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08" r:id="rId2"/>
    <p:sldId id="309" r:id="rId3"/>
    <p:sldId id="312" r:id="rId4"/>
    <p:sldId id="259" r:id="rId5"/>
    <p:sldId id="311" r:id="rId6"/>
    <p:sldId id="310" r:id="rId7"/>
    <p:sldId id="287" r:id="rId8"/>
    <p:sldId id="288" r:id="rId9"/>
    <p:sldId id="305" r:id="rId10"/>
    <p:sldId id="313" r:id="rId11"/>
    <p:sldId id="307" r:id="rId12"/>
    <p:sldId id="286" r:id="rId13"/>
    <p:sldId id="260" r:id="rId14"/>
    <p:sldId id="261" r:id="rId15"/>
    <p:sldId id="314" r:id="rId16"/>
    <p:sldId id="315" r:id="rId17"/>
    <p:sldId id="290" r:id="rId18"/>
    <p:sldId id="293" r:id="rId19"/>
    <p:sldId id="289" r:id="rId20"/>
    <p:sldId id="298" r:id="rId21"/>
    <p:sldId id="301" r:id="rId22"/>
    <p:sldId id="304" r:id="rId23"/>
    <p:sldId id="279" r:id="rId24"/>
    <p:sldId id="280" r:id="rId25"/>
    <p:sldId id="281" r:id="rId26"/>
    <p:sldId id="282" r:id="rId27"/>
    <p:sldId id="283" r:id="rId28"/>
    <p:sldId id="317" r:id="rId29"/>
    <p:sldId id="318" r:id="rId30"/>
    <p:sldId id="31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 autoAdjust="0"/>
    <p:restoredTop sz="94643" autoAdjust="0"/>
  </p:normalViewPr>
  <p:slideViewPr>
    <p:cSldViewPr snapToGrid="0" snapToObjects="1">
      <p:cViewPr>
        <p:scale>
          <a:sx n="66" d="100"/>
          <a:sy n="66" d="100"/>
        </p:scale>
        <p:origin x="-2232" y="-1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wenlangkilde:Library:Application%20Support:Microsoft:Office:Office%202011%20AutoRecovery:Workbook2%20(version%201).xlsb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wenlangkilde:Documents:STEP-UP%20Project%20Graphing%20Points%20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wenlangkilde:Documents:STEP-UP%20Project%20Graphing%20Points%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wenlangkilde:Library:Application%20Support:Microsoft:Office:Office%202011%20AutoRecovery:Workbook2%20(version%201).xlsb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wenlangkilde:Documents:STEP-UP%20Project%20Graphing%20Points%2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wenlangkilde:Documents:STEP-UP%20Project%20Graphing%20Points%20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wenlangkilde:Documents:STEP-UP%20Project%20Graphing%20Points%20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wenlangkilde:Documents:STEP-UP%20Project%20Graphing%20Points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</a:t>
            </a:r>
            <a:r>
              <a:rPr lang="en-US" baseline="0"/>
              <a:t> Nitrogen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Sheet1!$B$21</c:f>
              <c:strCache>
                <c:ptCount val="1"/>
                <c:pt idx="0">
                  <c:v>2012 Median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Sheet1!$A$22:$A$24</c:f>
              <c:strCache>
                <c:ptCount val="3"/>
                <c:pt idx="0">
                  <c:v>171m</c:v>
                </c:pt>
                <c:pt idx="1">
                  <c:v>435m</c:v>
                </c:pt>
                <c:pt idx="2">
                  <c:v>853m</c:v>
                </c:pt>
              </c:strCache>
            </c:strRef>
          </c:cat>
          <c:val>
            <c:numRef>
              <c:f>Sheet1!$B$22:$B$24</c:f>
              <c:numCache>
                <c:formatCode>General</c:formatCode>
                <c:ptCount val="3"/>
                <c:pt idx="0">
                  <c:v>110.0</c:v>
                </c:pt>
                <c:pt idx="1">
                  <c:v>80.0</c:v>
                </c:pt>
                <c:pt idx="2">
                  <c:v>70.0</c:v>
                </c:pt>
              </c:numCache>
            </c:numRef>
          </c:val>
        </c:ser>
        <c:ser>
          <c:idx val="1"/>
          <c:order val="1"/>
          <c:tx>
            <c:strRef>
              <c:f>Sheet1!$C$21</c:f>
              <c:strCache>
                <c:ptCount val="1"/>
                <c:pt idx="0">
                  <c:v>2014 Median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Sheet1!$A$22:$A$24</c:f>
              <c:strCache>
                <c:ptCount val="3"/>
                <c:pt idx="0">
                  <c:v>171m</c:v>
                </c:pt>
                <c:pt idx="1">
                  <c:v>435m</c:v>
                </c:pt>
                <c:pt idx="2">
                  <c:v>853m</c:v>
                </c:pt>
              </c:strCache>
            </c:strRef>
          </c:cat>
          <c:val>
            <c:numRef>
              <c:f>Sheet1!$C$22:$C$24</c:f>
              <c:numCache>
                <c:formatCode>General</c:formatCode>
                <c:ptCount val="3"/>
                <c:pt idx="0">
                  <c:v>160.0</c:v>
                </c:pt>
                <c:pt idx="1">
                  <c:v>110.0</c:v>
                </c:pt>
                <c:pt idx="2">
                  <c:v>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1393464"/>
        <c:axId val="2104332872"/>
      </c:barChart>
      <c:catAx>
        <c:axId val="2101393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Distance</a:t>
                </a:r>
                <a:r>
                  <a:rPr lang="en-US" sz="1600" baseline="0" dirty="0"/>
                  <a:t> </a:t>
                </a:r>
                <a:r>
                  <a:rPr lang="en-US" sz="1600" baseline="0" dirty="0" smtClean="0"/>
                  <a:t>from </a:t>
                </a:r>
                <a:r>
                  <a:rPr lang="en-US" sz="1600" baseline="0" dirty="0"/>
                  <a:t>Bay</a:t>
                </a:r>
                <a:endParaRPr lang="en-US" sz="1600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2104332872"/>
        <c:crosses val="autoZero"/>
        <c:auto val="1"/>
        <c:lblAlgn val="ctr"/>
        <c:lblOffset val="100"/>
        <c:noMultiLvlLbl val="0"/>
      </c:catAx>
      <c:valAx>
        <c:axId val="21043328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Units</a:t>
                </a:r>
                <a:r>
                  <a:rPr lang="en-US" sz="1600" baseline="0"/>
                  <a:t> in ug/L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139346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Sheet1!$B$29</c:f>
              <c:strCache>
                <c:ptCount val="1"/>
                <c:pt idx="0">
                  <c:v>Algae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trendline>
            <c:spPr>
              <a:ln w="31750">
                <a:prstDash val="sysDash"/>
              </a:ln>
            </c:spPr>
            <c:trendlineType val="linear"/>
            <c:dispRSqr val="0"/>
            <c:dispEq val="0"/>
          </c:trendline>
          <c:cat>
            <c:strRef>
              <c:f>Sheet1!$A$30:$A$36</c:f>
              <c:strCache>
                <c:ptCount val="7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</c:strCache>
            </c:strRef>
          </c:cat>
          <c:val>
            <c:numRef>
              <c:f>Sheet1!$B$30:$B$36</c:f>
              <c:numCache>
                <c:formatCode>0%</c:formatCode>
                <c:ptCount val="7"/>
                <c:pt idx="0">
                  <c:v>0.0</c:v>
                </c:pt>
                <c:pt idx="1">
                  <c:v>0.9</c:v>
                </c:pt>
                <c:pt idx="2">
                  <c:v>0.98</c:v>
                </c:pt>
                <c:pt idx="3">
                  <c:v>0.3</c:v>
                </c:pt>
                <c:pt idx="4" formatCode="General">
                  <c:v>0.8</c:v>
                </c:pt>
                <c:pt idx="5" formatCode="General">
                  <c:v>0.3</c:v>
                </c:pt>
                <c:pt idx="6" formatCode="General">
                  <c:v>0.45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Sheet1!$C$29</c:f>
              <c:strCache>
                <c:ptCount val="1"/>
                <c:pt idx="0">
                  <c:v>Coral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trendline>
            <c:spPr>
              <a:ln w="31750"/>
            </c:spPr>
            <c:trendlineType val="linear"/>
            <c:dispRSqr val="0"/>
            <c:dispEq val="0"/>
          </c:trendline>
          <c:cat>
            <c:strRef>
              <c:f>Sheet1!$A$30:$A$36</c:f>
              <c:strCache>
                <c:ptCount val="7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</c:strCache>
            </c:strRef>
          </c:cat>
          <c:val>
            <c:numRef>
              <c:f>Sheet1!$C$30:$C$36</c:f>
              <c:numCache>
                <c:formatCode>General</c:formatCode>
                <c:ptCount val="7"/>
                <c:pt idx="0" formatCode="0%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0.05</c:v>
                </c:pt>
                <c:pt idx="6">
                  <c:v>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5291512"/>
        <c:axId val="2105296936"/>
      </c:lineChart>
      <c:catAx>
        <c:axId val="2105291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Distance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05296936"/>
        <c:crosses val="autoZero"/>
        <c:auto val="1"/>
        <c:lblAlgn val="ctr"/>
        <c:lblOffset val="100"/>
        <c:noMultiLvlLbl val="0"/>
      </c:catAx>
      <c:valAx>
        <c:axId val="2105296936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Amount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105291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Algae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trendline>
            <c:spPr>
              <a:ln w="31750">
                <a:prstDash val="sysDash"/>
              </a:ln>
            </c:spPr>
            <c:trendlineType val="linear"/>
            <c:dispRSqr val="0"/>
            <c:dispEq val="0"/>
          </c:trendline>
          <c:cat>
            <c:strRef>
              <c:f>Sheet1!$A$2:$A$28</c:f>
              <c:strCache>
                <c:ptCount val="27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  <c:pt idx="7">
                  <c:v>160m</c:v>
                </c:pt>
                <c:pt idx="8">
                  <c:v>180m</c:v>
                </c:pt>
                <c:pt idx="9">
                  <c:v>200m</c:v>
                </c:pt>
                <c:pt idx="10">
                  <c:v>220m</c:v>
                </c:pt>
                <c:pt idx="11">
                  <c:v>240m</c:v>
                </c:pt>
                <c:pt idx="12">
                  <c:v>260m</c:v>
                </c:pt>
                <c:pt idx="13">
                  <c:v>280m</c:v>
                </c:pt>
                <c:pt idx="14">
                  <c:v>300m</c:v>
                </c:pt>
                <c:pt idx="15">
                  <c:v>320m</c:v>
                </c:pt>
                <c:pt idx="16">
                  <c:v>340m</c:v>
                </c:pt>
                <c:pt idx="17">
                  <c:v>360m</c:v>
                </c:pt>
                <c:pt idx="18">
                  <c:v>380m</c:v>
                </c:pt>
                <c:pt idx="19">
                  <c:v>400m</c:v>
                </c:pt>
                <c:pt idx="20">
                  <c:v>420m</c:v>
                </c:pt>
                <c:pt idx="21">
                  <c:v>440m</c:v>
                </c:pt>
                <c:pt idx="22">
                  <c:v>460m</c:v>
                </c:pt>
                <c:pt idx="23">
                  <c:v>480m</c:v>
                </c:pt>
                <c:pt idx="24">
                  <c:v>500m</c:v>
                </c:pt>
                <c:pt idx="25">
                  <c:v>520m</c:v>
                </c:pt>
                <c:pt idx="26">
                  <c:v>540m</c:v>
                </c:pt>
              </c:strCache>
            </c:strRef>
          </c:cat>
          <c:val>
            <c:numRef>
              <c:f>Sheet1!$B$2:$B$28</c:f>
              <c:numCache>
                <c:formatCode>General</c:formatCode>
                <c:ptCount val="27"/>
                <c:pt idx="0" formatCode="0%">
                  <c:v>0.0</c:v>
                </c:pt>
                <c:pt idx="1">
                  <c:v>0.95</c:v>
                </c:pt>
                <c:pt idx="2">
                  <c:v>0.95</c:v>
                </c:pt>
                <c:pt idx="3">
                  <c:v>0.9</c:v>
                </c:pt>
                <c:pt idx="4">
                  <c:v>0.8</c:v>
                </c:pt>
                <c:pt idx="5">
                  <c:v>0.75</c:v>
                </c:pt>
                <c:pt idx="6">
                  <c:v>0.65</c:v>
                </c:pt>
                <c:pt idx="7">
                  <c:v>0.3</c:v>
                </c:pt>
                <c:pt idx="8">
                  <c:v>0.05</c:v>
                </c:pt>
                <c:pt idx="9">
                  <c:v>0.05</c:v>
                </c:pt>
                <c:pt idx="10">
                  <c:v>0.5</c:v>
                </c:pt>
                <c:pt idx="11">
                  <c:v>0.5</c:v>
                </c:pt>
                <c:pt idx="12">
                  <c:v>0.6</c:v>
                </c:pt>
                <c:pt idx="13">
                  <c:v>0.5</c:v>
                </c:pt>
                <c:pt idx="14">
                  <c:v>0.7</c:v>
                </c:pt>
                <c:pt idx="15">
                  <c:v>0.75</c:v>
                </c:pt>
                <c:pt idx="16">
                  <c:v>0.75</c:v>
                </c:pt>
                <c:pt idx="17">
                  <c:v>0.75</c:v>
                </c:pt>
                <c:pt idx="18">
                  <c:v>0.75</c:v>
                </c:pt>
                <c:pt idx="19">
                  <c:v>0.8</c:v>
                </c:pt>
                <c:pt idx="20">
                  <c:v>0.33</c:v>
                </c:pt>
                <c:pt idx="21">
                  <c:v>0.3</c:v>
                </c:pt>
                <c:pt idx="22">
                  <c:v>0.8</c:v>
                </c:pt>
                <c:pt idx="23">
                  <c:v>0.4</c:v>
                </c:pt>
                <c:pt idx="24">
                  <c:v>0.3</c:v>
                </c:pt>
                <c:pt idx="25">
                  <c:v>0.3</c:v>
                </c:pt>
                <c:pt idx="26">
                  <c:v>0.2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Coral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trendline>
            <c:spPr>
              <a:ln w="31750"/>
            </c:spPr>
            <c:trendlineType val="linear"/>
            <c:dispRSqr val="0"/>
            <c:dispEq val="0"/>
          </c:trendline>
          <c:cat>
            <c:strRef>
              <c:f>Sheet1!$A$2:$A$28</c:f>
              <c:strCache>
                <c:ptCount val="27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  <c:pt idx="7">
                  <c:v>160m</c:v>
                </c:pt>
                <c:pt idx="8">
                  <c:v>180m</c:v>
                </c:pt>
                <c:pt idx="9">
                  <c:v>200m</c:v>
                </c:pt>
                <c:pt idx="10">
                  <c:v>220m</c:v>
                </c:pt>
                <c:pt idx="11">
                  <c:v>240m</c:v>
                </c:pt>
                <c:pt idx="12">
                  <c:v>260m</c:v>
                </c:pt>
                <c:pt idx="13">
                  <c:v>280m</c:v>
                </c:pt>
                <c:pt idx="14">
                  <c:v>300m</c:v>
                </c:pt>
                <c:pt idx="15">
                  <c:v>320m</c:v>
                </c:pt>
                <c:pt idx="16">
                  <c:v>340m</c:v>
                </c:pt>
                <c:pt idx="17">
                  <c:v>360m</c:v>
                </c:pt>
                <c:pt idx="18">
                  <c:v>380m</c:v>
                </c:pt>
                <c:pt idx="19">
                  <c:v>400m</c:v>
                </c:pt>
                <c:pt idx="20">
                  <c:v>420m</c:v>
                </c:pt>
                <c:pt idx="21">
                  <c:v>440m</c:v>
                </c:pt>
                <c:pt idx="22">
                  <c:v>460m</c:v>
                </c:pt>
                <c:pt idx="23">
                  <c:v>480m</c:v>
                </c:pt>
                <c:pt idx="24">
                  <c:v>500m</c:v>
                </c:pt>
                <c:pt idx="25">
                  <c:v>520m</c:v>
                </c:pt>
                <c:pt idx="26">
                  <c:v>540m</c:v>
                </c:pt>
              </c:strCache>
            </c:strRef>
          </c:cat>
          <c:val>
            <c:numRef>
              <c:f>Sheet1!$C$2:$C$28</c:f>
              <c:numCache>
                <c:formatCode>General</c:formatCode>
                <c:ptCount val="27"/>
                <c:pt idx="0" formatCode="0%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0.05</c:v>
                </c:pt>
                <c:pt idx="5">
                  <c:v>0.15</c:v>
                </c:pt>
                <c:pt idx="6">
                  <c:v>0.25</c:v>
                </c:pt>
                <c:pt idx="7">
                  <c:v>0.5</c:v>
                </c:pt>
                <c:pt idx="8">
                  <c:v>0.9</c:v>
                </c:pt>
                <c:pt idx="9">
                  <c:v>0.65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0.03</c:v>
                </c:pt>
                <c:pt idx="21">
                  <c:v>0.1</c:v>
                </c:pt>
                <c:pt idx="22">
                  <c:v>0.0</c:v>
                </c:pt>
                <c:pt idx="23">
                  <c:v>0.15</c:v>
                </c:pt>
                <c:pt idx="24">
                  <c:v>0.3</c:v>
                </c:pt>
                <c:pt idx="25">
                  <c:v>0.4</c:v>
                </c:pt>
                <c:pt idx="26">
                  <c:v>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5413928"/>
        <c:axId val="2105419352"/>
      </c:lineChart>
      <c:catAx>
        <c:axId val="2105413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Distance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05419352"/>
        <c:crosses val="autoZero"/>
        <c:auto val="1"/>
        <c:lblAlgn val="ctr"/>
        <c:lblOffset val="100"/>
        <c:noMultiLvlLbl val="0"/>
      </c:catAx>
      <c:valAx>
        <c:axId val="2105419352"/>
        <c:scaling>
          <c:orientation val="minMax"/>
        </c:scaling>
        <c:delete val="0"/>
        <c:axPos val="l"/>
        <c:majorGridlines>
          <c:spPr>
            <a:ln w="19050"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Amount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105413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</a:t>
            </a:r>
            <a:r>
              <a:rPr lang="en-US" baseline="0"/>
              <a:t> Phosphorus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Sheet1!$B$25</c:f>
              <c:strCache>
                <c:ptCount val="1"/>
                <c:pt idx="0">
                  <c:v>2012 Median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Sheet1!$A$26:$A$28</c:f>
              <c:strCache>
                <c:ptCount val="3"/>
                <c:pt idx="0">
                  <c:v>171m</c:v>
                </c:pt>
                <c:pt idx="1">
                  <c:v>435m</c:v>
                </c:pt>
                <c:pt idx="2">
                  <c:v>853m</c:v>
                </c:pt>
              </c:strCache>
            </c:strRef>
          </c:cat>
          <c:val>
            <c:numRef>
              <c:f>Sheet1!$B$26:$B$28</c:f>
              <c:numCache>
                <c:formatCode>General</c:formatCode>
                <c:ptCount val="3"/>
                <c:pt idx="0">
                  <c:v>50.0</c:v>
                </c:pt>
                <c:pt idx="1">
                  <c:v>60.0</c:v>
                </c:pt>
                <c:pt idx="2">
                  <c:v>50.0</c:v>
                </c:pt>
              </c:numCache>
            </c:numRef>
          </c:val>
        </c:ser>
        <c:ser>
          <c:idx val="1"/>
          <c:order val="1"/>
          <c:tx>
            <c:strRef>
              <c:f>Sheet1!$C$25</c:f>
              <c:strCache>
                <c:ptCount val="1"/>
                <c:pt idx="0">
                  <c:v>2014 Median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Sheet1!$A$26:$A$28</c:f>
              <c:strCache>
                <c:ptCount val="3"/>
                <c:pt idx="0">
                  <c:v>171m</c:v>
                </c:pt>
                <c:pt idx="1">
                  <c:v>435m</c:v>
                </c:pt>
                <c:pt idx="2">
                  <c:v>853m</c:v>
                </c:pt>
              </c:strCache>
            </c:strRef>
          </c:cat>
          <c:val>
            <c:numRef>
              <c:f>Sheet1!$C$26:$C$28</c:f>
              <c:numCache>
                <c:formatCode>General</c:formatCode>
                <c:ptCount val="3"/>
                <c:pt idx="0">
                  <c:v>110.0</c:v>
                </c:pt>
                <c:pt idx="1">
                  <c:v>100.0</c:v>
                </c:pt>
                <c:pt idx="2">
                  <c:v>90.0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3480216"/>
        <c:axId val="2097300040"/>
      </c:barChart>
      <c:catAx>
        <c:axId val="2103480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Distance</a:t>
                </a:r>
                <a:r>
                  <a:rPr lang="en-US" sz="1600" baseline="0"/>
                  <a:t> from Bay</a:t>
                </a:r>
                <a:endParaRPr lang="en-US" sz="1600"/>
              </a:p>
            </c:rich>
          </c:tx>
          <c:layout/>
          <c:overlay val="0"/>
        </c:title>
        <c:majorTickMark val="out"/>
        <c:minorTickMark val="none"/>
        <c:tickLblPos val="nextTo"/>
        <c:crossAx val="2097300040"/>
        <c:crosses val="autoZero"/>
        <c:auto val="1"/>
        <c:lblAlgn val="ctr"/>
        <c:lblOffset val="100"/>
        <c:noMultiLvlLbl val="0"/>
      </c:catAx>
      <c:valAx>
        <c:axId val="2097300040"/>
        <c:scaling>
          <c:orientation val="minMax"/>
          <c:max val="1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Units</a:t>
                </a:r>
                <a:r>
                  <a:rPr lang="en-US" sz="1600" baseline="0"/>
                  <a:t> in ug/L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348021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dirty="0" smtClean="0"/>
              <a:t>Stream</a:t>
            </a:r>
            <a:r>
              <a:rPr lang="en-US" sz="1800" baseline="0" dirty="0" smtClean="0"/>
              <a:t> 1</a:t>
            </a:r>
            <a:endParaRPr lang="en-US" sz="18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Sheet1!$A$39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Sheet1!$B$38:$C$38</c:f>
              <c:strCache>
                <c:ptCount val="2"/>
                <c:pt idx="0">
                  <c:v>Total Nitrogen </c:v>
                </c:pt>
                <c:pt idx="1">
                  <c:v>Total Phosphorus</c:v>
                </c:pt>
              </c:strCache>
            </c:strRef>
          </c:cat>
          <c:val>
            <c:numRef>
              <c:f>Sheet1!$B$39:$C$39</c:f>
              <c:numCache>
                <c:formatCode>General</c:formatCode>
                <c:ptCount val="2"/>
                <c:pt idx="0">
                  <c:v>624.53</c:v>
                </c:pt>
                <c:pt idx="1">
                  <c:v>103.96</c:v>
                </c:pt>
              </c:numCache>
            </c:numRef>
          </c:val>
        </c:ser>
        <c:ser>
          <c:idx val="1"/>
          <c:order val="1"/>
          <c:tx>
            <c:strRef>
              <c:f>Sheet1!$A$40</c:f>
              <c:strCache>
                <c:ptCount val="1"/>
                <c:pt idx="0">
                  <c:v>ASWQS Standard Median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Sheet1!$B$38:$C$38</c:f>
              <c:strCache>
                <c:ptCount val="2"/>
                <c:pt idx="0">
                  <c:v>Total Nitrogen </c:v>
                </c:pt>
                <c:pt idx="1">
                  <c:v>Total Phosphorus</c:v>
                </c:pt>
              </c:strCache>
            </c:strRef>
          </c:cat>
          <c:val>
            <c:numRef>
              <c:f>Sheet1!$B$40:$C$40</c:f>
              <c:numCache>
                <c:formatCode>General</c:formatCode>
                <c:ptCount val="2"/>
                <c:pt idx="0">
                  <c:v>300.0</c:v>
                </c:pt>
                <c:pt idx="1">
                  <c:v>175.0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1700120"/>
        <c:axId val="2122555944"/>
      </c:barChart>
      <c:catAx>
        <c:axId val="2071700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2122555944"/>
        <c:crosses val="autoZero"/>
        <c:auto val="1"/>
        <c:lblAlgn val="ctr"/>
        <c:lblOffset val="100"/>
        <c:noMultiLvlLbl val="0"/>
      </c:catAx>
      <c:valAx>
        <c:axId val="2122555944"/>
        <c:scaling>
          <c:orientation val="minMax"/>
          <c:max val="1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Units</a:t>
                </a:r>
                <a:r>
                  <a:rPr lang="en-US" sz="1600" baseline="0" dirty="0" smtClean="0"/>
                  <a:t> in </a:t>
                </a:r>
                <a:r>
                  <a:rPr lang="en-US" sz="1600" baseline="0" dirty="0" err="1" smtClean="0"/>
                  <a:t>ug</a:t>
                </a:r>
                <a:r>
                  <a:rPr lang="en-US" sz="1600" baseline="0" dirty="0" smtClean="0"/>
                  <a:t>/L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1700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Stream</a:t>
            </a:r>
            <a:r>
              <a:rPr lang="en-US" baseline="0" dirty="0"/>
              <a:t> </a:t>
            </a:r>
            <a:r>
              <a:rPr lang="en-US" baseline="0" dirty="0" smtClean="0"/>
              <a:t>2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Sheet1!$A$36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Sheet1!$B$35:$C$35</c:f>
              <c:strCache>
                <c:ptCount val="2"/>
                <c:pt idx="0">
                  <c:v>Total Nitrogen</c:v>
                </c:pt>
                <c:pt idx="1">
                  <c:v>Total Phosphorus</c:v>
                </c:pt>
              </c:strCache>
            </c:strRef>
          </c:cat>
          <c:val>
            <c:numRef>
              <c:f>Sheet1!$B$36:$C$36</c:f>
              <c:numCache>
                <c:formatCode>General</c:formatCode>
                <c:ptCount val="2"/>
                <c:pt idx="0">
                  <c:v>971.21</c:v>
                </c:pt>
                <c:pt idx="1">
                  <c:v>86.96</c:v>
                </c:pt>
              </c:numCache>
            </c:numRef>
          </c:val>
        </c:ser>
        <c:ser>
          <c:idx val="1"/>
          <c:order val="1"/>
          <c:tx>
            <c:strRef>
              <c:f>Sheet1!$A$37</c:f>
              <c:strCache>
                <c:ptCount val="1"/>
                <c:pt idx="0">
                  <c:v>ASWQS Standard Median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Sheet1!$B$35:$C$35</c:f>
              <c:strCache>
                <c:ptCount val="2"/>
                <c:pt idx="0">
                  <c:v>Total Nitrogen</c:v>
                </c:pt>
                <c:pt idx="1">
                  <c:v>Total Phosphorus</c:v>
                </c:pt>
              </c:strCache>
            </c:strRef>
          </c:cat>
          <c:val>
            <c:numRef>
              <c:f>Sheet1!$B$37:$C$37</c:f>
              <c:numCache>
                <c:formatCode>General</c:formatCode>
                <c:ptCount val="2"/>
                <c:pt idx="0">
                  <c:v>300.0</c:v>
                </c:pt>
                <c:pt idx="1">
                  <c:v>175.0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3044440"/>
        <c:axId val="2123047448"/>
      </c:barChart>
      <c:catAx>
        <c:axId val="2123044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2123047448"/>
        <c:crosses val="autoZero"/>
        <c:auto val="1"/>
        <c:lblAlgn val="ctr"/>
        <c:lblOffset val="100"/>
        <c:noMultiLvlLbl val="0"/>
      </c:catAx>
      <c:valAx>
        <c:axId val="2123047448"/>
        <c:scaling>
          <c:orientation val="minMax"/>
          <c:max val="1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Units</a:t>
                </a:r>
                <a:r>
                  <a:rPr lang="en-US" sz="1600" baseline="0"/>
                  <a:t> in ug/L</a:t>
                </a:r>
                <a:endParaRPr lang="en-US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304444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767273194374"/>
          <c:y val="0.0483926658877724"/>
          <c:w val="0.43258689089912"/>
          <c:h val="0.535530358410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Sheet1!$B$1:$C$1</c:f>
              <c:strCache>
                <c:ptCount val="2"/>
                <c:pt idx="0">
                  <c:v>Total Nitrogen</c:v>
                </c:pt>
                <c:pt idx="1">
                  <c:v>Total Phosphorus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280.23</c:v>
                </c:pt>
                <c:pt idx="1">
                  <c:v>21.09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ASWQS Standard Median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Sheet1!$B$1:$C$1</c:f>
              <c:strCache>
                <c:ptCount val="2"/>
                <c:pt idx="0">
                  <c:v>Total Nitrogen</c:v>
                </c:pt>
                <c:pt idx="1">
                  <c:v>Total Phosphorus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150.0</c:v>
                </c:pt>
                <c:pt idx="1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8125928"/>
        <c:axId val="2101448552"/>
      </c:barChart>
      <c:catAx>
        <c:axId val="2098125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 i="0"/>
            </a:pPr>
            <a:endParaRPr lang="en-US"/>
          </a:p>
        </c:txPr>
        <c:crossAx val="2101448552"/>
        <c:crosses val="autoZero"/>
        <c:auto val="1"/>
        <c:lblAlgn val="ctr"/>
        <c:lblOffset val="100"/>
        <c:noMultiLvlLbl val="0"/>
      </c:catAx>
      <c:valAx>
        <c:axId val="2101448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 dirty="0" smtClean="0"/>
                  <a:t>Units</a:t>
                </a:r>
                <a:r>
                  <a:rPr lang="en-US" sz="1100" baseline="0" dirty="0" smtClean="0"/>
                  <a:t> in </a:t>
                </a:r>
                <a:r>
                  <a:rPr lang="en-US" sz="1100" baseline="0" dirty="0" err="1" smtClean="0"/>
                  <a:t>ug</a:t>
                </a:r>
                <a:r>
                  <a:rPr lang="en-US" sz="1100" baseline="0" dirty="0" smtClean="0"/>
                  <a:t>-N/L or </a:t>
                </a:r>
                <a:r>
                  <a:rPr lang="en-US" sz="1100" baseline="0" dirty="0" err="1" smtClean="0"/>
                  <a:t>ug</a:t>
                </a:r>
                <a:r>
                  <a:rPr lang="en-US" sz="1100" baseline="0" dirty="0" smtClean="0"/>
                  <a:t>-P/L </a:t>
                </a:r>
                <a:endParaRPr lang="en-US" sz="11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98125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601623445598"/>
          <c:y val="0.198007488405985"/>
          <c:w val="0.264851266495067"/>
          <c:h val="0.246623798170634"/>
        </c:manualLayout>
      </c:layout>
      <c:overlay val="0"/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Sheet1!$B$63</c:f>
              <c:strCache>
                <c:ptCount val="1"/>
                <c:pt idx="0">
                  <c:v>Algae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trendline>
            <c:spPr>
              <a:ln w="31750">
                <a:prstDash val="sysDash"/>
              </a:ln>
            </c:spPr>
            <c:trendlineType val="linear"/>
            <c:dispRSqr val="0"/>
            <c:dispEq val="0"/>
          </c:trendline>
          <c:cat>
            <c:strRef>
              <c:f>Sheet1!$A$64:$A$70</c:f>
              <c:strCache>
                <c:ptCount val="7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</c:strCache>
            </c:strRef>
          </c:cat>
          <c:val>
            <c:numRef>
              <c:f>Sheet1!$B$64:$B$70</c:f>
              <c:numCache>
                <c:formatCode>General</c:formatCode>
                <c:ptCount val="7"/>
                <c:pt idx="0" formatCode="0%">
                  <c:v>0.95</c:v>
                </c:pt>
                <c:pt idx="1">
                  <c:v>0.9</c:v>
                </c:pt>
                <c:pt idx="2">
                  <c:v>0.85</c:v>
                </c:pt>
                <c:pt idx="3">
                  <c:v>0.85</c:v>
                </c:pt>
                <c:pt idx="4">
                  <c:v>0.8</c:v>
                </c:pt>
                <c:pt idx="5">
                  <c:v>0.7</c:v>
                </c:pt>
                <c:pt idx="6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Sheet1!$C$63</c:f>
              <c:strCache>
                <c:ptCount val="1"/>
                <c:pt idx="0">
                  <c:v>Coral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trendline>
            <c:spPr>
              <a:ln w="31750"/>
            </c:spPr>
            <c:trendlineType val="linear"/>
            <c:dispRSqr val="0"/>
            <c:dispEq val="0"/>
          </c:trendline>
          <c:cat>
            <c:strRef>
              <c:f>Sheet1!$A$64:$A$70</c:f>
              <c:strCache>
                <c:ptCount val="7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</c:strCache>
            </c:strRef>
          </c:cat>
          <c:val>
            <c:numRef>
              <c:f>Sheet1!$C$64:$C$70</c:f>
              <c:numCache>
                <c:formatCode>General</c:formatCode>
                <c:ptCount val="7"/>
                <c:pt idx="0" formatCode="0%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0.05</c:v>
                </c:pt>
                <c:pt idx="4">
                  <c:v>0.15</c:v>
                </c:pt>
                <c:pt idx="5">
                  <c:v>0.3</c:v>
                </c:pt>
                <c:pt idx="6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2822328"/>
        <c:axId val="2122827752"/>
      </c:lineChart>
      <c:catAx>
        <c:axId val="2122822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Distance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22827752"/>
        <c:crosses val="autoZero"/>
        <c:auto val="1"/>
        <c:lblAlgn val="ctr"/>
        <c:lblOffset val="100"/>
        <c:noMultiLvlLbl val="0"/>
      </c:catAx>
      <c:valAx>
        <c:axId val="2122827752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Amount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1228223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Sheet1!$B$56</c:f>
              <c:strCache>
                <c:ptCount val="1"/>
                <c:pt idx="0">
                  <c:v>Algae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trendline>
            <c:spPr>
              <a:ln w="31750">
                <a:prstDash val="sysDash"/>
              </a:ln>
            </c:spPr>
            <c:trendlineType val="linear"/>
            <c:dispRSqr val="0"/>
            <c:dispEq val="0"/>
          </c:trendline>
          <c:cat>
            <c:strRef>
              <c:f>Sheet1!$A$57:$A$62</c:f>
              <c:strCache>
                <c:ptCount val="6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</c:strCache>
            </c:strRef>
          </c:cat>
          <c:val>
            <c:numRef>
              <c:f>Sheet1!$B$57:$B$62</c:f>
              <c:numCache>
                <c:formatCode>General</c:formatCode>
                <c:ptCount val="6"/>
                <c:pt idx="0" formatCode="0%">
                  <c:v>0.9</c:v>
                </c:pt>
                <c:pt idx="1">
                  <c:v>0.8</c:v>
                </c:pt>
                <c:pt idx="2">
                  <c:v>1.0</c:v>
                </c:pt>
                <c:pt idx="3">
                  <c:v>0.85</c:v>
                </c:pt>
                <c:pt idx="4">
                  <c:v>0.4</c:v>
                </c:pt>
                <c:pt idx="5">
                  <c:v>0.1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Sheet1!$C$56</c:f>
              <c:strCache>
                <c:ptCount val="1"/>
                <c:pt idx="0">
                  <c:v>Coral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trendline>
            <c:spPr>
              <a:ln w="31750"/>
            </c:spPr>
            <c:trendlineType val="linear"/>
            <c:dispRSqr val="0"/>
            <c:dispEq val="0"/>
          </c:trendline>
          <c:cat>
            <c:strRef>
              <c:f>Sheet1!$A$57:$A$62</c:f>
              <c:strCache>
                <c:ptCount val="6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</c:strCache>
            </c:strRef>
          </c:cat>
          <c:val>
            <c:numRef>
              <c:f>Sheet1!$C$57:$C$62</c:f>
              <c:numCache>
                <c:formatCode>General</c:formatCode>
                <c:ptCount val="6"/>
                <c:pt idx="0" formatCode="0%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0.05</c:v>
                </c:pt>
                <c:pt idx="4">
                  <c:v>0.6</c:v>
                </c:pt>
                <c:pt idx="5">
                  <c:v>0.9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2734616"/>
        <c:axId val="2122740040"/>
      </c:lineChart>
      <c:catAx>
        <c:axId val="2122734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Distance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22740040"/>
        <c:crosses val="autoZero"/>
        <c:auto val="1"/>
        <c:lblAlgn val="ctr"/>
        <c:lblOffset val="100"/>
        <c:noMultiLvlLbl val="0"/>
      </c:catAx>
      <c:valAx>
        <c:axId val="2122740040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Amount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1227346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Sheet1!$B$47</c:f>
              <c:strCache>
                <c:ptCount val="1"/>
                <c:pt idx="0">
                  <c:v>Algae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trendline>
            <c:spPr>
              <a:ln w="31750">
                <a:prstDash val="sysDash"/>
              </a:ln>
            </c:spPr>
            <c:trendlineType val="linear"/>
            <c:dispRSqr val="0"/>
            <c:dispEq val="0"/>
          </c:trendline>
          <c:cat>
            <c:strRef>
              <c:f>Sheet1!$A$48:$A$55</c:f>
              <c:strCache>
                <c:ptCount val="8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  <c:pt idx="7">
                  <c:v>160m</c:v>
                </c:pt>
              </c:strCache>
            </c:strRef>
          </c:cat>
          <c:val>
            <c:numRef>
              <c:f>Sheet1!$B$48:$B$55</c:f>
              <c:numCache>
                <c:formatCode>General</c:formatCode>
                <c:ptCount val="8"/>
                <c:pt idx="0" formatCode="0%">
                  <c:v>0.9</c:v>
                </c:pt>
                <c:pt idx="1">
                  <c:v>0.7</c:v>
                </c:pt>
                <c:pt idx="2">
                  <c:v>0.8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0.6</c:v>
                </c:pt>
                <c:pt idx="7">
                  <c:v>0.2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Sheet1!$C$47</c:f>
              <c:strCache>
                <c:ptCount val="1"/>
                <c:pt idx="0">
                  <c:v>Coral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trendline>
            <c:spPr>
              <a:ln w="31750"/>
            </c:spPr>
            <c:trendlineType val="linear"/>
            <c:dispRSqr val="0"/>
            <c:dispEq val="0"/>
          </c:trendline>
          <c:cat>
            <c:strRef>
              <c:f>Sheet1!$A$48:$A$55</c:f>
              <c:strCache>
                <c:ptCount val="8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  <c:pt idx="7">
                  <c:v>160m</c:v>
                </c:pt>
              </c:strCache>
            </c:strRef>
          </c:cat>
          <c:val>
            <c:numRef>
              <c:f>Sheet1!$C$48:$C$55</c:f>
              <c:numCache>
                <c:formatCode>General</c:formatCode>
                <c:ptCount val="8"/>
                <c:pt idx="0" formatCode="0%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0.4</c:v>
                </c:pt>
                <c:pt idx="7">
                  <c:v>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5319496"/>
        <c:axId val="2105324920"/>
      </c:lineChart>
      <c:catAx>
        <c:axId val="2105319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Distance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105324920"/>
        <c:crosses val="autoZero"/>
        <c:auto val="1"/>
        <c:lblAlgn val="ctr"/>
        <c:lblOffset val="100"/>
        <c:noMultiLvlLbl val="0"/>
      </c:catAx>
      <c:valAx>
        <c:axId val="2105324920"/>
        <c:scaling>
          <c:orientation val="minMax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Amount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105319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Sheet1!$B$37</c:f>
              <c:strCache>
                <c:ptCount val="1"/>
                <c:pt idx="0">
                  <c:v>Algae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trendline>
            <c:spPr>
              <a:ln w="31750">
                <a:prstDash val="sysDash"/>
              </a:ln>
            </c:spPr>
            <c:trendlineType val="linear"/>
            <c:dispRSqr val="0"/>
            <c:dispEq val="0"/>
          </c:trendline>
          <c:cat>
            <c:strRef>
              <c:f>Sheet1!$A$38:$A$46</c:f>
              <c:strCache>
                <c:ptCount val="9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  <c:pt idx="7">
                  <c:v>160m</c:v>
                </c:pt>
                <c:pt idx="8">
                  <c:v>180m</c:v>
                </c:pt>
              </c:strCache>
            </c:strRef>
          </c:cat>
          <c:val>
            <c:numRef>
              <c:f>Sheet1!$B$38:$B$46</c:f>
              <c:numCache>
                <c:formatCode>General</c:formatCode>
                <c:ptCount val="9"/>
                <c:pt idx="0" formatCode="0%">
                  <c:v>0.7</c:v>
                </c:pt>
                <c:pt idx="1">
                  <c:v>0.3</c:v>
                </c:pt>
                <c:pt idx="2">
                  <c:v>0.7</c:v>
                </c:pt>
                <c:pt idx="3">
                  <c:v>0.8</c:v>
                </c:pt>
                <c:pt idx="4">
                  <c:v>0.8</c:v>
                </c:pt>
                <c:pt idx="5">
                  <c:v>1.0</c:v>
                </c:pt>
                <c:pt idx="6">
                  <c:v>1.0</c:v>
                </c:pt>
                <c:pt idx="7">
                  <c:v>0.5</c:v>
                </c:pt>
                <c:pt idx="8">
                  <c:v>0.1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Sheet1!$C$37</c:f>
              <c:strCache>
                <c:ptCount val="1"/>
                <c:pt idx="0">
                  <c:v>Coral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trendline>
            <c:spPr>
              <a:ln w="31750"/>
            </c:spPr>
            <c:trendlineType val="linear"/>
            <c:dispRSqr val="0"/>
            <c:dispEq val="0"/>
          </c:trendline>
          <c:cat>
            <c:strRef>
              <c:f>Sheet1!$A$38:$A$46</c:f>
              <c:strCache>
                <c:ptCount val="9"/>
                <c:pt idx="0">
                  <c:v>20m</c:v>
                </c:pt>
                <c:pt idx="1">
                  <c:v>40m</c:v>
                </c:pt>
                <c:pt idx="2">
                  <c:v>60m</c:v>
                </c:pt>
                <c:pt idx="3">
                  <c:v>80m</c:v>
                </c:pt>
                <c:pt idx="4">
                  <c:v>100m</c:v>
                </c:pt>
                <c:pt idx="5">
                  <c:v>120m</c:v>
                </c:pt>
                <c:pt idx="6">
                  <c:v>140m</c:v>
                </c:pt>
                <c:pt idx="7">
                  <c:v>160m</c:v>
                </c:pt>
                <c:pt idx="8">
                  <c:v>180m</c:v>
                </c:pt>
              </c:strCache>
            </c:strRef>
          </c:cat>
          <c:val>
            <c:numRef>
              <c:f>Sheet1!$C$38:$C$46</c:f>
              <c:numCache>
                <c:formatCode>General</c:formatCode>
                <c:ptCount val="9"/>
                <c:pt idx="0" formatCode="0%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0.4</c:v>
                </c:pt>
                <c:pt idx="8">
                  <c:v>0.9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9737832"/>
        <c:axId val="2098628120"/>
      </c:lineChart>
      <c:catAx>
        <c:axId val="2099737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Distance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2098628120"/>
        <c:crosses val="autoZero"/>
        <c:auto val="1"/>
        <c:lblAlgn val="ctr"/>
        <c:lblOffset val="100"/>
        <c:noMultiLvlLbl val="0"/>
      </c:catAx>
      <c:valAx>
        <c:axId val="2098628120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Amount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099737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851C2-D63C-3144-8A9E-66119B7FDE1A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641FD-222F-884A-A1D5-03A392349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6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coastalscience.noaa.gov</a:t>
            </a:r>
            <a:r>
              <a:rPr lang="en-US" dirty="0" smtClean="0"/>
              <a:t>/projects/</a:t>
            </a:r>
            <a:r>
              <a:rPr lang="en-US" dirty="0" err="1" smtClean="0"/>
              <a:t>detail?key</a:t>
            </a:r>
            <a:r>
              <a:rPr lang="en-US" dirty="0" smtClean="0"/>
              <a:t>=245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641FD-222F-884A-A1D5-03A3923492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641FD-222F-884A-A1D5-03A3923492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0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astalscience.noaa.gov/projects/detail?key=245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622104"/>
            <a:ext cx="8042276" cy="1336956"/>
          </a:xfrm>
        </p:spPr>
        <p:txBody>
          <a:bodyPr/>
          <a:lstStyle/>
          <a:p>
            <a:r>
              <a:rPr lang="en-US" sz="3200" dirty="0" smtClean="0"/>
              <a:t>Effect of Stream Nutrients on Benthic Algal Overgrowth in </a:t>
            </a:r>
            <a:r>
              <a:rPr lang="en-US" sz="3200" dirty="0" err="1" smtClean="0"/>
              <a:t>Vatia</a:t>
            </a:r>
            <a:r>
              <a:rPr lang="en-US" sz="3200" dirty="0" smtClean="0"/>
              <a:t> Bay</a:t>
            </a:r>
            <a:endParaRPr lang="en-US" sz="3200" dirty="0"/>
          </a:p>
        </p:txBody>
      </p:sp>
      <p:pic>
        <p:nvPicPr>
          <p:cNvPr id="5" name="Picture 4" descr="Screen Shot 2016-07-28 at 11.37.37 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558" y="2451506"/>
            <a:ext cx="2841688" cy="1948865"/>
          </a:xfrm>
          <a:prstGeom prst="rect">
            <a:avLst/>
          </a:prstGeom>
        </p:spPr>
      </p:pic>
      <p:pic>
        <p:nvPicPr>
          <p:cNvPr id="6" name="Picture 5" descr="20160718_10130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368" y="2413018"/>
            <a:ext cx="2646640" cy="1984980"/>
          </a:xfrm>
          <a:prstGeom prst="rect">
            <a:avLst/>
          </a:prstGeom>
        </p:spPr>
      </p:pic>
      <p:pic>
        <p:nvPicPr>
          <p:cNvPr id="7" name="Picture 6" descr="20160718_10105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61" y="2443523"/>
            <a:ext cx="2674417" cy="2005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81971" y="5330525"/>
            <a:ext cx="440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By: Gabrielle Langkilde</a:t>
            </a:r>
          </a:p>
          <a:p>
            <a:pPr algn="ctr"/>
            <a:r>
              <a:rPr lang="en-US" b="1" dirty="0" smtClean="0"/>
              <a:t>Mentored by: Visa </a:t>
            </a:r>
            <a:r>
              <a:rPr lang="en-US" b="1" dirty="0" err="1" smtClean="0"/>
              <a:t>Vaivai-Tapusoa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653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57907"/>
            <a:ext cx="8042276" cy="700663"/>
          </a:xfrm>
        </p:spPr>
        <p:txBody>
          <a:bodyPr/>
          <a:lstStyle/>
          <a:p>
            <a:r>
              <a:rPr lang="en-US" sz="3200" dirty="0" smtClean="0"/>
              <a:t>Stream Mouths</a:t>
            </a:r>
            <a:endParaRPr lang="en-US" sz="3200" dirty="0"/>
          </a:p>
        </p:txBody>
      </p:sp>
      <p:pic>
        <p:nvPicPr>
          <p:cNvPr id="5" name="Picture 4" descr="20160718_1013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75" y="1905141"/>
            <a:ext cx="3741333" cy="2806000"/>
          </a:xfrm>
          <a:prstGeom prst="rect">
            <a:avLst/>
          </a:prstGeom>
        </p:spPr>
      </p:pic>
      <p:pic>
        <p:nvPicPr>
          <p:cNvPr id="6" name="Picture 5" descr="20160718_10113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489" y="1885897"/>
            <a:ext cx="3890062" cy="2917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275" y="5153863"/>
            <a:ext cx="820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streams feeding the Bay, shown as Stream 1 and Stream 2, were identified for this project.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7687" y="1404796"/>
            <a:ext cx="119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Stream 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85559" y="1404796"/>
            <a:ext cx="119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Stream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317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48285"/>
            <a:ext cx="8042275" cy="681419"/>
          </a:xfrm>
        </p:spPr>
        <p:txBody>
          <a:bodyPr/>
          <a:lstStyle/>
          <a:p>
            <a:r>
              <a:rPr lang="en-US" sz="3200" dirty="0" smtClean="0"/>
              <a:t>Stream Mouth Nutrients (2015) 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966865"/>
              </p:ext>
            </p:extLst>
          </p:nvPr>
        </p:nvGraphicFramePr>
        <p:xfrm>
          <a:off x="211645" y="1600200"/>
          <a:ext cx="3694156" cy="3249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692654" y="5465231"/>
            <a:ext cx="76576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According to NOAA data collected from the mouth of these two streams, levels of nitrogen </a:t>
            </a:r>
            <a:r>
              <a:rPr lang="en-US" dirty="0" smtClean="0"/>
              <a:t>far exceeded </a:t>
            </a:r>
            <a:r>
              <a:rPr lang="en-US" dirty="0"/>
              <a:t>American Samoa Water Quality </a:t>
            </a:r>
            <a:r>
              <a:rPr lang="en-US" dirty="0" smtClean="0"/>
              <a:t>Standards (ASWQS).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717284"/>
              </p:ext>
            </p:extLst>
          </p:nvPr>
        </p:nvGraphicFramePr>
        <p:xfrm>
          <a:off x="4098206" y="1490670"/>
          <a:ext cx="5045794" cy="3358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626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77151"/>
            <a:ext cx="8042276" cy="739150"/>
          </a:xfrm>
        </p:spPr>
        <p:txBody>
          <a:bodyPr/>
          <a:lstStyle/>
          <a:p>
            <a:r>
              <a:rPr lang="en-US" sz="3200" dirty="0" err="1" smtClean="0"/>
              <a:t>Vatia</a:t>
            </a:r>
            <a:r>
              <a:rPr lang="en-US" sz="3200" dirty="0" smtClean="0"/>
              <a:t> Bay Nutrients (2015)</a:t>
            </a:r>
            <a:endParaRPr lang="en-US" sz="32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675652"/>
              </p:ext>
            </p:extLst>
          </p:nvPr>
        </p:nvGraphicFramePr>
        <p:xfrm>
          <a:off x="4507063" y="1674208"/>
          <a:ext cx="5247820" cy="3733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Content Placeholder 3" descr="Screen Shot 2016-07-29 at 12.24.59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0669" y="1995827"/>
            <a:ext cx="4246393" cy="22933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2654" y="4930292"/>
            <a:ext cx="76576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According to NOAA data collected </a:t>
            </a:r>
            <a:r>
              <a:rPr lang="en-US" dirty="0" smtClean="0"/>
              <a:t>from </a:t>
            </a:r>
            <a:r>
              <a:rPr lang="en-US" dirty="0" err="1" smtClean="0"/>
              <a:t>Vatia</a:t>
            </a:r>
            <a:r>
              <a:rPr lang="en-US" dirty="0" smtClean="0"/>
              <a:t> Bay, </a:t>
            </a:r>
            <a:r>
              <a:rPr lang="en-US" dirty="0"/>
              <a:t>levels of nitrogen </a:t>
            </a:r>
            <a:r>
              <a:rPr lang="en-US" dirty="0" smtClean="0"/>
              <a:t>and phosphorus exceeded </a:t>
            </a:r>
            <a:r>
              <a:rPr lang="en-US" dirty="0"/>
              <a:t>American Samoa Water Quality </a:t>
            </a:r>
            <a:r>
              <a:rPr lang="en-US" dirty="0" smtClean="0"/>
              <a:t>Standards (ASWQS).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9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77151"/>
            <a:ext cx="8042276" cy="739150"/>
          </a:xfrm>
        </p:spPr>
        <p:txBody>
          <a:bodyPr/>
          <a:lstStyle/>
          <a:p>
            <a:r>
              <a:rPr lang="en-US" sz="3200" dirty="0" smtClean="0"/>
              <a:t>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examining whether there may be a relationship between the feeding stream nutrients and benthic algal growth, </a:t>
            </a:r>
            <a:r>
              <a:rPr lang="en-US" b="1" dirty="0" smtClean="0"/>
              <a:t>we hypothesized that the </a:t>
            </a:r>
            <a:r>
              <a:rPr lang="en-US" b="1" dirty="0"/>
              <a:t>percentage of benthic algae on the ocean floor </a:t>
            </a:r>
            <a:r>
              <a:rPr lang="en-US" b="1" dirty="0" smtClean="0"/>
              <a:t>would decrease </a:t>
            </a:r>
            <a:r>
              <a:rPr lang="en-US" b="1" dirty="0"/>
              <a:t>as the distance from the </a:t>
            </a:r>
            <a:r>
              <a:rPr lang="en-US" b="1" dirty="0" smtClean="0"/>
              <a:t>mouths </a:t>
            </a:r>
            <a:r>
              <a:rPr lang="en-US" b="1" dirty="0"/>
              <a:t>of the streams </a:t>
            </a:r>
            <a:r>
              <a:rPr lang="en-US" b="1" dirty="0" smtClean="0"/>
              <a:t>increased.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671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38663"/>
            <a:ext cx="8042276" cy="662175"/>
          </a:xfrm>
        </p:spPr>
        <p:txBody>
          <a:bodyPr/>
          <a:lstStyle/>
          <a:p>
            <a:r>
              <a:rPr lang="en-US" sz="3200" dirty="0" smtClean="0"/>
              <a:t>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Three transects, extending </a:t>
            </a:r>
            <a:r>
              <a:rPr lang="en-US" dirty="0"/>
              <a:t>from </a:t>
            </a:r>
            <a:r>
              <a:rPr lang="en-US" dirty="0" smtClean="0"/>
              <a:t>each </a:t>
            </a:r>
            <a:r>
              <a:rPr lang="en-US" dirty="0"/>
              <a:t>stream mouth to the edge of the reef at 45, 90, and 135 degree </a:t>
            </a:r>
            <a:r>
              <a:rPr lang="en-US" dirty="0" smtClean="0"/>
              <a:t>angles were mapped, with points 20m apart.</a:t>
            </a:r>
          </a:p>
          <a:p>
            <a:endParaRPr lang="en-US" dirty="0" smtClean="0"/>
          </a:p>
        </p:txBody>
      </p:sp>
      <p:pic>
        <p:nvPicPr>
          <p:cNvPr id="5" name="Content Placeholder 3" descr="Gabbys_project_vatia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t="5805" r="14591" b="34148"/>
          <a:stretch/>
        </p:blipFill>
        <p:spPr>
          <a:xfrm>
            <a:off x="1035582" y="3303335"/>
            <a:ext cx="6987666" cy="3412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5018" y="5743546"/>
            <a:ext cx="1307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Stream 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8421" y="5943601"/>
            <a:ext cx="1307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Stream 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5018" y="4560774"/>
            <a:ext cx="334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  45 °  90°      135°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9349" y="4206831"/>
            <a:ext cx="3557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                              135</a:t>
            </a:r>
            <a:r>
              <a:rPr lang="en-US" sz="2000" dirty="0">
                <a:solidFill>
                  <a:srgbClr val="FFFFFF"/>
                </a:solidFill>
              </a:rPr>
              <a:t>°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45 °       90°       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6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48285"/>
            <a:ext cx="8042276" cy="681419"/>
          </a:xfrm>
        </p:spPr>
        <p:txBody>
          <a:bodyPr/>
          <a:lstStyle/>
          <a:p>
            <a:r>
              <a:rPr lang="en-US" sz="3200" dirty="0" smtClean="0"/>
              <a:t>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48" y="1600201"/>
            <a:ext cx="8042276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of these points, a 1m by 1m quadrat was laid on the ocean floor. Using an aqua-</a:t>
            </a:r>
            <a:r>
              <a:rPr lang="en-US" dirty="0" smtClean="0"/>
              <a:t>scope to view the material, </a:t>
            </a:r>
            <a:r>
              <a:rPr lang="en-US" dirty="0"/>
              <a:t>the percentage of algae, coral, sand, and other material was estimated.</a:t>
            </a:r>
          </a:p>
        </p:txBody>
      </p:sp>
      <p:pic>
        <p:nvPicPr>
          <p:cNvPr id="4" name="Picture 3" descr="GOPR1356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431" y="3249471"/>
            <a:ext cx="2061478" cy="2931021"/>
          </a:xfrm>
          <a:prstGeom prst="rect">
            <a:avLst/>
          </a:prstGeom>
        </p:spPr>
      </p:pic>
      <p:pic>
        <p:nvPicPr>
          <p:cNvPr id="5" name="Picture 4" descr="GOPR137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8" y="3538131"/>
            <a:ext cx="3027687" cy="2270766"/>
          </a:xfrm>
          <a:prstGeom prst="rect">
            <a:avLst/>
          </a:prstGeom>
        </p:spPr>
      </p:pic>
      <p:pic>
        <p:nvPicPr>
          <p:cNvPr id="6" name="Picture 5" descr="GOPR136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042" y="3538131"/>
            <a:ext cx="3027688" cy="227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1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77151"/>
            <a:ext cx="8042276" cy="739150"/>
          </a:xfrm>
        </p:spPr>
        <p:txBody>
          <a:bodyPr/>
          <a:lstStyle/>
          <a:p>
            <a:r>
              <a:rPr lang="en-US" sz="3200" dirty="0" smtClean="0"/>
              <a:t>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"/>
            </a:pPr>
            <a:r>
              <a:rPr lang="en-US" dirty="0" smtClean="0"/>
              <a:t>The data collected was graphed to show the relationship between the amount of algae and coral vs. the distance from the stream.</a:t>
            </a:r>
          </a:p>
          <a:p>
            <a:pPr>
              <a:buFont typeface="Wingdings" charset="0"/>
              <a:buChar char=""/>
            </a:pPr>
            <a:r>
              <a:rPr lang="en-US" dirty="0" smtClean="0"/>
              <a:t>From the data, a linear line of best fit was graphed to show the general trend/slope of the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5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abbys_project_vatia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t="5805" r="14591" b="34148"/>
          <a:stretch/>
        </p:blipFill>
        <p:spPr>
          <a:xfrm>
            <a:off x="194035" y="3733292"/>
            <a:ext cx="5712768" cy="2790088"/>
          </a:xfrm>
        </p:spPr>
      </p:pic>
      <p:sp>
        <p:nvSpPr>
          <p:cNvPr id="6" name="TextBox 5"/>
          <p:cNvSpPr txBox="1"/>
          <p:nvPr/>
        </p:nvSpPr>
        <p:spPr>
          <a:xfrm>
            <a:off x="1981762" y="5780904"/>
            <a:ext cx="119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Stream 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7175" y="5026329"/>
            <a:ext cx="56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45°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039483" y="3733292"/>
            <a:ext cx="827337" cy="12353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553926"/>
              </p:ext>
            </p:extLst>
          </p:nvPr>
        </p:nvGraphicFramePr>
        <p:xfrm>
          <a:off x="2578214" y="0"/>
          <a:ext cx="6565786" cy="373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507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abbys_project_vatia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t="5805" r="14591" b="34148"/>
          <a:stretch/>
        </p:blipFill>
        <p:spPr>
          <a:xfrm>
            <a:off x="194035" y="3733292"/>
            <a:ext cx="5712768" cy="2790088"/>
          </a:xfrm>
        </p:spPr>
      </p:pic>
      <p:sp>
        <p:nvSpPr>
          <p:cNvPr id="6" name="TextBox 5"/>
          <p:cNvSpPr txBox="1"/>
          <p:nvPr/>
        </p:nvSpPr>
        <p:spPr>
          <a:xfrm>
            <a:off x="1981762" y="5780904"/>
            <a:ext cx="119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Stream 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4564" y="4645521"/>
            <a:ext cx="62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90°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93656" y="3887242"/>
            <a:ext cx="750376" cy="75827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315966"/>
              </p:ext>
            </p:extLst>
          </p:nvPr>
        </p:nvGraphicFramePr>
        <p:xfrm>
          <a:off x="1981763" y="95377"/>
          <a:ext cx="7162238" cy="3637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335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abbys_project_vatia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t="5805" r="14591" b="34148"/>
          <a:stretch/>
        </p:blipFill>
        <p:spPr>
          <a:xfrm>
            <a:off x="194035" y="3733292"/>
            <a:ext cx="5712768" cy="2790088"/>
          </a:xfrm>
        </p:spPr>
      </p:pic>
      <p:sp>
        <p:nvSpPr>
          <p:cNvPr id="6" name="TextBox 5"/>
          <p:cNvSpPr txBox="1"/>
          <p:nvPr/>
        </p:nvSpPr>
        <p:spPr>
          <a:xfrm>
            <a:off x="1981762" y="5780904"/>
            <a:ext cx="119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Stream 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5648" y="4449015"/>
            <a:ext cx="70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135°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24533" y="3791024"/>
            <a:ext cx="827337" cy="6579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502905"/>
              </p:ext>
            </p:extLst>
          </p:nvPr>
        </p:nvGraphicFramePr>
        <p:xfrm>
          <a:off x="1757175" y="75290"/>
          <a:ext cx="7386825" cy="381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597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31588"/>
          </a:xfrm>
        </p:spPr>
        <p:txBody>
          <a:bodyPr/>
          <a:lstStyle/>
          <a:p>
            <a:r>
              <a:rPr lang="en-US" sz="3200" dirty="0" err="1" smtClean="0"/>
              <a:t>Vatia</a:t>
            </a:r>
            <a:r>
              <a:rPr lang="en-US" sz="3200" dirty="0" smtClean="0"/>
              <a:t> Bay, American Samoa</a:t>
            </a:r>
            <a:endParaRPr lang="en-US" sz="3200" dirty="0"/>
          </a:p>
        </p:txBody>
      </p:sp>
      <p:pic>
        <p:nvPicPr>
          <p:cNvPr id="4" name="Content Placeholder 3" descr="Screen Shot 2016-07-28 at 11.36.14 AM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731" y="1713948"/>
            <a:ext cx="4300038" cy="2459008"/>
          </a:xfrm>
        </p:spPr>
      </p:pic>
      <p:pic>
        <p:nvPicPr>
          <p:cNvPr id="5" name="Picture 4" descr="Screen Shot 2016-07-28 at 11.19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456" y="1694704"/>
            <a:ext cx="4406048" cy="2461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6068" y="4660586"/>
            <a:ext cx="6811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Vatia</a:t>
            </a:r>
            <a:r>
              <a:rPr lang="en-US" dirty="0" smtClean="0"/>
              <a:t> Bay is located on the island of Tutuila, American Samoa’s largest Island. The bay is isolated on the north side of the island, away from the majority of the population. </a:t>
            </a:r>
          </a:p>
        </p:txBody>
      </p:sp>
    </p:spTree>
    <p:extLst>
      <p:ext uri="{BB962C8B-B14F-4D97-AF65-F5344CB8AC3E}">
        <p14:creationId xmlns:p14="http://schemas.microsoft.com/office/powerpoint/2010/main" val="158574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abbys_project_vatia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t="5805" r="14591" b="34148"/>
          <a:stretch/>
        </p:blipFill>
        <p:spPr>
          <a:xfrm>
            <a:off x="194035" y="3733292"/>
            <a:ext cx="5712768" cy="2790088"/>
          </a:xfrm>
        </p:spPr>
      </p:pic>
      <p:sp>
        <p:nvSpPr>
          <p:cNvPr id="6" name="TextBox 5"/>
          <p:cNvSpPr txBox="1"/>
          <p:nvPr/>
        </p:nvSpPr>
        <p:spPr>
          <a:xfrm>
            <a:off x="2655175" y="5915610"/>
            <a:ext cx="119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Stream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8378" y="4687344"/>
            <a:ext cx="56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5°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85301" y="3733292"/>
            <a:ext cx="1093413" cy="95405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87056"/>
              </p:ext>
            </p:extLst>
          </p:nvPr>
        </p:nvGraphicFramePr>
        <p:xfrm>
          <a:off x="2058378" y="-1"/>
          <a:ext cx="7085622" cy="3733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729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abbys_project_vatia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t="5805" r="14591" b="34148"/>
          <a:stretch/>
        </p:blipFill>
        <p:spPr>
          <a:xfrm>
            <a:off x="194035" y="3733292"/>
            <a:ext cx="5712768" cy="2790088"/>
          </a:xfrm>
        </p:spPr>
      </p:pic>
      <p:sp>
        <p:nvSpPr>
          <p:cNvPr id="6" name="TextBox 5"/>
          <p:cNvSpPr txBox="1"/>
          <p:nvPr/>
        </p:nvSpPr>
        <p:spPr>
          <a:xfrm>
            <a:off x="2655175" y="5915610"/>
            <a:ext cx="119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Stream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6474" y="4502678"/>
            <a:ext cx="56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90°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03589" y="3887242"/>
            <a:ext cx="736895" cy="6154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261364"/>
              </p:ext>
            </p:extLst>
          </p:nvPr>
        </p:nvGraphicFramePr>
        <p:xfrm>
          <a:off x="2193407" y="113778"/>
          <a:ext cx="6950594" cy="3619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81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Gabbys_project_vatia.pd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t="5805" r="14591" b="34148"/>
          <a:stretch/>
        </p:blipFill>
        <p:spPr>
          <a:xfrm>
            <a:off x="194035" y="3733292"/>
            <a:ext cx="5712768" cy="2790088"/>
          </a:xfrm>
        </p:spPr>
      </p:pic>
      <p:sp>
        <p:nvSpPr>
          <p:cNvPr id="6" name="TextBox 5"/>
          <p:cNvSpPr txBox="1"/>
          <p:nvPr/>
        </p:nvSpPr>
        <p:spPr>
          <a:xfrm>
            <a:off x="2655175" y="5915610"/>
            <a:ext cx="1195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Stream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0296" y="4763223"/>
            <a:ext cx="70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135°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204739" y="3887243"/>
            <a:ext cx="48812" cy="8759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8442891"/>
              </p:ext>
            </p:extLst>
          </p:nvPr>
        </p:nvGraphicFramePr>
        <p:xfrm>
          <a:off x="1577713" y="0"/>
          <a:ext cx="7566287" cy="388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86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48285"/>
            <a:ext cx="8042276" cy="681419"/>
          </a:xfrm>
        </p:spPr>
        <p:txBody>
          <a:bodyPr/>
          <a:lstStyle/>
          <a:p>
            <a:r>
              <a:rPr lang="en-US" sz="3200" dirty="0" smtClean="0"/>
              <a:t>Overall Results- Algae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b="1" dirty="0"/>
              <a:t>Percentage of Benthic Algal Cover vs. Distance from Stream</a:t>
            </a:r>
          </a:p>
          <a:p>
            <a:pPr lvl="2"/>
            <a:r>
              <a:rPr lang="en-US" dirty="0" smtClean="0"/>
              <a:t>Stream </a:t>
            </a:r>
            <a:r>
              <a:rPr lang="en-US" dirty="0"/>
              <a:t>1</a:t>
            </a:r>
            <a:r>
              <a:rPr lang="en-US" dirty="0" smtClean="0"/>
              <a:t>:</a:t>
            </a:r>
          </a:p>
          <a:p>
            <a:pPr marL="1606550" lvl="4" indent="-342900">
              <a:buAutoNum type="arabicPeriod"/>
            </a:pPr>
            <a:r>
              <a:rPr lang="en-US" dirty="0"/>
              <a:t>45 degree transect = -0.1179</a:t>
            </a:r>
          </a:p>
          <a:p>
            <a:pPr marL="1606550" lvl="4" indent="-342900">
              <a:buAutoNum type="arabicPeriod"/>
            </a:pPr>
            <a:r>
              <a:rPr lang="en-US" dirty="0"/>
              <a:t>90 degree transect = -0.1529</a:t>
            </a:r>
          </a:p>
          <a:p>
            <a:pPr marL="1606550" lvl="4" indent="-342900">
              <a:buAutoNum type="arabicPeriod"/>
            </a:pPr>
            <a:r>
              <a:rPr lang="en-US" dirty="0"/>
              <a:t>135 degree transect = -</a:t>
            </a:r>
            <a:r>
              <a:rPr lang="en-US" dirty="0" smtClean="0"/>
              <a:t>0.0607</a:t>
            </a:r>
          </a:p>
          <a:p>
            <a:pPr lvl="2"/>
            <a:r>
              <a:rPr lang="en-US" dirty="0" smtClean="0"/>
              <a:t>Stream 2:</a:t>
            </a:r>
            <a:endParaRPr lang="en-US" dirty="0"/>
          </a:p>
          <a:p>
            <a:pPr marL="1606550" lvl="4" indent="-342900">
              <a:buAutoNum type="arabicPeriod"/>
            </a:pPr>
            <a:r>
              <a:rPr lang="en-US" dirty="0"/>
              <a:t>45 degree transect = -0.0167</a:t>
            </a:r>
          </a:p>
          <a:p>
            <a:pPr marL="1606550" lvl="4" indent="-342900">
              <a:buAutoNum type="arabicPeriod"/>
            </a:pPr>
            <a:r>
              <a:rPr lang="en-US" dirty="0"/>
              <a:t>90 degree transect = -0.0011</a:t>
            </a:r>
          </a:p>
          <a:p>
            <a:pPr marL="1606550" lvl="4" indent="-342900">
              <a:buAutoNum type="arabicPeriod"/>
            </a:pPr>
            <a:r>
              <a:rPr lang="en-US" dirty="0"/>
              <a:t>135 degree transect = -0.0077</a:t>
            </a:r>
          </a:p>
          <a:p>
            <a:pPr marL="1263650" lvl="4" indent="0">
              <a:buNone/>
            </a:pPr>
            <a:endParaRPr lang="en-US" dirty="0" smtClean="0"/>
          </a:p>
          <a:p>
            <a:pPr lvl="2"/>
            <a:r>
              <a:rPr lang="en-US" b="1" dirty="0"/>
              <a:t>The average slope of the </a:t>
            </a:r>
            <a:r>
              <a:rPr lang="en-US" b="1" dirty="0" smtClean="0"/>
              <a:t>six transects = -0.0595</a:t>
            </a:r>
            <a:endParaRPr lang="en-US" dirty="0"/>
          </a:p>
          <a:p>
            <a:pPr marL="685800" lvl="2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860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57907"/>
            <a:ext cx="8042276" cy="700663"/>
          </a:xfrm>
        </p:spPr>
        <p:txBody>
          <a:bodyPr/>
          <a:lstStyle/>
          <a:p>
            <a:r>
              <a:rPr lang="en-US" sz="3200" dirty="0" smtClean="0"/>
              <a:t>Overall Results- Coral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Percentage of </a:t>
            </a:r>
            <a:r>
              <a:rPr lang="en-US" b="1" dirty="0" smtClean="0"/>
              <a:t>Coral </a:t>
            </a:r>
            <a:r>
              <a:rPr lang="en-US" b="1" dirty="0"/>
              <a:t>vs. Distance from Stream</a:t>
            </a:r>
          </a:p>
          <a:p>
            <a:pPr lvl="2"/>
            <a:r>
              <a:rPr lang="en-US" dirty="0"/>
              <a:t>Stream 1</a:t>
            </a:r>
            <a:r>
              <a:rPr lang="en-US" dirty="0" smtClean="0"/>
              <a:t>:</a:t>
            </a:r>
          </a:p>
          <a:p>
            <a:pPr marL="1606550" lvl="4" indent="-342900">
              <a:buAutoNum type="arabicPeriod"/>
            </a:pPr>
            <a:r>
              <a:rPr lang="en-US" dirty="0"/>
              <a:t>45 degree transect = 0.1339</a:t>
            </a:r>
          </a:p>
          <a:p>
            <a:pPr marL="1606550" lvl="4" indent="-342900">
              <a:buAutoNum type="arabicPeriod"/>
            </a:pPr>
            <a:r>
              <a:rPr lang="en-US" dirty="0"/>
              <a:t>90 degree transect = 0.1814</a:t>
            </a:r>
          </a:p>
          <a:p>
            <a:pPr marL="1606550" lvl="4" indent="-342900">
              <a:buAutoNum type="arabicPeriod"/>
            </a:pPr>
            <a:r>
              <a:rPr lang="en-US" dirty="0"/>
              <a:t>135 degree transect = </a:t>
            </a:r>
            <a:r>
              <a:rPr lang="en-US" dirty="0" smtClean="0"/>
              <a:t>0.0905</a:t>
            </a:r>
          </a:p>
          <a:p>
            <a:pPr lvl="2"/>
            <a:r>
              <a:rPr lang="en-US" dirty="0" smtClean="0"/>
              <a:t>Stream </a:t>
            </a:r>
            <a:r>
              <a:rPr lang="en-US" dirty="0"/>
              <a:t>2</a:t>
            </a:r>
            <a:r>
              <a:rPr lang="en-US" dirty="0" smtClean="0"/>
              <a:t>:</a:t>
            </a:r>
          </a:p>
          <a:p>
            <a:pPr marL="1606550" lvl="4" indent="-342900">
              <a:buAutoNum type="arabicPeriod"/>
            </a:pPr>
            <a:r>
              <a:rPr lang="en-US" dirty="0"/>
              <a:t>45 degree transect = 0.0800</a:t>
            </a:r>
          </a:p>
          <a:p>
            <a:pPr marL="1606550" lvl="4" indent="-342900">
              <a:buAutoNum type="arabicPeriod"/>
            </a:pPr>
            <a:r>
              <a:rPr lang="en-US" dirty="0"/>
              <a:t>90 degree transect = 0.0464</a:t>
            </a:r>
          </a:p>
          <a:p>
            <a:pPr marL="1606550" lvl="4" indent="-342900">
              <a:buAutoNum type="arabicPeriod"/>
            </a:pPr>
            <a:r>
              <a:rPr lang="en-US" dirty="0"/>
              <a:t>135 degree transect = 0.0038</a:t>
            </a:r>
          </a:p>
          <a:p>
            <a:pPr marL="1263650" lvl="4" indent="0">
              <a:buNone/>
            </a:pPr>
            <a:endParaRPr lang="en-US" dirty="0"/>
          </a:p>
          <a:p>
            <a:pPr lvl="2"/>
            <a:r>
              <a:rPr lang="en-US" b="1" dirty="0"/>
              <a:t>The average slope of the six transects </a:t>
            </a:r>
            <a:r>
              <a:rPr lang="en-US" b="1" dirty="0" smtClean="0"/>
              <a:t>≈  0.0893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1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57907"/>
            <a:ext cx="8042276" cy="700663"/>
          </a:xfrm>
        </p:spPr>
        <p:txBody>
          <a:bodyPr/>
          <a:lstStyle/>
          <a:p>
            <a:r>
              <a:rPr lang="en-US" sz="3200" dirty="0" smtClean="0"/>
              <a:t>Conclusion- Algae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overall average slope of the “Percentage of Benthic Algal Cover vs. Distance from Stream” for both streams was </a:t>
            </a:r>
            <a:r>
              <a:rPr lang="en-US" b="1" dirty="0" smtClean="0"/>
              <a:t>negative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A negative slope supports our hypothesis, indicating that as the distance from the streams increases, the percentage of algae generally decreases.</a:t>
            </a:r>
          </a:p>
        </p:txBody>
      </p:sp>
    </p:spTree>
    <p:extLst>
      <p:ext uri="{BB962C8B-B14F-4D97-AF65-F5344CB8AC3E}">
        <p14:creationId xmlns:p14="http://schemas.microsoft.com/office/powerpoint/2010/main" val="373101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48285"/>
            <a:ext cx="8042276" cy="681419"/>
          </a:xfrm>
        </p:spPr>
        <p:txBody>
          <a:bodyPr/>
          <a:lstStyle/>
          <a:p>
            <a:r>
              <a:rPr lang="en-US" sz="3200" dirty="0" smtClean="0"/>
              <a:t>Conclusion- Coral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overall average slope of the “Percentage of Coral vs. Distance from Stream” for both of the streams was </a:t>
            </a:r>
            <a:r>
              <a:rPr lang="en-US" b="1" dirty="0"/>
              <a:t>positive</a:t>
            </a:r>
            <a:r>
              <a:rPr lang="en-US" dirty="0"/>
              <a:t>.</a:t>
            </a:r>
          </a:p>
          <a:p>
            <a:r>
              <a:rPr lang="en-US" b="1" dirty="0" smtClean="0"/>
              <a:t>A positive </a:t>
            </a:r>
            <a:r>
              <a:rPr lang="en-US" b="1" dirty="0"/>
              <a:t>slope </a:t>
            </a:r>
            <a:r>
              <a:rPr lang="en-US" b="1" dirty="0" smtClean="0"/>
              <a:t>shows that, as the distance from the streams increases, the percentage of coral generally increases.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6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38663"/>
            <a:ext cx="8042276" cy="662175"/>
          </a:xfrm>
        </p:spPr>
        <p:txBody>
          <a:bodyPr/>
          <a:lstStyle/>
          <a:p>
            <a:r>
              <a:rPr lang="en-US" sz="3200" dirty="0" smtClean="0"/>
              <a:t>Management Implications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Land-based pollution sites- piggeries, septic tanks, and agricultural fertilizers- are most likely the source of these high nutrient levels in the streams, possibly causing this algal overgrowth in the </a:t>
            </a:r>
            <a:r>
              <a:rPr lang="en-US" dirty="0" err="1" smtClean="0"/>
              <a:t>Vatia</a:t>
            </a:r>
            <a:r>
              <a:rPr lang="en-US" dirty="0" smtClean="0"/>
              <a:t> Bay.</a:t>
            </a:r>
          </a:p>
          <a:p>
            <a:r>
              <a:rPr lang="en-US" dirty="0" smtClean="0"/>
              <a:t>A solution to this problem would be to enforce and  implement ASEPA and other governmental policies, reducing nutrient pollution in the Bay’s feeding streams.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6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29041"/>
            <a:ext cx="8042276" cy="642931"/>
          </a:xfrm>
        </p:spPr>
        <p:txBody>
          <a:bodyPr/>
          <a:lstStyle/>
          <a:p>
            <a:r>
              <a:rPr lang="en-US" sz="3200" dirty="0" smtClean="0"/>
              <a:t>References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Curtis, Meagan- Department of Marine and Wildlife Resources American Samoa- (2016) “Nutrient Dynamics of </a:t>
            </a:r>
            <a:r>
              <a:rPr lang="en-US" dirty="0" err="1" smtClean="0"/>
              <a:t>Vatia</a:t>
            </a:r>
            <a:r>
              <a:rPr lang="en-US" dirty="0" smtClean="0"/>
              <a:t> Bay, American Samoa” (unpublished).</a:t>
            </a:r>
          </a:p>
          <a:p>
            <a:r>
              <a:rPr lang="en-US" dirty="0" smtClean="0"/>
              <a:t> Inventory and Monitoring Pacific Island Network (PACN) Water Quality Data (2009-2014).</a:t>
            </a:r>
          </a:p>
          <a:p>
            <a:r>
              <a:rPr lang="en-US" dirty="0" err="1" smtClean="0"/>
              <a:t>Whitall</a:t>
            </a:r>
            <a:r>
              <a:rPr lang="en-US" dirty="0" smtClean="0"/>
              <a:t>, David &amp; </a:t>
            </a:r>
            <a:r>
              <a:rPr lang="en-US" dirty="0" err="1"/>
              <a:t>Piniak</a:t>
            </a:r>
            <a:r>
              <a:rPr lang="en-US" dirty="0"/>
              <a:t>, </a:t>
            </a:r>
            <a:r>
              <a:rPr lang="en-US" dirty="0" smtClean="0"/>
              <a:t>Greg (2015) “Nutrient Dynamics and Changes to Benthic Communities in </a:t>
            </a:r>
            <a:r>
              <a:rPr lang="en-US" dirty="0" err="1" smtClean="0"/>
              <a:t>Vatia</a:t>
            </a:r>
            <a:r>
              <a:rPr lang="en-US" dirty="0" smtClean="0"/>
              <a:t>, American Samoa</a:t>
            </a:r>
            <a:r>
              <a:rPr lang="en-US" dirty="0"/>
              <a:t>”.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://coastalscience.noaa.gov/projects/detail?key=</a:t>
            </a:r>
            <a:r>
              <a:rPr lang="en-US" dirty="0" smtClean="0">
                <a:hlinkClick r:id="rId2"/>
              </a:rPr>
              <a:t>245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9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57907"/>
            <a:ext cx="8042276" cy="700663"/>
          </a:xfrm>
        </p:spPr>
        <p:txBody>
          <a:bodyPr/>
          <a:lstStyle/>
          <a:p>
            <a:r>
              <a:rPr lang="en-US" sz="3200" dirty="0" smtClean="0"/>
              <a:t>Acknowledgements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347064"/>
            <a:ext cx="8185867" cy="53305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Visa </a:t>
            </a:r>
            <a:r>
              <a:rPr lang="en-US" dirty="0" err="1" smtClean="0"/>
              <a:t>Vaivai-Tapusoa</a:t>
            </a:r>
            <a:r>
              <a:rPr lang="en-US" dirty="0" smtClean="0"/>
              <a:t>, NPSA</a:t>
            </a:r>
          </a:p>
          <a:p>
            <a:pPr marL="0" indent="0" algn="ctr">
              <a:buNone/>
            </a:pPr>
            <a:r>
              <a:rPr lang="en-US" dirty="0" smtClean="0"/>
              <a:t>Dr. Mark </a:t>
            </a:r>
            <a:r>
              <a:rPr lang="en-US" dirty="0" err="1" smtClean="0"/>
              <a:t>Schmaedick</a:t>
            </a:r>
            <a:r>
              <a:rPr lang="en-US" dirty="0" smtClean="0"/>
              <a:t>, American Samoa Land Grant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Dr. David </a:t>
            </a:r>
            <a:r>
              <a:rPr lang="en-US" dirty="0" err="1" smtClean="0"/>
              <a:t>Whitall</a:t>
            </a:r>
            <a:r>
              <a:rPr lang="en-US" dirty="0" smtClean="0"/>
              <a:t>, NOAA</a:t>
            </a:r>
          </a:p>
          <a:p>
            <a:pPr marL="0" indent="0" algn="ctr">
              <a:buNone/>
            </a:pPr>
            <a:r>
              <a:rPr lang="en-US" dirty="0" smtClean="0"/>
              <a:t>Dr. Greg </a:t>
            </a:r>
            <a:r>
              <a:rPr lang="en-US" dirty="0" err="1" smtClean="0"/>
              <a:t>Piniak</a:t>
            </a:r>
            <a:r>
              <a:rPr lang="en-US" dirty="0" smtClean="0"/>
              <a:t>, NOAA</a:t>
            </a:r>
          </a:p>
          <a:p>
            <a:pPr marL="0" indent="0" algn="ctr">
              <a:buNone/>
            </a:pPr>
            <a:r>
              <a:rPr lang="en-US" dirty="0" smtClean="0"/>
              <a:t>Meagan Curtis, American Samoa Department of Marine and Wildlife </a:t>
            </a:r>
          </a:p>
          <a:p>
            <a:pPr marL="0" indent="0" algn="ctr">
              <a:buNone/>
            </a:pPr>
            <a:r>
              <a:rPr lang="en-US" dirty="0" smtClean="0"/>
              <a:t>Victor </a:t>
            </a:r>
            <a:r>
              <a:rPr lang="en-US" dirty="0" err="1" smtClean="0"/>
              <a:t>Kalei</a:t>
            </a:r>
            <a:r>
              <a:rPr lang="en-US" dirty="0" smtClean="0"/>
              <a:t> </a:t>
            </a:r>
            <a:r>
              <a:rPr lang="en-US" dirty="0" err="1" smtClean="0"/>
              <a:t>Groberg</a:t>
            </a:r>
            <a:r>
              <a:rPr lang="en-US" dirty="0" smtClean="0"/>
              <a:t>, NPSA intern (2016)</a:t>
            </a:r>
          </a:p>
          <a:p>
            <a:pPr marL="0" indent="0" algn="ctr">
              <a:buNone/>
            </a:pPr>
            <a:r>
              <a:rPr lang="en-US" dirty="0" smtClean="0"/>
              <a:t>STEP-UP Program</a:t>
            </a:r>
          </a:p>
          <a:p>
            <a:pPr marL="0" indent="0" algn="ctr">
              <a:buNone/>
            </a:pPr>
            <a:r>
              <a:rPr lang="en-US" dirty="0"/>
              <a:t>American Samoa National Park Service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23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48285"/>
            <a:ext cx="8042276" cy="681419"/>
          </a:xfrm>
        </p:spPr>
        <p:txBody>
          <a:bodyPr/>
          <a:lstStyle/>
          <a:p>
            <a:r>
              <a:rPr lang="en-US" sz="3200" dirty="0" err="1" smtClean="0"/>
              <a:t>Vatia</a:t>
            </a:r>
            <a:r>
              <a:rPr lang="en-US" sz="3200" dirty="0" smtClean="0"/>
              <a:t> Bay, American Samoa</a:t>
            </a:r>
            <a:endParaRPr lang="en-US" sz="3200" dirty="0"/>
          </a:p>
        </p:txBody>
      </p:sp>
      <p:pic>
        <p:nvPicPr>
          <p:cNvPr id="10" name="Content Placeholder 9" descr="GOPR138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8223" y="1369274"/>
            <a:ext cx="6929742" cy="3742553"/>
          </a:xfr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1206648" y="5349769"/>
            <a:ext cx="678131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>
                <a:solidFill>
                  <a:schemeClr val="tx1"/>
                </a:solidFill>
              </a:rPr>
              <a:t>Vatia</a:t>
            </a:r>
            <a:r>
              <a:rPr lang="en-US" sz="1800" dirty="0" smtClean="0">
                <a:solidFill>
                  <a:schemeClr val="tx1"/>
                </a:solidFill>
              </a:rPr>
              <a:t> Bay is home to various coral species, which a recent NOAA study has found to be in danger due to harmful algae blooms.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9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051203"/>
            <a:ext cx="8042276" cy="1336956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8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700253"/>
            <a:ext cx="8208492" cy="831771"/>
          </a:xfrm>
        </p:spPr>
        <p:txBody>
          <a:bodyPr/>
          <a:lstStyle/>
          <a:p>
            <a:r>
              <a:rPr lang="en-US" sz="3200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952657"/>
            <a:ext cx="8042276" cy="3990943"/>
          </a:xfrm>
        </p:spPr>
        <p:txBody>
          <a:bodyPr/>
          <a:lstStyle/>
          <a:p>
            <a:r>
              <a:rPr lang="en-US" dirty="0" err="1"/>
              <a:t>Vatia</a:t>
            </a:r>
            <a:r>
              <a:rPr lang="en-US" dirty="0"/>
              <a:t> Bay is experiencing an unusual overgrowth of benthic </a:t>
            </a:r>
            <a:r>
              <a:rPr lang="en-US" dirty="0" smtClean="0"/>
              <a:t>algae.</a:t>
            </a:r>
            <a:endParaRPr lang="en-US" dirty="0"/>
          </a:p>
          <a:p>
            <a:r>
              <a:rPr lang="en-US" dirty="0" smtClean="0"/>
              <a:t>An overgrowth of benthic algae can be caused by excess nutrients in the ocean, specifically nitrogen and phosphorus. These algal blooms</a:t>
            </a:r>
            <a:r>
              <a:rPr lang="en-US" b="1" dirty="0" smtClean="0"/>
              <a:t> </a:t>
            </a:r>
            <a:r>
              <a:rPr lang="en-US" dirty="0" smtClean="0"/>
              <a:t>threaten to outcompete coral reefs, which are unique, economically-valuable ecosystems.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592321" y="39242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3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58394"/>
          </a:xfrm>
        </p:spPr>
        <p:txBody>
          <a:bodyPr/>
          <a:lstStyle/>
          <a:p>
            <a:r>
              <a:rPr lang="en-US" sz="3200" dirty="0" smtClean="0"/>
              <a:t>Streams Feeding </a:t>
            </a:r>
            <a:r>
              <a:rPr lang="en-US" sz="3200" dirty="0" err="1" smtClean="0"/>
              <a:t>Vatia</a:t>
            </a:r>
            <a:r>
              <a:rPr lang="en-US" sz="3200" dirty="0" smtClean="0"/>
              <a:t> Bay</a:t>
            </a:r>
            <a:endParaRPr lang="en-US" sz="3200" dirty="0"/>
          </a:p>
        </p:txBody>
      </p:sp>
      <p:pic>
        <p:nvPicPr>
          <p:cNvPr id="4" name="Content Placeholder 3" descr="Screen Shot 2016-07-29 at 12.24.59 AM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1170" y="1369276"/>
            <a:ext cx="6434990" cy="3475351"/>
          </a:xfrm>
        </p:spPr>
      </p:pic>
      <p:sp>
        <p:nvSpPr>
          <p:cNvPr id="6" name="TextBox 5"/>
          <p:cNvSpPr txBox="1"/>
          <p:nvPr/>
        </p:nvSpPr>
        <p:spPr>
          <a:xfrm>
            <a:off x="1596954" y="5218949"/>
            <a:ext cx="605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Vatia</a:t>
            </a:r>
            <a:r>
              <a:rPr lang="en-US" dirty="0" smtClean="0"/>
              <a:t> Bay is fed by several streams, that run down through the village of </a:t>
            </a:r>
            <a:r>
              <a:rPr lang="en-US" dirty="0" err="1" smtClean="0"/>
              <a:t>Vatia</a:t>
            </a:r>
            <a:r>
              <a:rPr lang="en-US" dirty="0" smtClean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4532" y="4060622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2638" y="411835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9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96881"/>
          </a:xfrm>
        </p:spPr>
        <p:txBody>
          <a:bodyPr/>
          <a:lstStyle/>
          <a:p>
            <a:r>
              <a:rPr lang="en-US" sz="3200" dirty="0" smtClean="0"/>
              <a:t>Streams Feeding </a:t>
            </a:r>
            <a:r>
              <a:rPr lang="en-US" sz="3200" dirty="0" err="1" smtClean="0"/>
              <a:t>Vatia</a:t>
            </a:r>
            <a:r>
              <a:rPr lang="en-US" sz="3200" dirty="0" smtClean="0"/>
              <a:t> Bay</a:t>
            </a:r>
            <a:endParaRPr lang="en-US" sz="3200" dirty="0"/>
          </a:p>
        </p:txBody>
      </p:sp>
      <p:pic>
        <p:nvPicPr>
          <p:cNvPr id="5" name="Content Placeholder 4" descr="20160718_10130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7229" y="1292303"/>
            <a:ext cx="4023221" cy="2807387"/>
          </a:xfrm>
        </p:spPr>
      </p:pic>
      <p:pic>
        <p:nvPicPr>
          <p:cNvPr id="4" name="Picture 3" descr="20160718_10165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04" y="1330791"/>
            <a:ext cx="3743182" cy="2807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9741" y="4464555"/>
            <a:ext cx="7215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Wingdings" charset="0"/>
              <a:buChar char=""/>
            </a:pPr>
            <a:r>
              <a:rPr lang="en-US" dirty="0" smtClean="0"/>
              <a:t>Inventory and Monitoring </a:t>
            </a:r>
            <a:r>
              <a:rPr lang="en-US" dirty="0"/>
              <a:t>Pacific Island Network (PACN )  </a:t>
            </a:r>
            <a:r>
              <a:rPr lang="en-US" dirty="0" smtClean="0"/>
              <a:t>water quality data on the streams feeding </a:t>
            </a:r>
            <a:r>
              <a:rPr lang="en-US" dirty="0" err="1" smtClean="0"/>
              <a:t>Vatia</a:t>
            </a:r>
            <a:r>
              <a:rPr lang="en-US" dirty="0" smtClean="0"/>
              <a:t> Bay indicates high nutrient levels.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684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67529"/>
            <a:ext cx="8042276" cy="719906"/>
          </a:xfrm>
        </p:spPr>
        <p:txBody>
          <a:bodyPr/>
          <a:lstStyle/>
          <a:p>
            <a:r>
              <a:rPr lang="en-US" sz="3200" dirty="0" smtClean="0"/>
              <a:t>Purpose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project is aimed at </a:t>
            </a:r>
            <a:r>
              <a:rPr lang="en-US" dirty="0" smtClean="0"/>
              <a:t>examining whether </a:t>
            </a:r>
            <a:r>
              <a:rPr lang="en-US" dirty="0"/>
              <a:t>there may be a relationship between </a:t>
            </a:r>
            <a:r>
              <a:rPr lang="en-US" dirty="0" smtClean="0"/>
              <a:t>high </a:t>
            </a:r>
            <a:r>
              <a:rPr lang="en-US" dirty="0"/>
              <a:t>nutrient levels </a:t>
            </a:r>
            <a:r>
              <a:rPr lang="en-US" dirty="0" smtClean="0"/>
              <a:t>coming </a:t>
            </a:r>
            <a:r>
              <a:rPr lang="en-US" dirty="0"/>
              <a:t>from the streams and the overgrowth of algae in the Bay.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42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57907"/>
            <a:ext cx="8042276" cy="700663"/>
          </a:xfrm>
        </p:spPr>
        <p:txBody>
          <a:bodyPr/>
          <a:lstStyle/>
          <a:p>
            <a:r>
              <a:rPr lang="en-US" sz="3200" dirty="0" smtClean="0"/>
              <a:t>Stream Nutrients- Nitrogen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95158" y="23669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32888" y="54652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3959" y="4926407"/>
            <a:ext cx="80422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"/>
            </a:pPr>
            <a:r>
              <a:rPr lang="en-US" dirty="0" smtClean="0"/>
              <a:t>Inventory and Monitoring PACN water quality data shows a median increase in levels of </a:t>
            </a:r>
            <a:r>
              <a:rPr lang="en-US" b="1" dirty="0" smtClean="0"/>
              <a:t>nitrogen</a:t>
            </a:r>
            <a:r>
              <a:rPr lang="en-US" dirty="0" smtClean="0"/>
              <a:t> from 2012 to 2014</a:t>
            </a:r>
            <a:r>
              <a:rPr lang="en-US" dirty="0"/>
              <a:t>. D</a:t>
            </a:r>
            <a:r>
              <a:rPr lang="en-US" dirty="0" smtClean="0"/>
              <a:t>ata </a:t>
            </a:r>
            <a:r>
              <a:rPr lang="en-US" dirty="0"/>
              <a:t>for 2016 was unavailable for purposes of this </a:t>
            </a:r>
            <a:r>
              <a:rPr lang="en-US" dirty="0" smtClean="0"/>
              <a:t>study.</a:t>
            </a:r>
          </a:p>
          <a:p>
            <a:endParaRPr lang="en-US" dirty="0" smtClean="0"/>
          </a:p>
          <a:p>
            <a:pPr marL="285750" indent="-285750">
              <a:buFont typeface="Wingdings" charset="0"/>
              <a:buChar char=""/>
            </a:pPr>
            <a:r>
              <a:rPr lang="en-US" dirty="0" smtClean="0"/>
              <a:t>This data shown </a:t>
            </a:r>
            <a:r>
              <a:rPr lang="en-US" dirty="0"/>
              <a:t>was collected from three different </a:t>
            </a:r>
            <a:r>
              <a:rPr lang="en-US" dirty="0" smtClean="0"/>
              <a:t>sites along the streams at different distances from the Bay.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"/>
            </a:pPr>
            <a:endParaRPr lang="en-US" dirty="0" smtClean="0"/>
          </a:p>
          <a:p>
            <a:pPr marL="285750" indent="-285750">
              <a:buFont typeface="Wingdings" charset="0"/>
              <a:buChar char=""/>
            </a:pPr>
            <a:endParaRPr lang="en-US" dirty="0" smtClean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521445"/>
              </p:ext>
            </p:extLst>
          </p:nvPr>
        </p:nvGraphicFramePr>
        <p:xfrm>
          <a:off x="683959" y="1158570"/>
          <a:ext cx="7762577" cy="361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551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75253"/>
            <a:ext cx="8042276" cy="750507"/>
          </a:xfrm>
        </p:spPr>
        <p:txBody>
          <a:bodyPr/>
          <a:lstStyle/>
          <a:p>
            <a:r>
              <a:rPr lang="en-US" sz="3200" dirty="0" smtClean="0"/>
              <a:t>Stream Nutrients- Phosphorus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83959" y="4926407"/>
            <a:ext cx="80422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"/>
            </a:pPr>
            <a:r>
              <a:rPr lang="en-US" dirty="0" smtClean="0"/>
              <a:t>Inventory and Monitoring PACN water quality data shows a median increase in levels of </a:t>
            </a:r>
            <a:r>
              <a:rPr lang="en-US" b="1" dirty="0" smtClean="0"/>
              <a:t>phosphorus </a:t>
            </a:r>
            <a:r>
              <a:rPr lang="en-US" dirty="0" smtClean="0"/>
              <a:t>from 2012 to 2014. Data for 2016 was unavailable for purposes of this study.</a:t>
            </a:r>
          </a:p>
          <a:p>
            <a:endParaRPr lang="en-US" dirty="0" smtClean="0"/>
          </a:p>
          <a:p>
            <a:pPr marL="285750" indent="-285750">
              <a:buFont typeface="Wingdings" charset="0"/>
              <a:buChar char=""/>
            </a:pPr>
            <a:r>
              <a:rPr lang="en-US" dirty="0" smtClean="0"/>
              <a:t>This data shown </a:t>
            </a:r>
            <a:r>
              <a:rPr lang="en-US" dirty="0"/>
              <a:t>was collected from three different </a:t>
            </a:r>
            <a:r>
              <a:rPr lang="en-US" dirty="0" smtClean="0"/>
              <a:t>sites along the streams at different from the Bay.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0"/>
              <a:buChar char=""/>
            </a:pPr>
            <a:endParaRPr lang="en-US" dirty="0" smtClean="0"/>
          </a:p>
          <a:p>
            <a:pPr marL="285750" indent="-285750">
              <a:buFont typeface="Wingdings" charset="0"/>
              <a:buChar char=""/>
            </a:pPr>
            <a:endParaRPr lang="en-US" dirty="0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1961061"/>
              </p:ext>
            </p:extLst>
          </p:nvPr>
        </p:nvGraphicFramePr>
        <p:xfrm>
          <a:off x="683959" y="1292300"/>
          <a:ext cx="7570172" cy="3480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381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6559</TotalTime>
  <Words>1142</Words>
  <Application>Microsoft Macintosh PowerPoint</Application>
  <PresentationFormat>On-screen Show (4:3)</PresentationFormat>
  <Paragraphs>142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Breeze</vt:lpstr>
      <vt:lpstr>Effect of Stream Nutrients on Benthic Algal Overgrowth in Vatia Bay</vt:lpstr>
      <vt:lpstr>Vatia Bay, American Samoa</vt:lpstr>
      <vt:lpstr>Vatia Bay, American Samoa</vt:lpstr>
      <vt:lpstr>Problem</vt:lpstr>
      <vt:lpstr>Streams Feeding Vatia Bay</vt:lpstr>
      <vt:lpstr>Streams Feeding Vatia Bay</vt:lpstr>
      <vt:lpstr>Purpose</vt:lpstr>
      <vt:lpstr>Stream Nutrients- Nitrogen</vt:lpstr>
      <vt:lpstr>Stream Nutrients- Phosphorus</vt:lpstr>
      <vt:lpstr>Stream Mouths</vt:lpstr>
      <vt:lpstr>Stream Mouth Nutrients (2015) </vt:lpstr>
      <vt:lpstr>Vatia Bay Nutrients (2015)</vt:lpstr>
      <vt:lpstr>Hypothesis</vt:lpstr>
      <vt:lpstr>Procedure</vt:lpstr>
      <vt:lpstr>Procedure</vt:lpstr>
      <vt:lpstr>Procedure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Results- Algae</vt:lpstr>
      <vt:lpstr>Overall Results- Coral</vt:lpstr>
      <vt:lpstr>Conclusion- Algae</vt:lpstr>
      <vt:lpstr>Conclusion- Coral</vt:lpstr>
      <vt:lpstr>Management Implications</vt:lpstr>
      <vt:lpstr>References</vt:lpstr>
      <vt:lpstr>Acknowledgements </vt:lpstr>
      <vt:lpstr>Thank You!</vt:lpstr>
    </vt:vector>
  </TitlesOfParts>
  <Company>LANGKILDE LAW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Stream Nutrients on Benthic Algal Overgrowth in Vatia Bay</dc:title>
  <dc:creator>Gwen Langkilde</dc:creator>
  <cp:lastModifiedBy>STEP-UP</cp:lastModifiedBy>
  <cp:revision>112</cp:revision>
  <dcterms:created xsi:type="dcterms:W3CDTF">2016-07-24T19:12:16Z</dcterms:created>
  <dcterms:modified xsi:type="dcterms:W3CDTF">2017-03-30T23:54:59Z</dcterms:modified>
</cp:coreProperties>
</file>