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3" r:id="rId3"/>
    <p:sldId id="257" r:id="rId4"/>
    <p:sldId id="264" r:id="rId5"/>
    <p:sldId id="258" r:id="rId6"/>
    <p:sldId id="269" r:id="rId7"/>
    <p:sldId id="259" r:id="rId8"/>
    <p:sldId id="265" r:id="rId9"/>
    <p:sldId id="266" r:id="rId10"/>
    <p:sldId id="260" r:id="rId11"/>
    <p:sldId id="267" r:id="rId12"/>
    <p:sldId id="261" r:id="rId13"/>
    <p:sldId id="262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11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A6DEE-B1AB-5847-A658-958ACA5C5D9F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E3C8-07BF-A542-AF11-884F94741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73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  <a:r>
              <a:rPr lang="en-US" baseline="0" dirty="0" smtClean="0"/>
              <a:t> is Nick and I am from the FSM. Big bulk of land is </a:t>
            </a:r>
            <a:r>
              <a:rPr lang="en-US" baseline="0" dirty="0" err="1" smtClean="0"/>
              <a:t>aus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8E3C8-07BF-A542-AF11-884F947414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1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conclude, a lot of information was gathered in the survey that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8E3C8-07BF-A542-AF11-884F947414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62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5FA878-E604-4510-9430-D90312E19216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E298C4-79C8-4349-9B27-5F0E6C16D25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8007096" cy="3962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Knowledge, Attitude, And Practice on Hygiene and Sanitation Among Households in Pohnpei, Federated States of Micronesia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June and July 2019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953000"/>
            <a:ext cx="7854696" cy="1371600"/>
          </a:xfrm>
        </p:spPr>
        <p:txBody>
          <a:bodyPr/>
          <a:lstStyle/>
          <a:p>
            <a:r>
              <a:rPr lang="en-US" dirty="0" smtClean="0"/>
              <a:t>Nick </a:t>
            </a:r>
            <a:r>
              <a:rPr lang="en-US" dirty="0" err="1" smtClean="0"/>
              <a:t>Raifmai</a:t>
            </a:r>
            <a:r>
              <a:rPr lang="en-US" dirty="0" smtClean="0"/>
              <a:t>, Robert </a:t>
            </a:r>
            <a:r>
              <a:rPr lang="en-US" dirty="0" err="1" smtClean="0"/>
              <a:t>Spegal</a:t>
            </a:r>
            <a:r>
              <a:rPr lang="en-US" dirty="0" smtClean="0"/>
              <a:t>, MPH</a:t>
            </a:r>
          </a:p>
          <a:p>
            <a:r>
              <a:rPr lang="en-US" sz="2000" dirty="0" smtClean="0"/>
              <a:t>Our Lady of Mercy Catholic High School, College of Micronesia-FSM</a:t>
            </a:r>
          </a:p>
          <a:p>
            <a:r>
              <a:rPr lang="en-US" sz="2000" dirty="0" smtClean="0"/>
              <a:t>Pohnpei, Federated States of Micronesia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2092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8 of the people pay for their drinking water 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verage price:  $31/month.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All agreed that washing hands is important prior to feeding children and hand sanitation in general.</a:t>
            </a:r>
          </a:p>
          <a:p>
            <a:endParaRPr lang="en-US" dirty="0" smtClean="0"/>
          </a:p>
          <a:p>
            <a:r>
              <a:rPr lang="en-US" dirty="0" smtClean="0"/>
              <a:t>21 had flush/pour toilets, 1 had pit latrine with slab and 4 had composting toilets.</a:t>
            </a:r>
          </a:p>
          <a:p>
            <a:endParaRPr lang="en-US" dirty="0" smtClean="0"/>
          </a:p>
          <a:p>
            <a:r>
              <a:rPr lang="en-US" dirty="0" smtClean="0"/>
              <a:t>16 of them own the toilets that they use and 10 do not own toilets but would like to own one.</a:t>
            </a:r>
          </a:p>
          <a:p>
            <a:endParaRPr lang="en-US" dirty="0" smtClean="0"/>
          </a:p>
          <a:p>
            <a:r>
              <a:rPr lang="en-US" dirty="0" smtClean="0"/>
              <a:t>A majority of them said that people practice open defecation because there are no toilets within the area.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21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35" y="996553"/>
            <a:ext cx="28575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399" y="1143000"/>
            <a:ext cx="3452883" cy="2711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140" y="4057919"/>
            <a:ext cx="2057400" cy="2819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0" y="558225"/>
            <a:ext cx="375493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Composting Toilet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5399" y="619780"/>
            <a:ext cx="359027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Pit Latrine with slab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7349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213360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Open Defecation:</a:t>
            </a:r>
          </a:p>
          <a:p>
            <a:pPr lvl="1"/>
            <a:r>
              <a:rPr lang="en-US" dirty="0" smtClean="0"/>
              <a:t>3 usually, </a:t>
            </a:r>
          </a:p>
          <a:p>
            <a:pPr lvl="1"/>
            <a:r>
              <a:rPr lang="en-US" dirty="0" smtClean="0"/>
              <a:t>4 sometimes; and </a:t>
            </a:r>
          </a:p>
          <a:p>
            <a:pPr lvl="1"/>
            <a:r>
              <a:rPr lang="en-US" dirty="0" smtClean="0"/>
              <a:t>5 rarely.</a:t>
            </a:r>
          </a:p>
          <a:p>
            <a:endParaRPr lang="en-US" dirty="0" smtClean="0"/>
          </a:p>
          <a:p>
            <a:r>
              <a:rPr lang="en-US" dirty="0" smtClean="0"/>
              <a:t>Of the 12, 2 said that all the household members defecate openly and 10 said some household members defecate openly.</a:t>
            </a:r>
          </a:p>
          <a:p>
            <a:endParaRPr lang="en-US" dirty="0"/>
          </a:p>
          <a:p>
            <a:r>
              <a:rPr lang="en-US" dirty="0" smtClean="0"/>
              <a:t>A majority of the participants interviewed believe that defecating openly is not acceptable along with people in their community.</a:t>
            </a:r>
          </a:p>
        </p:txBody>
      </p:sp>
    </p:spTree>
    <p:extLst>
      <p:ext uri="{BB962C8B-B14F-4D97-AF65-F5344CB8AC3E}">
        <p14:creationId xmlns:p14="http://schemas.microsoft.com/office/powerpoint/2010/main" val="3647911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800600" cy="438912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hows improvements in basic water coverage, improved sanitation, and improved water source are needed.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Show how many of the interviewed people had access to adequate water sources and sanitation facilities.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676400"/>
            <a:ext cx="3810000" cy="4267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76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FSM government is making efforts in promoting hygiene and spreading awareness and is well on their way to improving hygiene and sanitation for people in the FSM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People should take steps to better their hygiene so that they can live a good and healthy lifestyle. Good hygiene means less probability of getting sick.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03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Federated States of Micronesia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541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Pohnpei</a:t>
            </a:r>
            <a:r>
              <a:rPr lang="en-US" dirty="0"/>
              <a:t> </a:t>
            </a:r>
            <a:r>
              <a:rPr lang="en-US" dirty="0" smtClean="0"/>
              <a:t>is one of the four states of the Federated States of          Micronesia. The capital </a:t>
            </a:r>
            <a:r>
              <a:rPr lang="en-US" dirty="0" smtClean="0"/>
              <a:t>of the FSM, Palikir, is located in Pohnpei.</a:t>
            </a:r>
          </a:p>
          <a:p>
            <a:endParaRPr lang="en-US" dirty="0" smtClean="0"/>
          </a:p>
          <a:p>
            <a:r>
              <a:rPr lang="en-US" dirty="0" smtClean="0"/>
              <a:t>Population : 36,196 (2010)</a:t>
            </a:r>
          </a:p>
          <a:p>
            <a:endParaRPr lang="en-US" dirty="0"/>
          </a:p>
          <a:p>
            <a:r>
              <a:rPr lang="en-US" dirty="0" smtClean="0"/>
              <a:t>Fun Fact: In the name </a:t>
            </a:r>
          </a:p>
          <a:p>
            <a:pPr marL="0" indent="0">
              <a:buNone/>
            </a:pPr>
            <a:r>
              <a:rPr lang="en-US" dirty="0" smtClean="0"/>
              <a:t>Pohnpei,  </a:t>
            </a:r>
            <a:r>
              <a:rPr lang="en-US" dirty="0" err="1" smtClean="0"/>
              <a:t>Pohn</a:t>
            </a:r>
            <a:r>
              <a:rPr lang="en-US" dirty="0" smtClean="0"/>
              <a:t> means </a:t>
            </a:r>
          </a:p>
          <a:p>
            <a:pPr marL="0" indent="0">
              <a:buNone/>
            </a:pPr>
            <a:r>
              <a:rPr lang="en-US" dirty="0" smtClean="0"/>
              <a:t>“Upon” and Pei means “altar”</a:t>
            </a:r>
            <a:endParaRPr lang="en-US" dirty="0"/>
          </a:p>
          <a:p>
            <a:endParaRPr lang="en-US" dirty="0" smtClean="0"/>
          </a:p>
          <a:p>
            <a:pPr algn="r">
              <a:buFont typeface="Arial" pitchFamily="34" charset="0"/>
              <a:buChar char="•"/>
            </a:pPr>
            <a:r>
              <a:rPr lang="en-US" dirty="0" smtClean="0"/>
              <a:t>                                                                                                                                                                  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52" y="2673626"/>
            <a:ext cx="50292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2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09537"/>
            <a:ext cx="83820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Pacific Island Countries and Territories (PICT) experience some of the lowest levels of improved water, sanitation, and hygiene (WASH) on Earth (WHO 2016).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Low levels of improved water, sanitation, and hygiene are often directly related to experiences of poverty and/or conflict. </a:t>
            </a:r>
          </a:p>
          <a:p>
            <a:endParaRPr lang="en-US" dirty="0" smtClean="0"/>
          </a:p>
          <a:p>
            <a:r>
              <a:rPr lang="en-US" dirty="0" smtClean="0"/>
              <a:t>PICT, only one-third of people have access to basic sanitation facilities and basic water sources (WHO &amp; UNICEF 2017)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access to proper water, sanitation, and hygiene result in </a:t>
            </a:r>
            <a:r>
              <a:rPr lang="en-US" dirty="0"/>
              <a:t>n</a:t>
            </a:r>
            <a:r>
              <a:rPr lang="en-US" dirty="0" smtClean="0"/>
              <a:t>egative </a:t>
            </a:r>
            <a:r>
              <a:rPr lang="en-US" dirty="0"/>
              <a:t>health </a:t>
            </a:r>
            <a:r>
              <a:rPr lang="en-US" dirty="0" smtClean="0"/>
              <a:t>outcomes.</a:t>
            </a:r>
          </a:p>
          <a:p>
            <a:r>
              <a:rPr lang="en-US" dirty="0" smtClean="0"/>
              <a:t>Negative health outcomes include:</a:t>
            </a:r>
          </a:p>
          <a:p>
            <a:pPr lvl="1"/>
            <a:r>
              <a:rPr lang="en-US" dirty="0" smtClean="0"/>
              <a:t>Diarrhea</a:t>
            </a:r>
            <a:endParaRPr lang="en-US" dirty="0" smtClean="0"/>
          </a:p>
          <a:p>
            <a:pPr lvl="1"/>
            <a:r>
              <a:rPr lang="en-US" dirty="0" smtClean="0"/>
              <a:t>Helminthes</a:t>
            </a:r>
            <a:r>
              <a:rPr lang="en-US" dirty="0" smtClean="0"/>
              <a:t> ( Parasitic Worms)</a:t>
            </a:r>
            <a:endParaRPr lang="en-US" dirty="0"/>
          </a:p>
          <a:p>
            <a:pPr lvl="1"/>
            <a:r>
              <a:rPr lang="en-US" dirty="0" smtClean="0"/>
              <a:t>Cholera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9" y="4572000"/>
            <a:ext cx="2830013" cy="1942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3505200" y="6334780"/>
            <a:ext cx="186629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Helminth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038600"/>
            <a:ext cx="2548480" cy="17018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6610929" y="5638800"/>
            <a:ext cx="151862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Cholera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754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&amp;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mprove sanitation practices through </a:t>
            </a:r>
            <a:r>
              <a:rPr lang="en-US" dirty="0" smtClean="0"/>
              <a:t>targeted </a:t>
            </a:r>
            <a:r>
              <a:rPr lang="en-US" dirty="0" smtClean="0"/>
              <a:t>behavioral </a:t>
            </a:r>
            <a:r>
              <a:rPr lang="en-US" dirty="0" smtClean="0"/>
              <a:t>change communication.</a:t>
            </a:r>
          </a:p>
          <a:p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emand </a:t>
            </a:r>
            <a:r>
              <a:rPr lang="en-US" dirty="0" smtClean="0"/>
              <a:t>the creation </a:t>
            </a:r>
            <a:r>
              <a:rPr lang="en-US" dirty="0" smtClean="0"/>
              <a:t>of and access to drinking water, sanitation marketing, solid waste, waste water, and drainage. </a:t>
            </a:r>
          </a:p>
          <a:p>
            <a:endParaRPr lang="en-US" dirty="0" smtClean="0"/>
          </a:p>
          <a:p>
            <a:r>
              <a:rPr lang="en-US" dirty="0" smtClean="0"/>
              <a:t>A survey was done in </a:t>
            </a:r>
            <a:r>
              <a:rPr lang="en-US" dirty="0" err="1" smtClean="0"/>
              <a:t>Kolonia</a:t>
            </a:r>
            <a:r>
              <a:rPr lang="en-US" dirty="0" smtClean="0"/>
              <a:t> Town and </a:t>
            </a:r>
            <a:r>
              <a:rPr lang="en-US" dirty="0" err="1" smtClean="0"/>
              <a:t>Kitti</a:t>
            </a:r>
            <a:r>
              <a:rPr lang="en-US" dirty="0" smtClean="0"/>
              <a:t> Municipal using a questionnaire by United Nations International Children’s Emergency Fund (UNICEF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dirty="0" smtClean="0"/>
              <a:t>Recreation of survey that was done in the </a:t>
            </a:r>
            <a:r>
              <a:rPr lang="en-US" dirty="0" err="1" smtClean="0"/>
              <a:t>Phillippines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2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Kolonia</a:t>
            </a:r>
            <a:r>
              <a:rPr lang="en-US" dirty="0" smtClean="0"/>
              <a:t> Town &amp; </a:t>
            </a:r>
            <a:r>
              <a:rPr lang="en-US" dirty="0" err="1" smtClean="0"/>
              <a:t>Kitti</a:t>
            </a:r>
            <a:r>
              <a:rPr lang="en-US" dirty="0" smtClean="0"/>
              <a:t> Municipal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were interviewed from these places because of the big differences in development in these two areas.</a:t>
            </a:r>
          </a:p>
          <a:p>
            <a:endParaRPr lang="en-US" dirty="0"/>
          </a:p>
          <a:p>
            <a:r>
              <a:rPr lang="en-US" dirty="0" err="1" smtClean="0"/>
              <a:t>Kolonia</a:t>
            </a:r>
            <a:r>
              <a:rPr lang="en-US" dirty="0" smtClean="0"/>
              <a:t> Town is more developed than </a:t>
            </a:r>
            <a:r>
              <a:rPr lang="en-US" dirty="0" err="1" smtClean="0"/>
              <a:t>Kitti</a:t>
            </a:r>
            <a:r>
              <a:rPr lang="en-US" dirty="0" smtClean="0"/>
              <a:t>. There are a lot of buildings and cars in </a:t>
            </a:r>
            <a:r>
              <a:rPr lang="en-US" dirty="0" err="1" smtClean="0"/>
              <a:t>Kolonia</a:t>
            </a:r>
            <a:r>
              <a:rPr lang="en-US" dirty="0" smtClean="0"/>
              <a:t>. </a:t>
            </a:r>
            <a:r>
              <a:rPr lang="en-US" dirty="0" err="1" smtClean="0"/>
              <a:t>Kitti</a:t>
            </a:r>
            <a:r>
              <a:rPr lang="en-US" dirty="0" smtClean="0"/>
              <a:t> Municipal, on the other hand, is more rural and mostly trees fill the area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1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34400" cy="43891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</a:t>
            </a:r>
            <a:r>
              <a:rPr lang="en-US" dirty="0" smtClean="0"/>
              <a:t>=26 people took the survey: 11 males and 15 females</a:t>
            </a:r>
          </a:p>
          <a:p>
            <a:endParaRPr lang="en-US" dirty="0" smtClean="0"/>
          </a:p>
          <a:p>
            <a:r>
              <a:rPr lang="en-US" dirty="0" smtClean="0"/>
              <a:t>What is the survey asking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Type of water source</a:t>
            </a:r>
          </a:p>
          <a:p>
            <a:pPr lvl="1"/>
            <a:r>
              <a:rPr lang="en-US" dirty="0" smtClean="0"/>
              <a:t>How water is stored</a:t>
            </a:r>
          </a:p>
          <a:p>
            <a:pPr lvl="1"/>
            <a:r>
              <a:rPr lang="en-US" dirty="0" smtClean="0"/>
              <a:t>Opinion on hygiene</a:t>
            </a:r>
          </a:p>
          <a:p>
            <a:pPr lvl="1"/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How were people selected?</a:t>
            </a:r>
          </a:p>
          <a:p>
            <a:pPr lvl="1"/>
            <a:r>
              <a:rPr lang="en-US" dirty="0" smtClean="0"/>
              <a:t>They were randomly selected.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543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50% had access to improved water sources while the other used unprotected springs, surface water, and piped water into their yard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Out of the 26, only 14 of them treated their water by boiling, using water filter, letting it stand and settle</a:t>
            </a:r>
            <a:r>
              <a:rPr lang="en-US" dirty="0" smtClean="0"/>
              <a:t>, or </a:t>
            </a:r>
            <a:r>
              <a:rPr lang="en-US" dirty="0"/>
              <a:t>straining it through </a:t>
            </a:r>
            <a:r>
              <a:rPr lang="en-US" dirty="0" smtClean="0"/>
              <a:t>cloth.</a:t>
            </a:r>
          </a:p>
          <a:p>
            <a:endParaRPr lang="en-US" dirty="0"/>
          </a:p>
          <a:p>
            <a:r>
              <a:rPr lang="en-US" dirty="0"/>
              <a:t>22 of them </a:t>
            </a:r>
            <a:r>
              <a:rPr lang="en-US" dirty="0" smtClean="0"/>
              <a:t>store </a:t>
            </a:r>
            <a:r>
              <a:rPr lang="en-US" dirty="0"/>
              <a:t>their drinking water in covered containers, 1 </a:t>
            </a:r>
            <a:r>
              <a:rPr lang="en-US" dirty="0" smtClean="0"/>
              <a:t>stores </a:t>
            </a:r>
            <a:r>
              <a:rPr lang="en-US" dirty="0"/>
              <a:t>in </a:t>
            </a:r>
            <a:r>
              <a:rPr lang="en-US" dirty="0" smtClean="0"/>
              <a:t>a tank, </a:t>
            </a:r>
            <a:r>
              <a:rPr lang="en-US" dirty="0"/>
              <a:t>and 3 </a:t>
            </a:r>
            <a:r>
              <a:rPr lang="en-US" dirty="0" smtClean="0"/>
              <a:t>do </a:t>
            </a:r>
            <a:r>
              <a:rPr lang="en-US" dirty="0"/>
              <a:t>not know.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94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04" y="765772"/>
            <a:ext cx="4038600" cy="3025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381000" y="238259"/>
            <a:ext cx="3511409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Unprotected Spring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754" y="1295400"/>
            <a:ext cx="3865775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5421848" y="761479"/>
            <a:ext cx="277390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Surface water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66084"/>
            <a:ext cx="1810554" cy="2717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1700142" y="6199231"/>
            <a:ext cx="438453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Piped Water into Yard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887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1384</TotalTime>
  <Words>740</Words>
  <Application>Microsoft Office PowerPoint</Application>
  <PresentationFormat>On-screen Show (4:3)</PresentationFormat>
  <Paragraphs>94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Knowledge, Attitude, And Practice on Hygiene and Sanitation Among Households in Pohnpei, Federated States of Micronesia   June and July 2019</vt:lpstr>
      <vt:lpstr>Federated States of Micronesia</vt:lpstr>
      <vt:lpstr>Introduction</vt:lpstr>
      <vt:lpstr>Consequences</vt:lpstr>
      <vt:lpstr>Objective &amp; Method</vt:lpstr>
      <vt:lpstr>Kolonia Town &amp; Kitti Municipal</vt:lpstr>
      <vt:lpstr>Survey</vt:lpstr>
      <vt:lpstr>Results</vt:lpstr>
      <vt:lpstr>PowerPoint Presentation</vt:lpstr>
      <vt:lpstr>Results</vt:lpstr>
      <vt:lpstr>PowerPoint Presentation</vt:lpstr>
      <vt:lpstr>Results</vt:lpstr>
      <vt:lpstr>Conclusion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Knowledge, Attitude, And Practice on Hygiene and Sanitation Among Households in Pohnpei, Federated States of Micronesia June and July 2019</dc:title>
  <dc:creator>Public Health</dc:creator>
  <cp:lastModifiedBy>Public Health</cp:lastModifiedBy>
  <cp:revision>51</cp:revision>
  <dcterms:created xsi:type="dcterms:W3CDTF">2019-07-31T01:28:20Z</dcterms:created>
  <dcterms:modified xsi:type="dcterms:W3CDTF">2019-08-01T14:31:20Z</dcterms:modified>
</cp:coreProperties>
</file>