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56" r:id="rId2"/>
    <p:sldId id="259" r:id="rId3"/>
    <p:sldId id="260" r:id="rId4"/>
    <p:sldId id="278" r:id="rId5"/>
    <p:sldId id="279" r:id="rId6"/>
    <p:sldId id="313" r:id="rId7"/>
    <p:sldId id="263" r:id="rId8"/>
    <p:sldId id="262" r:id="rId9"/>
    <p:sldId id="304" r:id="rId10"/>
    <p:sldId id="284" r:id="rId11"/>
    <p:sldId id="285" r:id="rId12"/>
    <p:sldId id="310" r:id="rId13"/>
    <p:sldId id="266" r:id="rId14"/>
    <p:sldId id="307" r:id="rId15"/>
    <p:sldId id="265" r:id="rId16"/>
    <p:sldId id="316" r:id="rId17"/>
    <p:sldId id="322" r:id="rId18"/>
    <p:sldId id="319" r:id="rId19"/>
    <p:sldId id="325" r:id="rId20"/>
    <p:sldId id="300" r:id="rId21"/>
    <p:sldId id="323" r:id="rId22"/>
    <p:sldId id="324" r:id="rId23"/>
    <p:sldId id="309" r:id="rId24"/>
    <p:sldId id="303" r:id="rId25"/>
    <p:sldId id="271" r:id="rId26"/>
    <p:sldId id="272" r:id="rId27"/>
    <p:sldId id="315" r:id="rId28"/>
    <p:sldId id="257" r:id="rId29"/>
    <p:sldId id="29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42"/>
    <p:restoredTop sz="82774"/>
  </p:normalViewPr>
  <p:slideViewPr>
    <p:cSldViewPr snapToGrid="0" snapToObjects="1">
      <p:cViewPr varScale="1">
        <p:scale>
          <a:sx n="93" d="100"/>
          <a:sy n="93" d="100"/>
        </p:scale>
        <p:origin x="96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35EF57-F2F5-403C-A18C-AA755F5A6C7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9ACDE23-8826-441E-BF34-37C0800E2E66}">
      <dgm:prSet/>
      <dgm:spPr/>
      <dgm:t>
        <a:bodyPr/>
        <a:lstStyle/>
        <a:p>
          <a:r>
            <a:rPr lang="en-US" dirty="0">
              <a:latin typeface="Grandview" panose="020B0502040204020203" pitchFamily="34" charset="0"/>
            </a:rPr>
            <a:t>NIH/NIDDK STEP-UP (Grant #</a:t>
          </a:r>
          <a:r>
            <a:rPr lang="en-US" b="0" i="0" u="none" dirty="0"/>
            <a:t>R25DK07836)</a:t>
          </a:r>
          <a:endParaRPr lang="en-US" dirty="0">
            <a:latin typeface="Grandview" panose="020B0502040204020203" pitchFamily="34" charset="0"/>
          </a:endParaRPr>
        </a:p>
      </dgm:t>
    </dgm:pt>
    <dgm:pt modelId="{7685F9B3-4FBD-4303-B30D-0FD35C6DD019}" type="parTrans" cxnId="{1C934A0A-36FE-4476-BBE0-9200081B5646}">
      <dgm:prSet/>
      <dgm:spPr/>
      <dgm:t>
        <a:bodyPr/>
        <a:lstStyle/>
        <a:p>
          <a:endParaRPr lang="en-US"/>
        </a:p>
      </dgm:t>
    </dgm:pt>
    <dgm:pt modelId="{6897A7AF-B2CB-437A-84BA-05A2CDD4BFE6}" type="sibTrans" cxnId="{1C934A0A-36FE-4476-BBE0-9200081B5646}">
      <dgm:prSet/>
      <dgm:spPr/>
      <dgm:t>
        <a:bodyPr/>
        <a:lstStyle/>
        <a:p>
          <a:endParaRPr lang="en-US"/>
        </a:p>
      </dgm:t>
    </dgm:pt>
    <dgm:pt modelId="{4CEB1452-6CA1-42CB-93B4-909223BEB871}">
      <dgm:prSet/>
      <dgm:spPr/>
      <dgm:t>
        <a:bodyPr/>
        <a:lstStyle/>
        <a:p>
          <a:r>
            <a:rPr lang="en-US" dirty="0">
              <a:latin typeface="Grandview" panose="020B0502040204020203" pitchFamily="34" charset="0"/>
            </a:rPr>
            <a:t>Dr. George Hui, PhD – Pacific STEP-UP Director</a:t>
          </a:r>
        </a:p>
      </dgm:t>
    </dgm:pt>
    <dgm:pt modelId="{67381123-B873-4E7F-A188-1EDDA4E66FE9}" type="parTrans" cxnId="{56385C11-004B-41C4-A3A3-2B4C8E566D93}">
      <dgm:prSet/>
      <dgm:spPr/>
      <dgm:t>
        <a:bodyPr/>
        <a:lstStyle/>
        <a:p>
          <a:endParaRPr lang="en-US"/>
        </a:p>
      </dgm:t>
    </dgm:pt>
    <dgm:pt modelId="{DEC5449A-15F7-44C0-A480-A209BA6928C8}" type="sibTrans" cxnId="{56385C11-004B-41C4-A3A3-2B4C8E566D93}">
      <dgm:prSet/>
      <dgm:spPr/>
      <dgm:t>
        <a:bodyPr/>
        <a:lstStyle/>
        <a:p>
          <a:endParaRPr lang="en-US"/>
        </a:p>
      </dgm:t>
    </dgm:pt>
    <dgm:pt modelId="{9B75F796-CC93-416D-AFBF-E461D62B9DE3}">
      <dgm:prSet/>
      <dgm:spPr/>
      <dgm:t>
        <a:bodyPr/>
        <a:lstStyle/>
        <a:p>
          <a:r>
            <a:rPr lang="en-US" dirty="0">
              <a:latin typeface="Grandview" panose="020B0502040204020203" pitchFamily="34" charset="0"/>
            </a:rPr>
            <a:t>Dr. Anita Enriquez– Guam STEP-UP Collaborator</a:t>
          </a:r>
        </a:p>
      </dgm:t>
    </dgm:pt>
    <dgm:pt modelId="{980FF000-752A-47F3-901D-06212C5B6E5B}" type="parTrans" cxnId="{A64E7B41-D26F-4492-B5D0-F44DA204B00C}">
      <dgm:prSet/>
      <dgm:spPr/>
      <dgm:t>
        <a:bodyPr/>
        <a:lstStyle/>
        <a:p>
          <a:endParaRPr lang="en-US"/>
        </a:p>
      </dgm:t>
    </dgm:pt>
    <dgm:pt modelId="{D04159FC-C6A5-4E45-8906-90683E0E3320}" type="sibTrans" cxnId="{A64E7B41-D26F-4492-B5D0-F44DA204B00C}">
      <dgm:prSet/>
      <dgm:spPr/>
      <dgm:t>
        <a:bodyPr/>
        <a:lstStyle/>
        <a:p>
          <a:endParaRPr lang="en-US"/>
        </a:p>
      </dgm:t>
    </dgm:pt>
    <dgm:pt modelId="{F35A0037-A549-456C-8E67-675F65D6B6D1}">
      <dgm:prSet/>
      <dgm:spPr/>
      <dgm:t>
        <a:bodyPr/>
        <a:lstStyle/>
        <a:p>
          <a:r>
            <a:rPr lang="en-US" dirty="0">
              <a:latin typeface="Grandview" panose="020B0502040204020203" pitchFamily="34" charset="0"/>
            </a:rPr>
            <a:t>Aneesa Golshan – Pacific STEP-UP Coordinator</a:t>
          </a:r>
        </a:p>
      </dgm:t>
    </dgm:pt>
    <dgm:pt modelId="{A49E8D9C-1851-4819-927C-24E4E4AE7A11}" type="parTrans" cxnId="{DE7823AC-6B35-4616-AE9B-4E090E8A53EA}">
      <dgm:prSet/>
      <dgm:spPr/>
      <dgm:t>
        <a:bodyPr/>
        <a:lstStyle/>
        <a:p>
          <a:endParaRPr lang="en-US"/>
        </a:p>
      </dgm:t>
    </dgm:pt>
    <dgm:pt modelId="{357A90BB-08C2-4947-AF4B-788D4A09938D}" type="sibTrans" cxnId="{DE7823AC-6B35-4616-AE9B-4E090E8A53EA}">
      <dgm:prSet/>
      <dgm:spPr/>
      <dgm:t>
        <a:bodyPr/>
        <a:lstStyle/>
        <a:p>
          <a:endParaRPr lang="en-US"/>
        </a:p>
      </dgm:t>
    </dgm:pt>
    <dgm:pt modelId="{105330EA-E18D-4A4A-B9A7-E9C5B195898B}">
      <dgm:prSet/>
      <dgm:spPr/>
      <dgm:t>
        <a:bodyPr/>
        <a:lstStyle/>
        <a:p>
          <a:r>
            <a:rPr lang="en-US">
              <a:latin typeface="Grandview" panose="020B0502040204020203" pitchFamily="34" charset="0"/>
            </a:rPr>
            <a:t>Kristina Sayama – Guam STEP-UP Coordinator </a:t>
          </a:r>
          <a:endParaRPr lang="en-US"/>
        </a:p>
      </dgm:t>
    </dgm:pt>
    <dgm:pt modelId="{5D303448-BEB5-4B49-8D6D-2E8241EC32D3}" type="parTrans" cxnId="{00269E2E-8A9D-E94B-9EBC-659BB27A28D2}">
      <dgm:prSet/>
      <dgm:spPr/>
      <dgm:t>
        <a:bodyPr/>
        <a:lstStyle/>
        <a:p>
          <a:endParaRPr lang="en-US"/>
        </a:p>
      </dgm:t>
    </dgm:pt>
    <dgm:pt modelId="{F4A846A5-B584-394D-AB20-8D907566222C}" type="sibTrans" cxnId="{00269E2E-8A9D-E94B-9EBC-659BB27A28D2}">
      <dgm:prSet/>
      <dgm:spPr/>
      <dgm:t>
        <a:bodyPr/>
        <a:lstStyle/>
        <a:p>
          <a:endParaRPr lang="en-US"/>
        </a:p>
      </dgm:t>
    </dgm:pt>
    <dgm:pt modelId="{73465A3E-EF12-8A49-846C-9C1A39B1F9DE}" type="pres">
      <dgm:prSet presAssocID="{CA35EF57-F2F5-403C-A18C-AA755F5A6C7A}" presName="linear" presStyleCnt="0">
        <dgm:presLayoutVars>
          <dgm:animLvl val="lvl"/>
          <dgm:resizeHandles val="exact"/>
        </dgm:presLayoutVars>
      </dgm:prSet>
      <dgm:spPr/>
    </dgm:pt>
    <dgm:pt modelId="{470AA236-B630-3E4F-8442-355AE3B03DAB}" type="pres">
      <dgm:prSet presAssocID="{19ACDE23-8826-441E-BF34-37C0800E2E66}" presName="parentText" presStyleLbl="node1" presStyleIdx="0" presStyleCnt="5" custLinFactNeighborX="1223">
        <dgm:presLayoutVars>
          <dgm:chMax val="0"/>
          <dgm:bulletEnabled val="1"/>
        </dgm:presLayoutVars>
      </dgm:prSet>
      <dgm:spPr/>
    </dgm:pt>
    <dgm:pt modelId="{59F7ABE5-0170-FE40-991B-E8C09E2A96FC}" type="pres">
      <dgm:prSet presAssocID="{6897A7AF-B2CB-437A-84BA-05A2CDD4BFE6}" presName="spacer" presStyleCnt="0"/>
      <dgm:spPr/>
    </dgm:pt>
    <dgm:pt modelId="{146A7667-D1A8-8E42-B389-9ACF8D3D9FFD}" type="pres">
      <dgm:prSet presAssocID="{4CEB1452-6CA1-42CB-93B4-909223BEB871}" presName="parentText" presStyleLbl="node1" presStyleIdx="1" presStyleCnt="5">
        <dgm:presLayoutVars>
          <dgm:chMax val="0"/>
          <dgm:bulletEnabled val="1"/>
        </dgm:presLayoutVars>
      </dgm:prSet>
      <dgm:spPr/>
    </dgm:pt>
    <dgm:pt modelId="{15F09B8A-294C-E34B-BC0D-110AE48238A2}" type="pres">
      <dgm:prSet presAssocID="{DEC5449A-15F7-44C0-A480-A209BA6928C8}" presName="spacer" presStyleCnt="0"/>
      <dgm:spPr/>
    </dgm:pt>
    <dgm:pt modelId="{A3090675-51EF-8D4C-862A-B25CF109501E}" type="pres">
      <dgm:prSet presAssocID="{9B75F796-CC93-416D-AFBF-E461D62B9DE3}" presName="parentText" presStyleLbl="node1" presStyleIdx="2" presStyleCnt="5">
        <dgm:presLayoutVars>
          <dgm:chMax val="0"/>
          <dgm:bulletEnabled val="1"/>
        </dgm:presLayoutVars>
      </dgm:prSet>
      <dgm:spPr/>
    </dgm:pt>
    <dgm:pt modelId="{CF240279-5E5F-2441-A99A-389CFFAA5964}" type="pres">
      <dgm:prSet presAssocID="{D04159FC-C6A5-4E45-8906-90683E0E3320}" presName="spacer" presStyleCnt="0"/>
      <dgm:spPr/>
    </dgm:pt>
    <dgm:pt modelId="{B3E47ECF-2DD7-9640-AF60-420FD746FBE8}" type="pres">
      <dgm:prSet presAssocID="{F35A0037-A549-456C-8E67-675F65D6B6D1}" presName="parentText" presStyleLbl="node1" presStyleIdx="3" presStyleCnt="5">
        <dgm:presLayoutVars>
          <dgm:chMax val="0"/>
          <dgm:bulletEnabled val="1"/>
        </dgm:presLayoutVars>
      </dgm:prSet>
      <dgm:spPr/>
    </dgm:pt>
    <dgm:pt modelId="{7D6732E0-5EC2-014E-971F-77CE47296698}" type="pres">
      <dgm:prSet presAssocID="{357A90BB-08C2-4947-AF4B-788D4A09938D}" presName="spacer" presStyleCnt="0"/>
      <dgm:spPr/>
    </dgm:pt>
    <dgm:pt modelId="{84321939-0DB5-7B4C-AD82-E69477802BE0}" type="pres">
      <dgm:prSet presAssocID="{105330EA-E18D-4A4A-B9A7-E9C5B195898B}" presName="parentText" presStyleLbl="node1" presStyleIdx="4" presStyleCnt="5">
        <dgm:presLayoutVars>
          <dgm:chMax val="0"/>
          <dgm:bulletEnabled val="1"/>
        </dgm:presLayoutVars>
      </dgm:prSet>
      <dgm:spPr/>
    </dgm:pt>
  </dgm:ptLst>
  <dgm:cxnLst>
    <dgm:cxn modelId="{1C934A0A-36FE-4476-BBE0-9200081B5646}" srcId="{CA35EF57-F2F5-403C-A18C-AA755F5A6C7A}" destId="{19ACDE23-8826-441E-BF34-37C0800E2E66}" srcOrd="0" destOrd="0" parTransId="{7685F9B3-4FBD-4303-B30D-0FD35C6DD019}" sibTransId="{6897A7AF-B2CB-437A-84BA-05A2CDD4BFE6}"/>
    <dgm:cxn modelId="{56385C11-004B-41C4-A3A3-2B4C8E566D93}" srcId="{CA35EF57-F2F5-403C-A18C-AA755F5A6C7A}" destId="{4CEB1452-6CA1-42CB-93B4-909223BEB871}" srcOrd="1" destOrd="0" parTransId="{67381123-B873-4E7F-A188-1EDDA4E66FE9}" sibTransId="{DEC5449A-15F7-44C0-A480-A209BA6928C8}"/>
    <dgm:cxn modelId="{3B83171C-E28B-AA4F-BD1F-D7E0AE5D8995}" type="presOf" srcId="{105330EA-E18D-4A4A-B9A7-E9C5B195898B}" destId="{84321939-0DB5-7B4C-AD82-E69477802BE0}" srcOrd="0" destOrd="0" presId="urn:microsoft.com/office/officeart/2005/8/layout/vList2"/>
    <dgm:cxn modelId="{00269E2E-8A9D-E94B-9EBC-659BB27A28D2}" srcId="{CA35EF57-F2F5-403C-A18C-AA755F5A6C7A}" destId="{105330EA-E18D-4A4A-B9A7-E9C5B195898B}" srcOrd="4" destOrd="0" parTransId="{5D303448-BEB5-4B49-8D6D-2E8241EC32D3}" sibTransId="{F4A846A5-B584-394D-AB20-8D907566222C}"/>
    <dgm:cxn modelId="{A64E7B41-D26F-4492-B5D0-F44DA204B00C}" srcId="{CA35EF57-F2F5-403C-A18C-AA755F5A6C7A}" destId="{9B75F796-CC93-416D-AFBF-E461D62B9DE3}" srcOrd="2" destOrd="0" parTransId="{980FF000-752A-47F3-901D-06212C5B6E5B}" sibTransId="{D04159FC-C6A5-4E45-8906-90683E0E3320}"/>
    <dgm:cxn modelId="{4A583E58-8CE9-8F4E-A750-EAD8589A1860}" type="presOf" srcId="{CA35EF57-F2F5-403C-A18C-AA755F5A6C7A}" destId="{73465A3E-EF12-8A49-846C-9C1A39B1F9DE}" srcOrd="0" destOrd="0" presId="urn:microsoft.com/office/officeart/2005/8/layout/vList2"/>
    <dgm:cxn modelId="{1ED0BE72-9B25-E24C-9C37-43904C057845}" type="presOf" srcId="{F35A0037-A549-456C-8E67-675F65D6B6D1}" destId="{B3E47ECF-2DD7-9640-AF60-420FD746FBE8}" srcOrd="0" destOrd="0" presId="urn:microsoft.com/office/officeart/2005/8/layout/vList2"/>
    <dgm:cxn modelId="{BA22A476-5CE7-6541-ADE2-2C146F9F9924}" type="presOf" srcId="{9B75F796-CC93-416D-AFBF-E461D62B9DE3}" destId="{A3090675-51EF-8D4C-862A-B25CF109501E}" srcOrd="0" destOrd="0" presId="urn:microsoft.com/office/officeart/2005/8/layout/vList2"/>
    <dgm:cxn modelId="{DE7823AC-6B35-4616-AE9B-4E090E8A53EA}" srcId="{CA35EF57-F2F5-403C-A18C-AA755F5A6C7A}" destId="{F35A0037-A549-456C-8E67-675F65D6B6D1}" srcOrd="3" destOrd="0" parTransId="{A49E8D9C-1851-4819-927C-24E4E4AE7A11}" sibTransId="{357A90BB-08C2-4947-AF4B-788D4A09938D}"/>
    <dgm:cxn modelId="{8645CAE3-5EFB-9E4E-ADBB-C9193759C083}" type="presOf" srcId="{19ACDE23-8826-441E-BF34-37C0800E2E66}" destId="{470AA236-B630-3E4F-8442-355AE3B03DAB}" srcOrd="0" destOrd="0" presId="urn:microsoft.com/office/officeart/2005/8/layout/vList2"/>
    <dgm:cxn modelId="{EB4847EF-5764-004D-A094-E5CD02FCCD62}" type="presOf" srcId="{4CEB1452-6CA1-42CB-93B4-909223BEB871}" destId="{146A7667-D1A8-8E42-B389-9ACF8D3D9FFD}" srcOrd="0" destOrd="0" presId="urn:microsoft.com/office/officeart/2005/8/layout/vList2"/>
    <dgm:cxn modelId="{96786476-D26F-054A-9DAB-1BA54EA9D7DB}" type="presParOf" srcId="{73465A3E-EF12-8A49-846C-9C1A39B1F9DE}" destId="{470AA236-B630-3E4F-8442-355AE3B03DAB}" srcOrd="0" destOrd="0" presId="urn:microsoft.com/office/officeart/2005/8/layout/vList2"/>
    <dgm:cxn modelId="{79125817-FF76-0D46-B1F3-1956B0081AA7}" type="presParOf" srcId="{73465A3E-EF12-8A49-846C-9C1A39B1F9DE}" destId="{59F7ABE5-0170-FE40-991B-E8C09E2A96FC}" srcOrd="1" destOrd="0" presId="urn:microsoft.com/office/officeart/2005/8/layout/vList2"/>
    <dgm:cxn modelId="{A5F9170E-82A0-3C4E-94E5-599DCE498BE3}" type="presParOf" srcId="{73465A3E-EF12-8A49-846C-9C1A39B1F9DE}" destId="{146A7667-D1A8-8E42-B389-9ACF8D3D9FFD}" srcOrd="2" destOrd="0" presId="urn:microsoft.com/office/officeart/2005/8/layout/vList2"/>
    <dgm:cxn modelId="{F5D8CE8E-82D8-8546-A553-36911153A3C0}" type="presParOf" srcId="{73465A3E-EF12-8A49-846C-9C1A39B1F9DE}" destId="{15F09B8A-294C-E34B-BC0D-110AE48238A2}" srcOrd="3" destOrd="0" presId="urn:microsoft.com/office/officeart/2005/8/layout/vList2"/>
    <dgm:cxn modelId="{71E6023A-2805-2745-A2C6-BFC41C9E1855}" type="presParOf" srcId="{73465A3E-EF12-8A49-846C-9C1A39B1F9DE}" destId="{A3090675-51EF-8D4C-862A-B25CF109501E}" srcOrd="4" destOrd="0" presId="urn:microsoft.com/office/officeart/2005/8/layout/vList2"/>
    <dgm:cxn modelId="{EECDE02E-F10F-B34B-AABB-3BA757263613}" type="presParOf" srcId="{73465A3E-EF12-8A49-846C-9C1A39B1F9DE}" destId="{CF240279-5E5F-2441-A99A-389CFFAA5964}" srcOrd="5" destOrd="0" presId="urn:microsoft.com/office/officeart/2005/8/layout/vList2"/>
    <dgm:cxn modelId="{A1A4544C-CB53-154C-A66D-278BE7CF69DD}" type="presParOf" srcId="{73465A3E-EF12-8A49-846C-9C1A39B1F9DE}" destId="{B3E47ECF-2DD7-9640-AF60-420FD746FBE8}" srcOrd="6" destOrd="0" presId="urn:microsoft.com/office/officeart/2005/8/layout/vList2"/>
    <dgm:cxn modelId="{B467FBE2-49E0-DD4A-8FF4-AF8699914C9B}" type="presParOf" srcId="{73465A3E-EF12-8A49-846C-9C1A39B1F9DE}" destId="{7D6732E0-5EC2-014E-971F-77CE47296698}" srcOrd="7" destOrd="0" presId="urn:microsoft.com/office/officeart/2005/8/layout/vList2"/>
    <dgm:cxn modelId="{1C589CCB-F0EF-744B-A782-D4C396AA83DC}" type="presParOf" srcId="{73465A3E-EF12-8A49-846C-9C1A39B1F9DE}" destId="{84321939-0DB5-7B4C-AD82-E69477802BE0}"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35EF57-F2F5-403C-A18C-AA755F5A6C7A}"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19ACDE23-8826-441E-BF34-37C0800E2E66}">
      <dgm:prSet/>
      <dgm:spPr/>
      <dgm:t>
        <a:bodyPr/>
        <a:lstStyle/>
        <a:p>
          <a:r>
            <a:rPr lang="en-US" dirty="0">
              <a:latin typeface="Grandview" panose="020B0502040204020203" pitchFamily="34" charset="0"/>
            </a:rPr>
            <a:t>Dr. Mari </a:t>
          </a:r>
          <a:r>
            <a:rPr lang="en-US" b="0" i="0" dirty="0" err="1">
              <a:latin typeface="Grandview" panose="020B0502040204020203" pitchFamily="34" charset="0"/>
            </a:rPr>
            <a:t>Marutani</a:t>
          </a:r>
          <a:r>
            <a:rPr lang="en-US" dirty="0">
              <a:latin typeface="Grandview" panose="020B0502040204020203" pitchFamily="34" charset="0"/>
            </a:rPr>
            <a:t>, PhD, University of Guam</a:t>
          </a:r>
        </a:p>
      </dgm:t>
    </dgm:pt>
    <dgm:pt modelId="{7685F9B3-4FBD-4303-B30D-0FD35C6DD019}" type="parTrans" cxnId="{1C934A0A-36FE-4476-BBE0-9200081B5646}">
      <dgm:prSet/>
      <dgm:spPr/>
      <dgm:t>
        <a:bodyPr/>
        <a:lstStyle/>
        <a:p>
          <a:endParaRPr lang="en-US"/>
        </a:p>
      </dgm:t>
    </dgm:pt>
    <dgm:pt modelId="{6897A7AF-B2CB-437A-84BA-05A2CDD4BFE6}" type="sibTrans" cxnId="{1C934A0A-36FE-4476-BBE0-9200081B5646}">
      <dgm:prSet/>
      <dgm:spPr/>
      <dgm:t>
        <a:bodyPr/>
        <a:lstStyle/>
        <a:p>
          <a:endParaRPr lang="en-US"/>
        </a:p>
      </dgm:t>
    </dgm:pt>
    <dgm:pt modelId="{4CEB1452-6CA1-42CB-93B4-909223BEB871}">
      <dgm:prSet/>
      <dgm:spPr/>
      <dgm:t>
        <a:bodyPr/>
        <a:lstStyle/>
        <a:p>
          <a:r>
            <a:rPr lang="en-US" dirty="0">
              <a:latin typeface="Grandview" panose="020B0502040204020203" pitchFamily="34" charset="0"/>
            </a:rPr>
            <a:t>Maegan Delfin, BS, University of Guam</a:t>
          </a:r>
        </a:p>
      </dgm:t>
    </dgm:pt>
    <dgm:pt modelId="{67381123-B873-4E7F-A188-1EDDA4E66FE9}" type="parTrans" cxnId="{56385C11-004B-41C4-A3A3-2B4C8E566D93}">
      <dgm:prSet/>
      <dgm:spPr/>
      <dgm:t>
        <a:bodyPr/>
        <a:lstStyle/>
        <a:p>
          <a:endParaRPr lang="en-US"/>
        </a:p>
      </dgm:t>
    </dgm:pt>
    <dgm:pt modelId="{DEC5449A-15F7-44C0-A480-A209BA6928C8}" type="sibTrans" cxnId="{56385C11-004B-41C4-A3A3-2B4C8E566D93}">
      <dgm:prSet/>
      <dgm:spPr/>
      <dgm:t>
        <a:bodyPr/>
        <a:lstStyle/>
        <a:p>
          <a:endParaRPr lang="en-US"/>
        </a:p>
      </dgm:t>
    </dgm:pt>
    <dgm:pt modelId="{9B75F796-CC93-416D-AFBF-E461D62B9DE3}">
      <dgm:prSet/>
      <dgm:spPr/>
      <dgm:t>
        <a:bodyPr/>
        <a:lstStyle/>
        <a:p>
          <a:r>
            <a:rPr lang="en-US" dirty="0" err="1">
              <a:latin typeface="Grandview" panose="020B0502040204020203" pitchFamily="34" charset="0"/>
            </a:rPr>
            <a:t>Chieriel</a:t>
          </a:r>
          <a:r>
            <a:rPr lang="en-US" dirty="0">
              <a:latin typeface="Grandview" panose="020B0502040204020203" pitchFamily="34" charset="0"/>
            </a:rPr>
            <a:t> </a:t>
          </a:r>
          <a:r>
            <a:rPr lang="en-US" dirty="0" err="1">
              <a:latin typeface="Grandview" panose="020B0502040204020203" pitchFamily="34" charset="0"/>
            </a:rPr>
            <a:t>Desamito</a:t>
          </a:r>
          <a:r>
            <a:rPr lang="en-US" dirty="0">
              <a:latin typeface="Grandview" panose="020B0502040204020203" pitchFamily="34" charset="0"/>
            </a:rPr>
            <a:t>, MS, University of Guam</a:t>
          </a:r>
        </a:p>
      </dgm:t>
    </dgm:pt>
    <dgm:pt modelId="{980FF000-752A-47F3-901D-06212C5B6E5B}" type="parTrans" cxnId="{A64E7B41-D26F-4492-B5D0-F44DA204B00C}">
      <dgm:prSet/>
      <dgm:spPr/>
      <dgm:t>
        <a:bodyPr/>
        <a:lstStyle/>
        <a:p>
          <a:endParaRPr lang="en-US"/>
        </a:p>
      </dgm:t>
    </dgm:pt>
    <dgm:pt modelId="{D04159FC-C6A5-4E45-8906-90683E0E3320}" type="sibTrans" cxnId="{A64E7B41-D26F-4492-B5D0-F44DA204B00C}">
      <dgm:prSet/>
      <dgm:spPr/>
      <dgm:t>
        <a:bodyPr/>
        <a:lstStyle/>
        <a:p>
          <a:endParaRPr lang="en-US"/>
        </a:p>
      </dgm:t>
    </dgm:pt>
    <dgm:pt modelId="{F35A0037-A549-456C-8E67-675F65D6B6D1}">
      <dgm:prSet/>
      <dgm:spPr/>
      <dgm:t>
        <a:bodyPr/>
        <a:lstStyle/>
        <a:p>
          <a:r>
            <a:rPr lang="en-US" dirty="0" err="1">
              <a:latin typeface="Grandview" panose="020B0502040204020203" pitchFamily="34" charset="0"/>
            </a:rPr>
            <a:t>Greciella</a:t>
          </a:r>
          <a:r>
            <a:rPr lang="en-US" dirty="0">
              <a:latin typeface="Grandview" panose="020B0502040204020203" pitchFamily="34" charset="0"/>
            </a:rPr>
            <a:t> Mae Valerio, University of Guam</a:t>
          </a:r>
        </a:p>
      </dgm:t>
    </dgm:pt>
    <dgm:pt modelId="{A49E8D9C-1851-4819-927C-24E4E4AE7A11}" type="parTrans" cxnId="{DE7823AC-6B35-4616-AE9B-4E090E8A53EA}">
      <dgm:prSet/>
      <dgm:spPr/>
      <dgm:t>
        <a:bodyPr/>
        <a:lstStyle/>
        <a:p>
          <a:endParaRPr lang="en-US"/>
        </a:p>
      </dgm:t>
    </dgm:pt>
    <dgm:pt modelId="{357A90BB-08C2-4947-AF4B-788D4A09938D}" type="sibTrans" cxnId="{DE7823AC-6B35-4616-AE9B-4E090E8A53EA}">
      <dgm:prSet/>
      <dgm:spPr/>
      <dgm:t>
        <a:bodyPr/>
        <a:lstStyle/>
        <a:p>
          <a:endParaRPr lang="en-US"/>
        </a:p>
      </dgm:t>
    </dgm:pt>
    <dgm:pt modelId="{21D0D28A-D3F5-499C-84A0-BADA727D569A}">
      <dgm:prSet/>
      <dgm:spPr/>
      <dgm:t>
        <a:bodyPr/>
        <a:lstStyle/>
        <a:p>
          <a:r>
            <a:rPr lang="en-US" dirty="0">
              <a:latin typeface="Grandview" panose="020B0502040204020203" pitchFamily="34" charset="0"/>
            </a:rPr>
            <a:t>Jester Kyle </a:t>
          </a:r>
          <a:r>
            <a:rPr lang="en-US" dirty="0" err="1">
              <a:latin typeface="Grandview" panose="020B0502040204020203" pitchFamily="34" charset="0"/>
            </a:rPr>
            <a:t>Calalang</a:t>
          </a:r>
          <a:r>
            <a:rPr lang="en-US" dirty="0">
              <a:latin typeface="Grandview" panose="020B0502040204020203" pitchFamily="34" charset="0"/>
            </a:rPr>
            <a:t>, University of Guam</a:t>
          </a:r>
        </a:p>
      </dgm:t>
    </dgm:pt>
    <dgm:pt modelId="{7B79EF4F-7634-4415-A0AC-496B6573E8EE}" type="parTrans" cxnId="{38EA03A6-B800-4F9F-AB7D-C0B24D42A01A}">
      <dgm:prSet/>
      <dgm:spPr/>
      <dgm:t>
        <a:bodyPr/>
        <a:lstStyle/>
        <a:p>
          <a:endParaRPr lang="en-US"/>
        </a:p>
      </dgm:t>
    </dgm:pt>
    <dgm:pt modelId="{FA803FE5-9B7D-4A27-8D93-ADEE17668707}" type="sibTrans" cxnId="{38EA03A6-B800-4F9F-AB7D-C0B24D42A01A}">
      <dgm:prSet/>
      <dgm:spPr/>
      <dgm:t>
        <a:bodyPr/>
        <a:lstStyle/>
        <a:p>
          <a:endParaRPr lang="en-US"/>
        </a:p>
      </dgm:t>
    </dgm:pt>
    <dgm:pt modelId="{73465A3E-EF12-8A49-846C-9C1A39B1F9DE}" type="pres">
      <dgm:prSet presAssocID="{CA35EF57-F2F5-403C-A18C-AA755F5A6C7A}" presName="linear" presStyleCnt="0">
        <dgm:presLayoutVars>
          <dgm:animLvl val="lvl"/>
          <dgm:resizeHandles val="exact"/>
        </dgm:presLayoutVars>
      </dgm:prSet>
      <dgm:spPr/>
    </dgm:pt>
    <dgm:pt modelId="{470AA236-B630-3E4F-8442-355AE3B03DAB}" type="pres">
      <dgm:prSet presAssocID="{19ACDE23-8826-441E-BF34-37C0800E2E66}" presName="parentText" presStyleLbl="node1" presStyleIdx="0" presStyleCnt="5" custLinFactNeighborX="1223">
        <dgm:presLayoutVars>
          <dgm:chMax val="0"/>
          <dgm:bulletEnabled val="1"/>
        </dgm:presLayoutVars>
      </dgm:prSet>
      <dgm:spPr/>
    </dgm:pt>
    <dgm:pt modelId="{59F7ABE5-0170-FE40-991B-E8C09E2A96FC}" type="pres">
      <dgm:prSet presAssocID="{6897A7AF-B2CB-437A-84BA-05A2CDD4BFE6}" presName="spacer" presStyleCnt="0"/>
      <dgm:spPr/>
    </dgm:pt>
    <dgm:pt modelId="{146A7667-D1A8-8E42-B389-9ACF8D3D9FFD}" type="pres">
      <dgm:prSet presAssocID="{4CEB1452-6CA1-42CB-93B4-909223BEB871}" presName="parentText" presStyleLbl="node1" presStyleIdx="1" presStyleCnt="5">
        <dgm:presLayoutVars>
          <dgm:chMax val="0"/>
          <dgm:bulletEnabled val="1"/>
        </dgm:presLayoutVars>
      </dgm:prSet>
      <dgm:spPr/>
    </dgm:pt>
    <dgm:pt modelId="{15F09B8A-294C-E34B-BC0D-110AE48238A2}" type="pres">
      <dgm:prSet presAssocID="{DEC5449A-15F7-44C0-A480-A209BA6928C8}" presName="spacer" presStyleCnt="0"/>
      <dgm:spPr/>
    </dgm:pt>
    <dgm:pt modelId="{A3090675-51EF-8D4C-862A-B25CF109501E}" type="pres">
      <dgm:prSet presAssocID="{9B75F796-CC93-416D-AFBF-E461D62B9DE3}" presName="parentText" presStyleLbl="node1" presStyleIdx="2" presStyleCnt="5">
        <dgm:presLayoutVars>
          <dgm:chMax val="0"/>
          <dgm:bulletEnabled val="1"/>
        </dgm:presLayoutVars>
      </dgm:prSet>
      <dgm:spPr/>
    </dgm:pt>
    <dgm:pt modelId="{CF240279-5E5F-2441-A99A-389CFFAA5964}" type="pres">
      <dgm:prSet presAssocID="{D04159FC-C6A5-4E45-8906-90683E0E3320}" presName="spacer" presStyleCnt="0"/>
      <dgm:spPr/>
    </dgm:pt>
    <dgm:pt modelId="{B3E47ECF-2DD7-9640-AF60-420FD746FBE8}" type="pres">
      <dgm:prSet presAssocID="{F35A0037-A549-456C-8E67-675F65D6B6D1}" presName="parentText" presStyleLbl="node1" presStyleIdx="3" presStyleCnt="5">
        <dgm:presLayoutVars>
          <dgm:chMax val="0"/>
          <dgm:bulletEnabled val="1"/>
        </dgm:presLayoutVars>
      </dgm:prSet>
      <dgm:spPr/>
    </dgm:pt>
    <dgm:pt modelId="{7D6732E0-5EC2-014E-971F-77CE47296698}" type="pres">
      <dgm:prSet presAssocID="{357A90BB-08C2-4947-AF4B-788D4A09938D}" presName="spacer" presStyleCnt="0"/>
      <dgm:spPr/>
    </dgm:pt>
    <dgm:pt modelId="{9F5DE22E-8792-EA4A-8CE8-75FB9A1E09EB}" type="pres">
      <dgm:prSet presAssocID="{21D0D28A-D3F5-499C-84A0-BADA727D569A}" presName="parentText" presStyleLbl="node1" presStyleIdx="4" presStyleCnt="5">
        <dgm:presLayoutVars>
          <dgm:chMax val="0"/>
          <dgm:bulletEnabled val="1"/>
        </dgm:presLayoutVars>
      </dgm:prSet>
      <dgm:spPr/>
    </dgm:pt>
  </dgm:ptLst>
  <dgm:cxnLst>
    <dgm:cxn modelId="{1C934A0A-36FE-4476-BBE0-9200081B5646}" srcId="{CA35EF57-F2F5-403C-A18C-AA755F5A6C7A}" destId="{19ACDE23-8826-441E-BF34-37C0800E2E66}" srcOrd="0" destOrd="0" parTransId="{7685F9B3-4FBD-4303-B30D-0FD35C6DD019}" sibTransId="{6897A7AF-B2CB-437A-84BA-05A2CDD4BFE6}"/>
    <dgm:cxn modelId="{56385C11-004B-41C4-A3A3-2B4C8E566D93}" srcId="{CA35EF57-F2F5-403C-A18C-AA755F5A6C7A}" destId="{4CEB1452-6CA1-42CB-93B4-909223BEB871}" srcOrd="1" destOrd="0" parTransId="{67381123-B873-4E7F-A188-1EDDA4E66FE9}" sibTransId="{DEC5449A-15F7-44C0-A480-A209BA6928C8}"/>
    <dgm:cxn modelId="{28BD4B23-749E-F24F-8C70-AB5B6A33D667}" type="presOf" srcId="{21D0D28A-D3F5-499C-84A0-BADA727D569A}" destId="{9F5DE22E-8792-EA4A-8CE8-75FB9A1E09EB}" srcOrd="0" destOrd="0" presId="urn:microsoft.com/office/officeart/2005/8/layout/vList2"/>
    <dgm:cxn modelId="{A64E7B41-D26F-4492-B5D0-F44DA204B00C}" srcId="{CA35EF57-F2F5-403C-A18C-AA755F5A6C7A}" destId="{9B75F796-CC93-416D-AFBF-E461D62B9DE3}" srcOrd="2" destOrd="0" parTransId="{980FF000-752A-47F3-901D-06212C5B6E5B}" sibTransId="{D04159FC-C6A5-4E45-8906-90683E0E3320}"/>
    <dgm:cxn modelId="{4A583E58-8CE9-8F4E-A750-EAD8589A1860}" type="presOf" srcId="{CA35EF57-F2F5-403C-A18C-AA755F5A6C7A}" destId="{73465A3E-EF12-8A49-846C-9C1A39B1F9DE}" srcOrd="0" destOrd="0" presId="urn:microsoft.com/office/officeart/2005/8/layout/vList2"/>
    <dgm:cxn modelId="{1ED0BE72-9B25-E24C-9C37-43904C057845}" type="presOf" srcId="{F35A0037-A549-456C-8E67-675F65D6B6D1}" destId="{B3E47ECF-2DD7-9640-AF60-420FD746FBE8}" srcOrd="0" destOrd="0" presId="urn:microsoft.com/office/officeart/2005/8/layout/vList2"/>
    <dgm:cxn modelId="{BA22A476-5CE7-6541-ADE2-2C146F9F9924}" type="presOf" srcId="{9B75F796-CC93-416D-AFBF-E461D62B9DE3}" destId="{A3090675-51EF-8D4C-862A-B25CF109501E}" srcOrd="0" destOrd="0" presId="urn:microsoft.com/office/officeart/2005/8/layout/vList2"/>
    <dgm:cxn modelId="{38EA03A6-B800-4F9F-AB7D-C0B24D42A01A}" srcId="{CA35EF57-F2F5-403C-A18C-AA755F5A6C7A}" destId="{21D0D28A-D3F5-499C-84A0-BADA727D569A}" srcOrd="4" destOrd="0" parTransId="{7B79EF4F-7634-4415-A0AC-496B6573E8EE}" sibTransId="{FA803FE5-9B7D-4A27-8D93-ADEE17668707}"/>
    <dgm:cxn modelId="{DE7823AC-6B35-4616-AE9B-4E090E8A53EA}" srcId="{CA35EF57-F2F5-403C-A18C-AA755F5A6C7A}" destId="{F35A0037-A549-456C-8E67-675F65D6B6D1}" srcOrd="3" destOrd="0" parTransId="{A49E8D9C-1851-4819-927C-24E4E4AE7A11}" sibTransId="{357A90BB-08C2-4947-AF4B-788D4A09938D}"/>
    <dgm:cxn modelId="{8645CAE3-5EFB-9E4E-ADBB-C9193759C083}" type="presOf" srcId="{19ACDE23-8826-441E-BF34-37C0800E2E66}" destId="{470AA236-B630-3E4F-8442-355AE3B03DAB}" srcOrd="0" destOrd="0" presId="urn:microsoft.com/office/officeart/2005/8/layout/vList2"/>
    <dgm:cxn modelId="{EB4847EF-5764-004D-A094-E5CD02FCCD62}" type="presOf" srcId="{4CEB1452-6CA1-42CB-93B4-909223BEB871}" destId="{146A7667-D1A8-8E42-B389-9ACF8D3D9FFD}" srcOrd="0" destOrd="0" presId="urn:microsoft.com/office/officeart/2005/8/layout/vList2"/>
    <dgm:cxn modelId="{96786476-D26F-054A-9DAB-1BA54EA9D7DB}" type="presParOf" srcId="{73465A3E-EF12-8A49-846C-9C1A39B1F9DE}" destId="{470AA236-B630-3E4F-8442-355AE3B03DAB}" srcOrd="0" destOrd="0" presId="urn:microsoft.com/office/officeart/2005/8/layout/vList2"/>
    <dgm:cxn modelId="{79125817-FF76-0D46-B1F3-1956B0081AA7}" type="presParOf" srcId="{73465A3E-EF12-8A49-846C-9C1A39B1F9DE}" destId="{59F7ABE5-0170-FE40-991B-E8C09E2A96FC}" srcOrd="1" destOrd="0" presId="urn:microsoft.com/office/officeart/2005/8/layout/vList2"/>
    <dgm:cxn modelId="{A5F9170E-82A0-3C4E-94E5-599DCE498BE3}" type="presParOf" srcId="{73465A3E-EF12-8A49-846C-9C1A39B1F9DE}" destId="{146A7667-D1A8-8E42-B389-9ACF8D3D9FFD}" srcOrd="2" destOrd="0" presId="urn:microsoft.com/office/officeart/2005/8/layout/vList2"/>
    <dgm:cxn modelId="{F5D8CE8E-82D8-8546-A553-36911153A3C0}" type="presParOf" srcId="{73465A3E-EF12-8A49-846C-9C1A39B1F9DE}" destId="{15F09B8A-294C-E34B-BC0D-110AE48238A2}" srcOrd="3" destOrd="0" presId="urn:microsoft.com/office/officeart/2005/8/layout/vList2"/>
    <dgm:cxn modelId="{71E6023A-2805-2745-A2C6-BFC41C9E1855}" type="presParOf" srcId="{73465A3E-EF12-8A49-846C-9C1A39B1F9DE}" destId="{A3090675-51EF-8D4C-862A-B25CF109501E}" srcOrd="4" destOrd="0" presId="urn:microsoft.com/office/officeart/2005/8/layout/vList2"/>
    <dgm:cxn modelId="{EECDE02E-F10F-B34B-AABB-3BA757263613}" type="presParOf" srcId="{73465A3E-EF12-8A49-846C-9C1A39B1F9DE}" destId="{CF240279-5E5F-2441-A99A-389CFFAA5964}" srcOrd="5" destOrd="0" presId="urn:microsoft.com/office/officeart/2005/8/layout/vList2"/>
    <dgm:cxn modelId="{A1A4544C-CB53-154C-A66D-278BE7CF69DD}" type="presParOf" srcId="{73465A3E-EF12-8A49-846C-9C1A39B1F9DE}" destId="{B3E47ECF-2DD7-9640-AF60-420FD746FBE8}" srcOrd="6" destOrd="0" presId="urn:microsoft.com/office/officeart/2005/8/layout/vList2"/>
    <dgm:cxn modelId="{B467FBE2-49E0-DD4A-8FF4-AF8699914C9B}" type="presParOf" srcId="{73465A3E-EF12-8A49-846C-9C1A39B1F9DE}" destId="{7D6732E0-5EC2-014E-971F-77CE47296698}" srcOrd="7" destOrd="0" presId="urn:microsoft.com/office/officeart/2005/8/layout/vList2"/>
    <dgm:cxn modelId="{B60EB9F6-32F4-374A-8B1D-5E3E0F08F8B7}" type="presParOf" srcId="{73465A3E-EF12-8A49-846C-9C1A39B1F9DE}" destId="{9F5DE22E-8792-EA4A-8CE8-75FB9A1E09EB}"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0AA236-B630-3E4F-8442-355AE3B03DAB}">
      <dsp:nvSpPr>
        <dsp:cNvPr id="0" name=""/>
        <dsp:cNvSpPr/>
      </dsp:nvSpPr>
      <dsp:spPr>
        <a:xfrm>
          <a:off x="0" y="25748"/>
          <a:ext cx="10515600" cy="7862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latin typeface="Grandview" panose="020B0502040204020203" pitchFamily="34" charset="0"/>
            </a:rPr>
            <a:t>NIH/NIDDK STEP-UP (Grant #</a:t>
          </a:r>
          <a:r>
            <a:rPr lang="en-US" sz="3200" b="0" i="0" u="none" kern="1200" dirty="0"/>
            <a:t>R25DK07836)</a:t>
          </a:r>
          <a:endParaRPr lang="en-US" sz="3200" kern="1200" dirty="0">
            <a:latin typeface="Grandview" panose="020B0502040204020203" pitchFamily="34" charset="0"/>
          </a:endParaRPr>
        </a:p>
      </dsp:txBody>
      <dsp:txXfrm>
        <a:off x="38381" y="64129"/>
        <a:ext cx="10438838" cy="709478"/>
      </dsp:txXfrm>
    </dsp:sp>
    <dsp:sp modelId="{146A7667-D1A8-8E42-B389-9ACF8D3D9FFD}">
      <dsp:nvSpPr>
        <dsp:cNvPr id="0" name=""/>
        <dsp:cNvSpPr/>
      </dsp:nvSpPr>
      <dsp:spPr>
        <a:xfrm>
          <a:off x="0" y="904148"/>
          <a:ext cx="10515600" cy="7862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latin typeface="Grandview" panose="020B0502040204020203" pitchFamily="34" charset="0"/>
            </a:rPr>
            <a:t>Dr. George Hui, PhD – Pacific STEP-UP Director</a:t>
          </a:r>
        </a:p>
      </dsp:txBody>
      <dsp:txXfrm>
        <a:off x="38381" y="942529"/>
        <a:ext cx="10438838" cy="709478"/>
      </dsp:txXfrm>
    </dsp:sp>
    <dsp:sp modelId="{A3090675-51EF-8D4C-862A-B25CF109501E}">
      <dsp:nvSpPr>
        <dsp:cNvPr id="0" name=""/>
        <dsp:cNvSpPr/>
      </dsp:nvSpPr>
      <dsp:spPr>
        <a:xfrm>
          <a:off x="0" y="1782549"/>
          <a:ext cx="10515600" cy="7862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latin typeface="Grandview" panose="020B0502040204020203" pitchFamily="34" charset="0"/>
            </a:rPr>
            <a:t>Dr. Anita Enriquez– Guam STEP-UP Collaborator</a:t>
          </a:r>
        </a:p>
      </dsp:txBody>
      <dsp:txXfrm>
        <a:off x="38381" y="1820930"/>
        <a:ext cx="10438838" cy="709478"/>
      </dsp:txXfrm>
    </dsp:sp>
    <dsp:sp modelId="{B3E47ECF-2DD7-9640-AF60-420FD746FBE8}">
      <dsp:nvSpPr>
        <dsp:cNvPr id="0" name=""/>
        <dsp:cNvSpPr/>
      </dsp:nvSpPr>
      <dsp:spPr>
        <a:xfrm>
          <a:off x="0" y="2660949"/>
          <a:ext cx="10515600" cy="7862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latin typeface="Grandview" panose="020B0502040204020203" pitchFamily="34" charset="0"/>
            </a:rPr>
            <a:t>Aneesa Golshan – Pacific STEP-UP Coordinator</a:t>
          </a:r>
        </a:p>
      </dsp:txBody>
      <dsp:txXfrm>
        <a:off x="38381" y="2699330"/>
        <a:ext cx="10438838" cy="709478"/>
      </dsp:txXfrm>
    </dsp:sp>
    <dsp:sp modelId="{84321939-0DB5-7B4C-AD82-E69477802BE0}">
      <dsp:nvSpPr>
        <dsp:cNvPr id="0" name=""/>
        <dsp:cNvSpPr/>
      </dsp:nvSpPr>
      <dsp:spPr>
        <a:xfrm>
          <a:off x="0" y="3539349"/>
          <a:ext cx="10515600" cy="7862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latin typeface="Grandview" panose="020B0502040204020203" pitchFamily="34" charset="0"/>
            </a:rPr>
            <a:t>Kristina Sayama – Guam STEP-UP Coordinator </a:t>
          </a:r>
          <a:endParaRPr lang="en-US" sz="3200" kern="1200"/>
        </a:p>
      </dsp:txBody>
      <dsp:txXfrm>
        <a:off x="38381" y="3577730"/>
        <a:ext cx="10438838" cy="7094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0AA236-B630-3E4F-8442-355AE3B03DAB}">
      <dsp:nvSpPr>
        <dsp:cNvPr id="0" name=""/>
        <dsp:cNvSpPr/>
      </dsp:nvSpPr>
      <dsp:spPr>
        <a:xfrm>
          <a:off x="0" y="6826"/>
          <a:ext cx="10515600" cy="7915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latin typeface="Grandview" panose="020B0502040204020203" pitchFamily="34" charset="0"/>
            </a:rPr>
            <a:t>Dr. Mari </a:t>
          </a:r>
          <a:r>
            <a:rPr lang="en-US" sz="3300" b="0" i="0" kern="1200" dirty="0" err="1">
              <a:latin typeface="Grandview" panose="020B0502040204020203" pitchFamily="34" charset="0"/>
            </a:rPr>
            <a:t>Marutani</a:t>
          </a:r>
          <a:r>
            <a:rPr lang="en-US" sz="3300" kern="1200" dirty="0">
              <a:latin typeface="Grandview" panose="020B0502040204020203" pitchFamily="34" charset="0"/>
            </a:rPr>
            <a:t>, PhD, University of Guam</a:t>
          </a:r>
        </a:p>
      </dsp:txBody>
      <dsp:txXfrm>
        <a:off x="38638" y="45464"/>
        <a:ext cx="10438324" cy="714229"/>
      </dsp:txXfrm>
    </dsp:sp>
    <dsp:sp modelId="{146A7667-D1A8-8E42-B389-9ACF8D3D9FFD}">
      <dsp:nvSpPr>
        <dsp:cNvPr id="0" name=""/>
        <dsp:cNvSpPr/>
      </dsp:nvSpPr>
      <dsp:spPr>
        <a:xfrm>
          <a:off x="0" y="893371"/>
          <a:ext cx="10515600" cy="7915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latin typeface="Grandview" panose="020B0502040204020203" pitchFamily="34" charset="0"/>
            </a:rPr>
            <a:t>Maegan Delfin, BS, University of Guam</a:t>
          </a:r>
        </a:p>
      </dsp:txBody>
      <dsp:txXfrm>
        <a:off x="38638" y="932009"/>
        <a:ext cx="10438324" cy="714229"/>
      </dsp:txXfrm>
    </dsp:sp>
    <dsp:sp modelId="{A3090675-51EF-8D4C-862A-B25CF109501E}">
      <dsp:nvSpPr>
        <dsp:cNvPr id="0" name=""/>
        <dsp:cNvSpPr/>
      </dsp:nvSpPr>
      <dsp:spPr>
        <a:xfrm>
          <a:off x="0" y="1779916"/>
          <a:ext cx="10515600" cy="7915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err="1">
              <a:latin typeface="Grandview" panose="020B0502040204020203" pitchFamily="34" charset="0"/>
            </a:rPr>
            <a:t>Chieriel</a:t>
          </a:r>
          <a:r>
            <a:rPr lang="en-US" sz="3300" kern="1200" dirty="0">
              <a:latin typeface="Grandview" panose="020B0502040204020203" pitchFamily="34" charset="0"/>
            </a:rPr>
            <a:t> </a:t>
          </a:r>
          <a:r>
            <a:rPr lang="en-US" sz="3300" kern="1200" dirty="0" err="1">
              <a:latin typeface="Grandview" panose="020B0502040204020203" pitchFamily="34" charset="0"/>
            </a:rPr>
            <a:t>Desamito</a:t>
          </a:r>
          <a:r>
            <a:rPr lang="en-US" sz="3300" kern="1200" dirty="0">
              <a:latin typeface="Grandview" panose="020B0502040204020203" pitchFamily="34" charset="0"/>
            </a:rPr>
            <a:t>, MS, University of Guam</a:t>
          </a:r>
        </a:p>
      </dsp:txBody>
      <dsp:txXfrm>
        <a:off x="38638" y="1818554"/>
        <a:ext cx="10438324" cy="714229"/>
      </dsp:txXfrm>
    </dsp:sp>
    <dsp:sp modelId="{B3E47ECF-2DD7-9640-AF60-420FD746FBE8}">
      <dsp:nvSpPr>
        <dsp:cNvPr id="0" name=""/>
        <dsp:cNvSpPr/>
      </dsp:nvSpPr>
      <dsp:spPr>
        <a:xfrm>
          <a:off x="0" y="2666461"/>
          <a:ext cx="10515600" cy="7915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err="1">
              <a:latin typeface="Grandview" panose="020B0502040204020203" pitchFamily="34" charset="0"/>
            </a:rPr>
            <a:t>Greciella</a:t>
          </a:r>
          <a:r>
            <a:rPr lang="en-US" sz="3300" kern="1200" dirty="0">
              <a:latin typeface="Grandview" panose="020B0502040204020203" pitchFamily="34" charset="0"/>
            </a:rPr>
            <a:t> Mae Valerio, University of Guam</a:t>
          </a:r>
        </a:p>
      </dsp:txBody>
      <dsp:txXfrm>
        <a:off x="38638" y="2705099"/>
        <a:ext cx="10438324" cy="714229"/>
      </dsp:txXfrm>
    </dsp:sp>
    <dsp:sp modelId="{9F5DE22E-8792-EA4A-8CE8-75FB9A1E09EB}">
      <dsp:nvSpPr>
        <dsp:cNvPr id="0" name=""/>
        <dsp:cNvSpPr/>
      </dsp:nvSpPr>
      <dsp:spPr>
        <a:xfrm>
          <a:off x="0" y="3553006"/>
          <a:ext cx="10515600" cy="7915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latin typeface="Grandview" panose="020B0502040204020203" pitchFamily="34" charset="0"/>
            </a:rPr>
            <a:t>Jester Kyle </a:t>
          </a:r>
          <a:r>
            <a:rPr lang="en-US" sz="3300" kern="1200" dirty="0" err="1">
              <a:latin typeface="Grandview" panose="020B0502040204020203" pitchFamily="34" charset="0"/>
            </a:rPr>
            <a:t>Calalang</a:t>
          </a:r>
          <a:r>
            <a:rPr lang="en-US" sz="3300" kern="1200" dirty="0">
              <a:latin typeface="Grandview" panose="020B0502040204020203" pitchFamily="34" charset="0"/>
            </a:rPr>
            <a:t>, University of Guam</a:t>
          </a:r>
        </a:p>
      </dsp:txBody>
      <dsp:txXfrm>
        <a:off x="38638" y="3591644"/>
        <a:ext cx="10438324" cy="71422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D344B0-94A1-FE4C-A1C2-647F28A7F84B}" type="datetimeFigureOut">
              <a:rPr lang="en-US" smtClean="0"/>
              <a:t>8/1/21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61DCFF-4116-0C43-81C8-05F301AC6C44}" type="slidenum">
              <a:rPr lang="en-US" smtClean="0"/>
              <a:t>‹#›</a:t>
            </a:fld>
            <a:endParaRPr lang="en-US"/>
          </a:p>
        </p:txBody>
      </p:sp>
    </p:spTree>
    <p:extLst>
      <p:ext uri="{BB962C8B-B14F-4D97-AF65-F5344CB8AC3E}">
        <p14:creationId xmlns:p14="http://schemas.microsoft.com/office/powerpoint/2010/main" val="4965724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61DCFF-4116-0C43-81C8-05F301AC6C44}" type="slidenum">
              <a:rPr lang="en-US" smtClean="0"/>
              <a:t>1</a:t>
            </a:fld>
            <a:endParaRPr lang="en-US"/>
          </a:p>
        </p:txBody>
      </p:sp>
    </p:spTree>
    <p:extLst>
      <p:ext uri="{BB962C8B-B14F-4D97-AF65-F5344CB8AC3E}">
        <p14:creationId xmlns:p14="http://schemas.microsoft.com/office/powerpoint/2010/main" val="4497500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Pepper powders were then combined with acidified methanol and compounds extracted by use of a magnetic stir plate and stir bar. The amounts of pepper powder, concentration of extraction solvents, and extraction time were based on previous literature. For the extraction of anthocyanins, a more acidic extraction solvent was necessary in order to optimize the efficiency of anthocyanins by keeping the anthocyanins in their more stable ionic species. </a:t>
            </a:r>
          </a:p>
          <a:p>
            <a:endParaRPr lang="en-US" dirty="0"/>
          </a:p>
          <a:p>
            <a:r>
              <a:rPr lang="en-US" dirty="0"/>
              <a:t>Before analysis, extracts were filtered through filter paper and through a 0.2 micron syringe membrane filter to remove any solids and particle matter that may affect analysis of the extracts. </a:t>
            </a:r>
          </a:p>
        </p:txBody>
      </p:sp>
      <p:sp>
        <p:nvSpPr>
          <p:cNvPr id="4" name="Slide Number Placeholder 3"/>
          <p:cNvSpPr>
            <a:spLocks noGrp="1"/>
          </p:cNvSpPr>
          <p:nvPr>
            <p:ph type="sldNum" sz="quarter" idx="5"/>
          </p:nvPr>
        </p:nvSpPr>
        <p:spPr/>
        <p:txBody>
          <a:bodyPr/>
          <a:lstStyle/>
          <a:p>
            <a:fld id="{3761DCFF-4116-0C43-81C8-05F301AC6C44}" type="slidenum">
              <a:rPr lang="en-US" smtClean="0"/>
              <a:t>11</a:t>
            </a:fld>
            <a:endParaRPr lang="en-US"/>
          </a:p>
        </p:txBody>
      </p:sp>
    </p:spTree>
    <p:extLst>
      <p:ext uri="{BB962C8B-B14F-4D97-AF65-F5344CB8AC3E}">
        <p14:creationId xmlns:p14="http://schemas.microsoft.com/office/powerpoint/2010/main" val="15339592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determine the concentration of phenolics in the local hot peppers, the </a:t>
            </a:r>
            <a:r>
              <a:rPr lang="en-US" dirty="0" err="1"/>
              <a:t>Folin-Ciocalteu</a:t>
            </a:r>
            <a:r>
              <a:rPr lang="en-US" dirty="0"/>
              <a:t> assay was run using pepper extracts. In the FC assay, </a:t>
            </a:r>
            <a:r>
              <a:rPr lang="en-US" dirty="0" err="1"/>
              <a:t>Folin-Ciocalteu</a:t>
            </a:r>
            <a:r>
              <a:rPr lang="en-US" dirty="0"/>
              <a:t> reagent reacts with phenolic </a:t>
            </a:r>
            <a:r>
              <a:rPr lang="en-US" dirty="0" err="1"/>
              <a:t>componds</a:t>
            </a:r>
            <a:r>
              <a:rPr lang="en-US" dirty="0"/>
              <a:t> present in a sample, turning from a yellow color to a distinct blue color.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Using UV-Visible Spectroscopy, differences in the absorbance capacity of samples run using the FC assay were measured and compared to the absorbance capacity of Gallic Acid standard solutions of known concentration treated with the FC assay in order to quantify the concentration of phenolics in the samples.</a:t>
            </a:r>
          </a:p>
        </p:txBody>
      </p:sp>
      <p:sp>
        <p:nvSpPr>
          <p:cNvPr id="4" name="Slide Number Placeholder 3"/>
          <p:cNvSpPr>
            <a:spLocks noGrp="1"/>
          </p:cNvSpPr>
          <p:nvPr>
            <p:ph type="sldNum" sz="quarter" idx="5"/>
          </p:nvPr>
        </p:nvSpPr>
        <p:spPr/>
        <p:txBody>
          <a:bodyPr/>
          <a:lstStyle/>
          <a:p>
            <a:fld id="{3761DCFF-4116-0C43-81C8-05F301AC6C44}" type="slidenum">
              <a:rPr lang="en-US" smtClean="0"/>
              <a:t>12</a:t>
            </a:fld>
            <a:endParaRPr lang="en-US"/>
          </a:p>
        </p:txBody>
      </p:sp>
    </p:spTree>
    <p:extLst>
      <p:ext uri="{BB962C8B-B14F-4D97-AF65-F5344CB8AC3E}">
        <p14:creationId xmlns:p14="http://schemas.microsoft.com/office/powerpoint/2010/main" val="15153951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determine the concentration of phenolics in the local hot peppers, the </a:t>
            </a:r>
            <a:r>
              <a:rPr lang="en-US" dirty="0" err="1"/>
              <a:t>Folin-Ciocalteu</a:t>
            </a:r>
            <a:r>
              <a:rPr lang="en-US" dirty="0"/>
              <a:t> assay was run using pepper extracts. In the FC assay, </a:t>
            </a:r>
            <a:r>
              <a:rPr lang="en-US" dirty="0" err="1"/>
              <a:t>Folin-Ciocalteu</a:t>
            </a:r>
            <a:r>
              <a:rPr lang="en-US" dirty="0"/>
              <a:t> reagent reacts with phenolic </a:t>
            </a:r>
            <a:r>
              <a:rPr lang="en-US" dirty="0" err="1"/>
              <a:t>componds</a:t>
            </a:r>
            <a:r>
              <a:rPr lang="en-US" dirty="0"/>
              <a:t> present in a sample, turning from a yellow color to a distinct blue color.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Using UV-Visible Spectroscopy, differences in the absorbance capacity of samples run using the FC assay were measured and compared to the absorbance capacity of Gallic Acid standard solutions of known concentration treated with the FC assay in order to quantify the concentration of phenolics in the samples.</a:t>
            </a:r>
          </a:p>
        </p:txBody>
      </p:sp>
      <p:sp>
        <p:nvSpPr>
          <p:cNvPr id="4" name="Slide Number Placeholder 3"/>
          <p:cNvSpPr>
            <a:spLocks noGrp="1"/>
          </p:cNvSpPr>
          <p:nvPr>
            <p:ph type="sldNum" sz="quarter" idx="5"/>
          </p:nvPr>
        </p:nvSpPr>
        <p:spPr/>
        <p:txBody>
          <a:bodyPr/>
          <a:lstStyle/>
          <a:p>
            <a:fld id="{3761DCFF-4116-0C43-81C8-05F301AC6C44}" type="slidenum">
              <a:rPr lang="en-US" smtClean="0"/>
              <a:t>13</a:t>
            </a:fld>
            <a:endParaRPr lang="en-US"/>
          </a:p>
        </p:txBody>
      </p:sp>
    </p:spTree>
    <p:extLst>
      <p:ext uri="{BB962C8B-B14F-4D97-AF65-F5344CB8AC3E}">
        <p14:creationId xmlns:p14="http://schemas.microsoft.com/office/powerpoint/2010/main" val="28851000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Pepper powders were then combined with acidified methanol and compounds extracted by use of a magnetic stir plate and stir bar. The amounts of pepper powder, concentration of extraction solvents, and extraction time were based on previous literature. For the extraction of anthocyanins, a more acidic extraction solvent was necessary in order to optimize the efficiency of anthocyanins by keeping the anthocyanins in their more stable ionic species. </a:t>
            </a:r>
          </a:p>
          <a:p>
            <a:endParaRPr lang="en-US" dirty="0"/>
          </a:p>
          <a:p>
            <a:r>
              <a:rPr lang="en-US" dirty="0"/>
              <a:t>Before analysis, extracts were filtered through filter paper and through a 0.2 micron syringe membrane filter to remove any solids and particle matter that may affect analysis of the extracts. </a:t>
            </a:r>
          </a:p>
        </p:txBody>
      </p:sp>
      <p:sp>
        <p:nvSpPr>
          <p:cNvPr id="4" name="Slide Number Placeholder 3"/>
          <p:cNvSpPr>
            <a:spLocks noGrp="1"/>
          </p:cNvSpPr>
          <p:nvPr>
            <p:ph type="sldNum" sz="quarter" idx="5"/>
          </p:nvPr>
        </p:nvSpPr>
        <p:spPr/>
        <p:txBody>
          <a:bodyPr/>
          <a:lstStyle/>
          <a:p>
            <a:fld id="{3761DCFF-4116-0C43-81C8-05F301AC6C44}" type="slidenum">
              <a:rPr lang="en-US" smtClean="0"/>
              <a:t>14</a:t>
            </a:fld>
            <a:endParaRPr lang="en-US"/>
          </a:p>
        </p:txBody>
      </p:sp>
    </p:spTree>
    <p:extLst>
      <p:ext uri="{BB962C8B-B14F-4D97-AF65-F5344CB8AC3E}">
        <p14:creationId xmlns:p14="http://schemas.microsoft.com/office/powerpoint/2010/main" val="38547505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determine the type and concentration of anthocyanins in the local hot peppers, pepper extracts were run using high-performance liquid chromatography, an instrument used to separate the compounds that make up a given sample.</a:t>
            </a:r>
          </a:p>
          <a:p>
            <a:br>
              <a:rPr lang="en-US" dirty="0"/>
            </a:br>
            <a:r>
              <a:rPr lang="en-US" dirty="0"/>
              <a:t>The pepper extracts were run at 520 nanometers, the wavelength at which anthocyanins are detected using HPLC. To determine the </a:t>
            </a:r>
            <a:r>
              <a:rPr lang="en-US" dirty="0" err="1"/>
              <a:t>concentraction</a:t>
            </a:r>
            <a:r>
              <a:rPr lang="en-US" dirty="0"/>
              <a:t> of </a:t>
            </a:r>
            <a:r>
              <a:rPr lang="en-US" dirty="0" err="1"/>
              <a:t>Chrysanthemin</a:t>
            </a:r>
            <a:r>
              <a:rPr lang="en-US" dirty="0"/>
              <a:t> present in a sample, values collected using HPLC were compared to a commercially-available standard of known concentration. </a:t>
            </a:r>
          </a:p>
          <a:p>
            <a:endParaRPr lang="en-US" dirty="0"/>
          </a:p>
          <a:p>
            <a:r>
              <a:rPr lang="en-US" dirty="0"/>
              <a:t>Because no standard for </a:t>
            </a:r>
            <a:r>
              <a:rPr lang="en-US" dirty="0" err="1"/>
              <a:t>Nasunin</a:t>
            </a:r>
            <a:r>
              <a:rPr lang="en-US" dirty="0"/>
              <a:t> is available commercially, we confirmed the presence of </a:t>
            </a:r>
            <a:r>
              <a:rPr lang="en-US" dirty="0" err="1"/>
              <a:t>nasunin</a:t>
            </a:r>
            <a:r>
              <a:rPr lang="en-US" dirty="0"/>
              <a:t> in our pepper samples by comparing HPLC chromatographs of each pepper to chromatographs of arbol pepper, which was found previously in literature to contain </a:t>
            </a:r>
            <a:r>
              <a:rPr lang="en-US" dirty="0" err="1"/>
              <a:t>Nasunin</a:t>
            </a:r>
            <a:r>
              <a:rPr lang="en-US" dirty="0"/>
              <a:t> following a characteristic chromatograph pattern.</a:t>
            </a:r>
          </a:p>
        </p:txBody>
      </p:sp>
      <p:sp>
        <p:nvSpPr>
          <p:cNvPr id="4" name="Slide Number Placeholder 3"/>
          <p:cNvSpPr>
            <a:spLocks noGrp="1"/>
          </p:cNvSpPr>
          <p:nvPr>
            <p:ph type="sldNum" sz="quarter" idx="5"/>
          </p:nvPr>
        </p:nvSpPr>
        <p:spPr/>
        <p:txBody>
          <a:bodyPr/>
          <a:lstStyle/>
          <a:p>
            <a:fld id="{3761DCFF-4116-0C43-81C8-05F301AC6C44}" type="slidenum">
              <a:rPr lang="en-US" smtClean="0"/>
              <a:t>15</a:t>
            </a:fld>
            <a:endParaRPr lang="en-US"/>
          </a:p>
        </p:txBody>
      </p:sp>
    </p:spTree>
    <p:extLst>
      <p:ext uri="{BB962C8B-B14F-4D97-AF65-F5344CB8AC3E}">
        <p14:creationId xmlns:p14="http://schemas.microsoft.com/office/powerpoint/2010/main" val="41811918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determine the type and concentration of anthocyanins in the local hot peppers, pepper extracts were run using high-performance liquid chromatography, an instrument used to separate the compounds that make up a given sample.</a:t>
            </a:r>
          </a:p>
          <a:p>
            <a:br>
              <a:rPr lang="en-US" dirty="0"/>
            </a:br>
            <a:r>
              <a:rPr lang="en-US" dirty="0"/>
              <a:t>The pepper extracts were run at 520 nanometers, the wavelength at which anthocyanins are detected using HPLC. To determine the </a:t>
            </a:r>
            <a:r>
              <a:rPr lang="en-US" dirty="0" err="1"/>
              <a:t>concentraction</a:t>
            </a:r>
            <a:r>
              <a:rPr lang="en-US" dirty="0"/>
              <a:t> of </a:t>
            </a:r>
            <a:r>
              <a:rPr lang="en-US" dirty="0" err="1"/>
              <a:t>Chrysanthemin</a:t>
            </a:r>
            <a:r>
              <a:rPr lang="en-US" dirty="0"/>
              <a:t> present in a sample, values collected using HPLC were compared to a commercially-available standard of known concentration. </a:t>
            </a:r>
          </a:p>
          <a:p>
            <a:endParaRPr lang="en-US" dirty="0"/>
          </a:p>
          <a:p>
            <a:r>
              <a:rPr lang="en-US" dirty="0"/>
              <a:t>Because no standard for </a:t>
            </a:r>
            <a:r>
              <a:rPr lang="en-US" dirty="0" err="1"/>
              <a:t>Nasunin</a:t>
            </a:r>
            <a:r>
              <a:rPr lang="en-US" dirty="0"/>
              <a:t> is available commercially, we confirmed the presence of </a:t>
            </a:r>
            <a:r>
              <a:rPr lang="en-US" dirty="0" err="1"/>
              <a:t>nasunin</a:t>
            </a:r>
            <a:r>
              <a:rPr lang="en-US" dirty="0"/>
              <a:t> in our pepper samples by comparing HPLC chromatographs of each pepper to chromatographs of arbol pepper, which was found previously in literature to contain </a:t>
            </a:r>
            <a:r>
              <a:rPr lang="en-US" dirty="0" err="1"/>
              <a:t>Nasunin</a:t>
            </a:r>
            <a:r>
              <a:rPr lang="en-US" dirty="0"/>
              <a:t> following a characteristic chromatograph pattern.</a:t>
            </a:r>
          </a:p>
        </p:txBody>
      </p:sp>
      <p:sp>
        <p:nvSpPr>
          <p:cNvPr id="4" name="Slide Number Placeholder 3"/>
          <p:cNvSpPr>
            <a:spLocks noGrp="1"/>
          </p:cNvSpPr>
          <p:nvPr>
            <p:ph type="sldNum" sz="quarter" idx="5"/>
          </p:nvPr>
        </p:nvSpPr>
        <p:spPr/>
        <p:txBody>
          <a:bodyPr/>
          <a:lstStyle/>
          <a:p>
            <a:fld id="{3761DCFF-4116-0C43-81C8-05F301AC6C44}" type="slidenum">
              <a:rPr lang="en-US" smtClean="0"/>
              <a:t>16</a:t>
            </a:fld>
            <a:endParaRPr lang="en-US"/>
          </a:p>
        </p:txBody>
      </p:sp>
    </p:spTree>
    <p:extLst>
      <p:ext uri="{BB962C8B-B14F-4D97-AF65-F5344CB8AC3E}">
        <p14:creationId xmlns:p14="http://schemas.microsoft.com/office/powerpoint/2010/main" val="38860955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determine the type and concentration of anthocyanins in the local hot peppers, pepper extracts were run using high-performance liquid chromatography, an instrument used to separate the compounds that make up a given sample.</a:t>
            </a:r>
          </a:p>
          <a:p>
            <a:br>
              <a:rPr lang="en-US" dirty="0"/>
            </a:br>
            <a:r>
              <a:rPr lang="en-US" dirty="0"/>
              <a:t>The pepper extracts were run at 520 nanometers, the wavelength at which anthocyanins are detected using HPLC. To determine the </a:t>
            </a:r>
            <a:r>
              <a:rPr lang="en-US" dirty="0" err="1"/>
              <a:t>concentraction</a:t>
            </a:r>
            <a:r>
              <a:rPr lang="en-US" dirty="0"/>
              <a:t> of </a:t>
            </a:r>
            <a:r>
              <a:rPr lang="en-US" dirty="0" err="1"/>
              <a:t>Chrysanthemin</a:t>
            </a:r>
            <a:r>
              <a:rPr lang="en-US" dirty="0"/>
              <a:t> present in a sample, values collected using HPLC were compared to a commercially-available standard of known concentration. </a:t>
            </a:r>
          </a:p>
          <a:p>
            <a:endParaRPr lang="en-US" dirty="0"/>
          </a:p>
          <a:p>
            <a:r>
              <a:rPr lang="en-US" dirty="0"/>
              <a:t>Because no standard for </a:t>
            </a:r>
            <a:r>
              <a:rPr lang="en-US" dirty="0" err="1"/>
              <a:t>Nasunin</a:t>
            </a:r>
            <a:r>
              <a:rPr lang="en-US" dirty="0"/>
              <a:t> is available commercially, we confirmed the presence of </a:t>
            </a:r>
            <a:r>
              <a:rPr lang="en-US" dirty="0" err="1"/>
              <a:t>nasunin</a:t>
            </a:r>
            <a:r>
              <a:rPr lang="en-US" dirty="0"/>
              <a:t> in our pepper samples by comparing HPLC chromatographs of each pepper to chromatographs of arbol pepper, which was found previously in literature to contain </a:t>
            </a:r>
            <a:r>
              <a:rPr lang="en-US" dirty="0" err="1"/>
              <a:t>Nasunin</a:t>
            </a:r>
            <a:r>
              <a:rPr lang="en-US" dirty="0"/>
              <a:t> following a characteristic chromatograph pattern.</a:t>
            </a:r>
          </a:p>
        </p:txBody>
      </p:sp>
      <p:sp>
        <p:nvSpPr>
          <p:cNvPr id="4" name="Slide Number Placeholder 3"/>
          <p:cNvSpPr>
            <a:spLocks noGrp="1"/>
          </p:cNvSpPr>
          <p:nvPr>
            <p:ph type="sldNum" sz="quarter" idx="5"/>
          </p:nvPr>
        </p:nvSpPr>
        <p:spPr/>
        <p:txBody>
          <a:bodyPr/>
          <a:lstStyle/>
          <a:p>
            <a:fld id="{3761DCFF-4116-0C43-81C8-05F301AC6C44}" type="slidenum">
              <a:rPr lang="en-US" smtClean="0"/>
              <a:t>17</a:t>
            </a:fld>
            <a:endParaRPr lang="en-US"/>
          </a:p>
        </p:txBody>
      </p:sp>
    </p:spTree>
    <p:extLst>
      <p:ext uri="{BB962C8B-B14F-4D97-AF65-F5344CB8AC3E}">
        <p14:creationId xmlns:p14="http://schemas.microsoft.com/office/powerpoint/2010/main" val="4790349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found </a:t>
            </a:r>
            <a:r>
              <a:rPr lang="en-US" dirty="0" err="1"/>
              <a:t>chrysanthemin</a:t>
            </a:r>
            <a:r>
              <a:rPr lang="en-US" dirty="0"/>
              <a:t> concentrations in Guam cultivars of hot pepper to be lower in concentration than Thai cultivars of hot pepper as reported by literature. Literature suggested concentrations of 782.07 mg/kg to 4516.2 mg/kg fresh weight of hot peppers; we measured concentrations ranging from 0.037 mg/kg to  0.704 mg/kg fresh weight of hot peppers. </a:t>
            </a:r>
          </a:p>
          <a:p>
            <a:endParaRPr lang="en-US" dirty="0"/>
          </a:p>
          <a:p>
            <a:endParaRPr lang="en-US" dirty="0"/>
          </a:p>
        </p:txBody>
      </p:sp>
      <p:sp>
        <p:nvSpPr>
          <p:cNvPr id="4" name="Slide Number Placeholder 3"/>
          <p:cNvSpPr>
            <a:spLocks noGrp="1"/>
          </p:cNvSpPr>
          <p:nvPr>
            <p:ph type="sldNum" sz="quarter" idx="5"/>
          </p:nvPr>
        </p:nvSpPr>
        <p:spPr/>
        <p:txBody>
          <a:bodyPr/>
          <a:lstStyle/>
          <a:p>
            <a:fld id="{3761DCFF-4116-0C43-81C8-05F301AC6C44}" type="slidenum">
              <a:rPr lang="en-US" smtClean="0"/>
              <a:t>23</a:t>
            </a:fld>
            <a:endParaRPr lang="en-US"/>
          </a:p>
        </p:txBody>
      </p:sp>
    </p:spTree>
    <p:extLst>
      <p:ext uri="{BB962C8B-B14F-4D97-AF65-F5344CB8AC3E}">
        <p14:creationId xmlns:p14="http://schemas.microsoft.com/office/powerpoint/2010/main" val="8780009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found </a:t>
            </a:r>
            <a:r>
              <a:rPr lang="en-US" dirty="0" err="1"/>
              <a:t>chrysanthemin</a:t>
            </a:r>
            <a:r>
              <a:rPr lang="en-US" dirty="0"/>
              <a:t> concentrations in Guam cultivars of hot pepper to be lower in concentration than Thai cultivars of hot pepper as reported by literature. Literature suggested concentrations of 782.07 mg/kg to 4516.2 mg/kg fresh weight of hot peppers; we measured concentrations ranging from 0.037 mg/kg to  0.704 mg/kg fresh weight of hot peppers. </a:t>
            </a:r>
          </a:p>
          <a:p>
            <a:endParaRPr lang="en-US" dirty="0"/>
          </a:p>
          <a:p>
            <a:endParaRPr lang="en-US" dirty="0"/>
          </a:p>
        </p:txBody>
      </p:sp>
      <p:sp>
        <p:nvSpPr>
          <p:cNvPr id="4" name="Slide Number Placeholder 3"/>
          <p:cNvSpPr>
            <a:spLocks noGrp="1"/>
          </p:cNvSpPr>
          <p:nvPr>
            <p:ph type="sldNum" sz="quarter" idx="5"/>
          </p:nvPr>
        </p:nvSpPr>
        <p:spPr/>
        <p:txBody>
          <a:bodyPr/>
          <a:lstStyle/>
          <a:p>
            <a:fld id="{3761DCFF-4116-0C43-81C8-05F301AC6C44}" type="slidenum">
              <a:rPr lang="en-US" smtClean="0"/>
              <a:t>24</a:t>
            </a:fld>
            <a:endParaRPr lang="en-US"/>
          </a:p>
        </p:txBody>
      </p:sp>
    </p:spTree>
    <p:extLst>
      <p:ext uri="{BB962C8B-B14F-4D97-AF65-F5344CB8AC3E}">
        <p14:creationId xmlns:p14="http://schemas.microsoft.com/office/powerpoint/2010/main" val="1870342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found </a:t>
            </a:r>
            <a:r>
              <a:rPr lang="en-US" dirty="0" err="1"/>
              <a:t>chrysanthemin</a:t>
            </a:r>
            <a:r>
              <a:rPr lang="en-US" dirty="0"/>
              <a:t> concentrations in Guam cultivars of hot pepper to be lower in concentration than Thai cultivars of hot pepper as reported by literature. Literature suggested concentrations of 782.07 mg/kg to 4516.2 mg/kg fresh weight of hot peppers; we measured concentrations ranging from 0.037 mg/kg to  0.704 mg/kg fresh weight of hot peppers. </a:t>
            </a:r>
          </a:p>
          <a:p>
            <a:endParaRPr lang="en-US" dirty="0"/>
          </a:p>
          <a:p>
            <a:endParaRPr lang="en-US" dirty="0"/>
          </a:p>
        </p:txBody>
      </p:sp>
      <p:sp>
        <p:nvSpPr>
          <p:cNvPr id="4" name="Slide Number Placeholder 3"/>
          <p:cNvSpPr>
            <a:spLocks noGrp="1"/>
          </p:cNvSpPr>
          <p:nvPr>
            <p:ph type="sldNum" sz="quarter" idx="5"/>
          </p:nvPr>
        </p:nvSpPr>
        <p:spPr/>
        <p:txBody>
          <a:bodyPr/>
          <a:lstStyle/>
          <a:p>
            <a:fld id="{3761DCFF-4116-0C43-81C8-05F301AC6C44}" type="slidenum">
              <a:rPr lang="en-US" smtClean="0"/>
              <a:t>25</a:t>
            </a:fld>
            <a:endParaRPr lang="en-US"/>
          </a:p>
        </p:txBody>
      </p:sp>
    </p:spTree>
    <p:extLst>
      <p:ext uri="{BB962C8B-B14F-4D97-AF65-F5344CB8AC3E}">
        <p14:creationId xmlns:p14="http://schemas.microsoft.com/office/powerpoint/2010/main" val="3740359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Name “phenolics” refers to the chemical structure of the molecules – contains a ring-shaped “phenol” group.</a:t>
            </a:r>
          </a:p>
          <a:p>
            <a:endParaRPr lang="en-US" dirty="0"/>
          </a:p>
          <a:p>
            <a:r>
              <a:rPr lang="en-US" dirty="0"/>
              <a:t>Association with antioxidant activity has lead to research interest on their interactions and effects on human health. </a:t>
            </a:r>
          </a:p>
          <a:p>
            <a:endParaRPr lang="en-US" dirty="0"/>
          </a:p>
          <a:p>
            <a:endParaRPr lang="en-US" dirty="0"/>
          </a:p>
        </p:txBody>
      </p:sp>
      <p:sp>
        <p:nvSpPr>
          <p:cNvPr id="4" name="Slide Number Placeholder 3"/>
          <p:cNvSpPr>
            <a:spLocks noGrp="1"/>
          </p:cNvSpPr>
          <p:nvPr>
            <p:ph type="sldNum" sz="quarter" idx="5"/>
          </p:nvPr>
        </p:nvSpPr>
        <p:spPr/>
        <p:txBody>
          <a:bodyPr/>
          <a:lstStyle/>
          <a:p>
            <a:fld id="{3761DCFF-4116-0C43-81C8-05F301AC6C44}" type="slidenum">
              <a:rPr lang="en-US" smtClean="0"/>
              <a:t>2</a:t>
            </a:fld>
            <a:endParaRPr lang="en-US"/>
          </a:p>
        </p:txBody>
      </p:sp>
    </p:spTree>
    <p:extLst>
      <p:ext uri="{BB962C8B-B14F-4D97-AF65-F5344CB8AC3E}">
        <p14:creationId xmlns:p14="http://schemas.microsoft.com/office/powerpoint/2010/main" val="34624542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HPLC, analysis of detected compounds using mass spectrometry could be carried out in order to more definitively identify the anthocyanins present in Guam cultivars of hot pepper.</a:t>
            </a:r>
          </a:p>
          <a:p>
            <a:endParaRPr lang="en-US" dirty="0"/>
          </a:p>
          <a:p>
            <a:r>
              <a:rPr lang="en-US" dirty="0"/>
              <a:t>In addition to anthocyanins, analysis of other phytochemicals, such as carotenoids, in Guam cultivars of hot pepper is of research interest.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While the </a:t>
            </a:r>
            <a:r>
              <a:rPr lang="en-US" dirty="0" err="1"/>
              <a:t>Folin-Ciocalteu</a:t>
            </a:r>
            <a:r>
              <a:rPr lang="en-US" dirty="0"/>
              <a:t> assay may give an indirect evaluation of the antioxidant activity of Guam cultivars of hot pepper by quantifying the total phenolics present, free-radical scavenging assays such as the DPPH (</a:t>
            </a:r>
            <a:r>
              <a:rPr lang="en-US" sz="1200" b="0" i="0" u="none" strike="noStrike" kern="1200" dirty="0">
                <a:solidFill>
                  <a:schemeClr val="tx1"/>
                </a:solidFill>
                <a:effectLst/>
                <a:latin typeface="+mn-lt"/>
                <a:ea typeface="+mn-ea"/>
                <a:cs typeface="+mn-cs"/>
              </a:rPr>
              <a:t> 2,2-diphenyl-1-picrylhydrazyl) and TEAC (Trolox equivalent antioxidant capacity) could give a better picture of the antioxidant activity of Guam cultivars of hot pepper.</a:t>
            </a:r>
          </a:p>
          <a:p>
            <a:endParaRPr lang="en-US" dirty="0"/>
          </a:p>
        </p:txBody>
      </p:sp>
      <p:sp>
        <p:nvSpPr>
          <p:cNvPr id="4" name="Slide Number Placeholder 3"/>
          <p:cNvSpPr>
            <a:spLocks noGrp="1"/>
          </p:cNvSpPr>
          <p:nvPr>
            <p:ph type="sldNum" sz="quarter" idx="5"/>
          </p:nvPr>
        </p:nvSpPr>
        <p:spPr/>
        <p:txBody>
          <a:bodyPr/>
          <a:lstStyle/>
          <a:p>
            <a:fld id="{3761DCFF-4116-0C43-81C8-05F301AC6C44}" type="slidenum">
              <a:rPr lang="en-US" smtClean="0"/>
              <a:t>26</a:t>
            </a:fld>
            <a:endParaRPr lang="en-US"/>
          </a:p>
        </p:txBody>
      </p:sp>
    </p:spTree>
    <p:extLst>
      <p:ext uri="{BB962C8B-B14F-4D97-AF65-F5344CB8AC3E}">
        <p14:creationId xmlns:p14="http://schemas.microsoft.com/office/powerpoint/2010/main" val="20766968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61DCFF-4116-0C43-81C8-05F301AC6C44}" type="slidenum">
              <a:rPr lang="en-US" smtClean="0"/>
              <a:t>29</a:t>
            </a:fld>
            <a:endParaRPr lang="en-US"/>
          </a:p>
        </p:txBody>
      </p:sp>
    </p:spTree>
    <p:extLst>
      <p:ext uri="{BB962C8B-B14F-4D97-AF65-F5344CB8AC3E}">
        <p14:creationId xmlns:p14="http://schemas.microsoft.com/office/powerpoint/2010/main" val="2179272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topic of current research on anthocyanins is the extraction and use of anthocyanins as a natural food dye. Additionally, as a phenolic compound, the interactions of anthocyanins on human health is another field of research interest.</a:t>
            </a:r>
          </a:p>
          <a:p>
            <a:endParaRPr lang="en-US" dirty="0"/>
          </a:p>
          <a:p>
            <a:r>
              <a:rPr lang="en-US" dirty="0"/>
              <a:t>Fun fact: Anthocyanins are reactive to changes in acidity and can be used as pH indicators.</a:t>
            </a:r>
          </a:p>
          <a:p>
            <a:endParaRPr lang="en-US" dirty="0"/>
          </a:p>
          <a:p>
            <a:r>
              <a:rPr lang="en-US" dirty="0"/>
              <a:t>For our study, we wanted to focus on two anthocyanins. The first anthocyanin, </a:t>
            </a:r>
            <a:r>
              <a:rPr lang="en-US" dirty="0" err="1"/>
              <a:t>Chrysanthemin</a:t>
            </a:r>
            <a:r>
              <a:rPr lang="en-US" dirty="0"/>
              <a:t> (or Cyanidin-3-Glucoside) is the most common anthocyanin found in plants containing anthocyanins. The second, </a:t>
            </a:r>
            <a:r>
              <a:rPr lang="en-US" dirty="0" err="1"/>
              <a:t>Nasunin</a:t>
            </a:r>
            <a:r>
              <a:rPr lang="en-US" dirty="0"/>
              <a:t>, or Delphinidin-3-p-coumaroylrutinoside-5-glucoside, is one that was first found in eggplants and was identified by literature to be found in Mexican cultivars of hot pepper.</a:t>
            </a:r>
          </a:p>
        </p:txBody>
      </p:sp>
      <p:sp>
        <p:nvSpPr>
          <p:cNvPr id="4" name="Slide Number Placeholder 3"/>
          <p:cNvSpPr>
            <a:spLocks noGrp="1"/>
          </p:cNvSpPr>
          <p:nvPr>
            <p:ph type="sldNum" sz="quarter" idx="5"/>
          </p:nvPr>
        </p:nvSpPr>
        <p:spPr/>
        <p:txBody>
          <a:bodyPr/>
          <a:lstStyle/>
          <a:p>
            <a:fld id="{3761DCFF-4116-0C43-81C8-05F301AC6C44}" type="slidenum">
              <a:rPr lang="en-US" smtClean="0"/>
              <a:t>3</a:t>
            </a:fld>
            <a:endParaRPr lang="en-US"/>
          </a:p>
        </p:txBody>
      </p:sp>
    </p:spTree>
    <p:extLst>
      <p:ext uri="{BB962C8B-B14F-4D97-AF65-F5344CB8AC3E}">
        <p14:creationId xmlns:p14="http://schemas.microsoft.com/office/powerpoint/2010/main" val="159425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 </a:t>
            </a:r>
            <a:r>
              <a:rPr lang="en-US" dirty="0" err="1"/>
              <a:t>Chrysanthemin</a:t>
            </a:r>
            <a:r>
              <a:rPr lang="en-US" dirty="0"/>
              <a:t> (Cyanidin-3-Glucoside)</a:t>
            </a:r>
          </a:p>
          <a:p>
            <a:endParaRPr lang="en-US" dirty="0"/>
          </a:p>
          <a:p>
            <a:r>
              <a:rPr lang="en-US" dirty="0"/>
              <a:t>Right: </a:t>
            </a:r>
            <a:r>
              <a:rPr lang="en-US" dirty="0" err="1"/>
              <a:t>Nasunin</a:t>
            </a:r>
            <a:r>
              <a:rPr lang="en-US" dirty="0"/>
              <a:t> (Delphindin-3-p-coumaroylrutinoside-5-glucoside)</a:t>
            </a:r>
          </a:p>
        </p:txBody>
      </p:sp>
      <p:sp>
        <p:nvSpPr>
          <p:cNvPr id="4" name="Slide Number Placeholder 3"/>
          <p:cNvSpPr>
            <a:spLocks noGrp="1"/>
          </p:cNvSpPr>
          <p:nvPr>
            <p:ph type="sldNum" sz="quarter" idx="5"/>
          </p:nvPr>
        </p:nvSpPr>
        <p:spPr/>
        <p:txBody>
          <a:bodyPr/>
          <a:lstStyle/>
          <a:p>
            <a:fld id="{3761DCFF-4116-0C43-81C8-05F301AC6C44}" type="slidenum">
              <a:rPr lang="en-US" smtClean="0"/>
              <a:t>4</a:t>
            </a:fld>
            <a:endParaRPr lang="en-US"/>
          </a:p>
        </p:txBody>
      </p:sp>
    </p:spTree>
    <p:extLst>
      <p:ext uri="{BB962C8B-B14F-4D97-AF65-F5344CB8AC3E}">
        <p14:creationId xmlns:p14="http://schemas.microsoft.com/office/powerpoint/2010/main" val="4014722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hot peppers? Hot Peppers, known in Chamorro as Donne’ are a prominent ingredient in the cuisine of Guam.</a:t>
            </a:r>
          </a:p>
        </p:txBody>
      </p:sp>
      <p:sp>
        <p:nvSpPr>
          <p:cNvPr id="4" name="Slide Number Placeholder 3"/>
          <p:cNvSpPr>
            <a:spLocks noGrp="1"/>
          </p:cNvSpPr>
          <p:nvPr>
            <p:ph type="sldNum" sz="quarter" idx="5"/>
          </p:nvPr>
        </p:nvSpPr>
        <p:spPr/>
        <p:txBody>
          <a:bodyPr/>
          <a:lstStyle/>
          <a:p>
            <a:fld id="{3761DCFF-4116-0C43-81C8-05F301AC6C44}" type="slidenum">
              <a:rPr lang="en-US" smtClean="0"/>
              <a:t>5</a:t>
            </a:fld>
            <a:endParaRPr lang="en-US"/>
          </a:p>
        </p:txBody>
      </p:sp>
    </p:spTree>
    <p:extLst>
      <p:ext uri="{BB962C8B-B14F-4D97-AF65-F5344CB8AC3E}">
        <p14:creationId xmlns:p14="http://schemas.microsoft.com/office/powerpoint/2010/main" val="2145969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hypothesized that the red colored varieties of hot pepper </a:t>
            </a:r>
            <a:r>
              <a:rPr lang="en-US" dirty="0" err="1"/>
              <a:t>Barcinas</a:t>
            </a:r>
            <a:r>
              <a:rPr lang="en-US" dirty="0"/>
              <a:t>, </a:t>
            </a:r>
            <a:r>
              <a:rPr lang="en-US" dirty="0" err="1"/>
              <a:t>Guafi</a:t>
            </a:r>
            <a:r>
              <a:rPr lang="en-US" dirty="0"/>
              <a:t>, Saipan, and </a:t>
            </a:r>
            <a:r>
              <a:rPr lang="en-US" dirty="0" err="1"/>
              <a:t>Toves</a:t>
            </a:r>
            <a:r>
              <a:rPr lang="en-US" dirty="0"/>
              <a:t> would have similar concentrations of total phenolics and of anthocyanins, and that the yellow-colored variety of hot pepper </a:t>
            </a:r>
            <a:r>
              <a:rPr lang="en-US" dirty="0" err="1"/>
              <a:t>Hachon</a:t>
            </a:r>
            <a:r>
              <a:rPr lang="en-US" dirty="0"/>
              <a:t> would have a different concentration of phenolics and anthocyanins than the other peppers. </a:t>
            </a:r>
          </a:p>
          <a:p>
            <a:endParaRPr lang="en-US" dirty="0"/>
          </a:p>
          <a:p>
            <a:r>
              <a:rPr lang="en-US" dirty="0"/>
              <a:t>Our basis for this hypothesis was CIELAB L* a* and b* data that was collected from fresh peppers prior to the experimental method using a colorimeter.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Kruskal-Wallis One-Way Analysis of Variance Testing and Dunn multiple-comparison testing for each set of data L*, a*, and b*, </a:t>
            </a:r>
            <a:r>
              <a:rPr lang="en-US" dirty="0" err="1"/>
              <a:t>Hachon</a:t>
            </a:r>
            <a:r>
              <a:rPr lang="en-US" dirty="0"/>
              <a:t> was significantly different than 2 other pepper varieties.</a:t>
            </a:r>
          </a:p>
          <a:p>
            <a:endParaRPr lang="en-US" dirty="0"/>
          </a:p>
          <a:p>
            <a:r>
              <a:rPr lang="en-US" dirty="0"/>
              <a:t>confirmed that </a:t>
            </a:r>
            <a:r>
              <a:rPr lang="en-US" dirty="0" err="1"/>
              <a:t>Hachon</a:t>
            </a:r>
            <a:r>
              <a:rPr lang="en-US" dirty="0"/>
              <a:t> was statistically significantly different than </a:t>
            </a:r>
            <a:r>
              <a:rPr lang="en-US" dirty="0" err="1"/>
              <a:t>Toves</a:t>
            </a:r>
            <a:r>
              <a:rPr lang="en-US" dirty="0"/>
              <a:t> and Saipan for L*, </a:t>
            </a:r>
            <a:r>
              <a:rPr lang="en-US" dirty="0" err="1"/>
              <a:t>Guafi</a:t>
            </a:r>
            <a:r>
              <a:rPr lang="en-US" dirty="0"/>
              <a:t> and Saipan for a*, and </a:t>
            </a:r>
            <a:r>
              <a:rPr lang="en-US" dirty="0" err="1"/>
              <a:t>Guafi</a:t>
            </a:r>
            <a:r>
              <a:rPr lang="en-US" dirty="0"/>
              <a:t> and </a:t>
            </a:r>
            <a:r>
              <a:rPr lang="en-US" dirty="0" err="1"/>
              <a:t>Barcinas</a:t>
            </a:r>
            <a:r>
              <a:rPr lang="en-US" dirty="0"/>
              <a:t> for b*. OR</a:t>
            </a:r>
          </a:p>
        </p:txBody>
      </p:sp>
      <p:sp>
        <p:nvSpPr>
          <p:cNvPr id="4" name="Slide Number Placeholder 3"/>
          <p:cNvSpPr>
            <a:spLocks noGrp="1"/>
          </p:cNvSpPr>
          <p:nvPr>
            <p:ph type="sldNum" sz="quarter" idx="5"/>
          </p:nvPr>
        </p:nvSpPr>
        <p:spPr/>
        <p:txBody>
          <a:bodyPr/>
          <a:lstStyle/>
          <a:p>
            <a:fld id="{3761DCFF-4116-0C43-81C8-05F301AC6C44}" type="slidenum">
              <a:rPr lang="en-US" smtClean="0"/>
              <a:t>7</a:t>
            </a:fld>
            <a:endParaRPr lang="en-US"/>
          </a:p>
        </p:txBody>
      </p:sp>
    </p:spTree>
    <p:extLst>
      <p:ext uri="{BB962C8B-B14F-4D97-AF65-F5344CB8AC3E}">
        <p14:creationId xmlns:p14="http://schemas.microsoft.com/office/powerpoint/2010/main" val="2092393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objectives for this project were to determine the concentration of total phenolics, to identify the types of anthocyanins present, and determine the concentration anthocyanins in locally grown hot peppers from Guam. This is the first recorded study of its kind conducted on local peppers on Guam.</a:t>
            </a:r>
          </a:p>
        </p:txBody>
      </p:sp>
      <p:sp>
        <p:nvSpPr>
          <p:cNvPr id="4" name="Slide Number Placeholder 3"/>
          <p:cNvSpPr>
            <a:spLocks noGrp="1"/>
          </p:cNvSpPr>
          <p:nvPr>
            <p:ph type="sldNum" sz="quarter" idx="5"/>
          </p:nvPr>
        </p:nvSpPr>
        <p:spPr/>
        <p:txBody>
          <a:bodyPr/>
          <a:lstStyle/>
          <a:p>
            <a:fld id="{3761DCFF-4116-0C43-81C8-05F301AC6C44}" type="slidenum">
              <a:rPr lang="en-US" smtClean="0"/>
              <a:t>8</a:t>
            </a:fld>
            <a:endParaRPr lang="en-US"/>
          </a:p>
        </p:txBody>
      </p:sp>
    </p:spTree>
    <p:extLst>
      <p:ext uri="{BB962C8B-B14F-4D97-AF65-F5344CB8AC3E}">
        <p14:creationId xmlns:p14="http://schemas.microsoft.com/office/powerpoint/2010/main" val="22789739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a colorimeter, the L*, a* and b* values of each pepper was collected from ripe, fresh pepper fruits five times each. </a:t>
            </a:r>
          </a:p>
        </p:txBody>
      </p:sp>
      <p:sp>
        <p:nvSpPr>
          <p:cNvPr id="4" name="Slide Number Placeholder 3"/>
          <p:cNvSpPr>
            <a:spLocks noGrp="1"/>
          </p:cNvSpPr>
          <p:nvPr>
            <p:ph type="sldNum" sz="quarter" idx="5"/>
          </p:nvPr>
        </p:nvSpPr>
        <p:spPr/>
        <p:txBody>
          <a:bodyPr/>
          <a:lstStyle/>
          <a:p>
            <a:fld id="{3761DCFF-4116-0C43-81C8-05F301AC6C44}" type="slidenum">
              <a:rPr lang="en-US" smtClean="0"/>
              <a:t>9</a:t>
            </a:fld>
            <a:endParaRPr lang="en-US"/>
          </a:p>
        </p:txBody>
      </p:sp>
    </p:spTree>
    <p:extLst>
      <p:ext uri="{BB962C8B-B14F-4D97-AF65-F5344CB8AC3E}">
        <p14:creationId xmlns:p14="http://schemas.microsoft.com/office/powerpoint/2010/main" val="589076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begin preparation of the hot pepper samples, fresh pepper fruits were harvested from the UOG </a:t>
            </a:r>
            <a:r>
              <a:rPr lang="en-US" dirty="0" err="1"/>
              <a:t>Yigo</a:t>
            </a:r>
            <a:r>
              <a:rPr lang="en-US" dirty="0"/>
              <a:t> Field, cleaned, and freeze dried. The freeze dried pepper flesh was then ground into a powder and used to prepare the pepper extracts used for analysis.</a:t>
            </a:r>
          </a:p>
        </p:txBody>
      </p:sp>
      <p:sp>
        <p:nvSpPr>
          <p:cNvPr id="4" name="Slide Number Placeholder 3"/>
          <p:cNvSpPr>
            <a:spLocks noGrp="1"/>
          </p:cNvSpPr>
          <p:nvPr>
            <p:ph type="sldNum" sz="quarter" idx="5"/>
          </p:nvPr>
        </p:nvSpPr>
        <p:spPr/>
        <p:txBody>
          <a:bodyPr/>
          <a:lstStyle/>
          <a:p>
            <a:fld id="{3761DCFF-4116-0C43-81C8-05F301AC6C44}" type="slidenum">
              <a:rPr lang="en-US" smtClean="0"/>
              <a:t>10</a:t>
            </a:fld>
            <a:endParaRPr lang="en-US"/>
          </a:p>
        </p:txBody>
      </p:sp>
    </p:spTree>
    <p:extLst>
      <p:ext uri="{BB962C8B-B14F-4D97-AF65-F5344CB8AC3E}">
        <p14:creationId xmlns:p14="http://schemas.microsoft.com/office/powerpoint/2010/main" val="5492282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5FED8-B460-E045-AF67-D95E2C0077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3D6D25-9EC1-E24A-A7F5-4295B75BAA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0157C42-67B0-9547-B4C3-E01DFC7EEFA0}"/>
              </a:ext>
            </a:extLst>
          </p:cNvPr>
          <p:cNvSpPr>
            <a:spLocks noGrp="1"/>
          </p:cNvSpPr>
          <p:nvPr>
            <p:ph type="dt" sz="half" idx="10"/>
          </p:nvPr>
        </p:nvSpPr>
        <p:spPr/>
        <p:txBody>
          <a:bodyPr/>
          <a:lstStyle/>
          <a:p>
            <a:fld id="{3B6707BB-275E-AA48-93C2-DD14FB698BCC}" type="datetimeFigureOut">
              <a:rPr lang="en-US" smtClean="0"/>
              <a:t>8/1/21</a:t>
            </a:fld>
            <a:endParaRPr lang="en-US"/>
          </a:p>
        </p:txBody>
      </p:sp>
      <p:sp>
        <p:nvSpPr>
          <p:cNvPr id="5" name="Footer Placeholder 4">
            <a:extLst>
              <a:ext uri="{FF2B5EF4-FFF2-40B4-BE49-F238E27FC236}">
                <a16:creationId xmlns:a16="http://schemas.microsoft.com/office/drawing/2014/main" id="{8D230252-D502-A04D-A49F-11493BF202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A381D6-0C6B-EB4D-AC0A-73CBADE57A4F}"/>
              </a:ext>
            </a:extLst>
          </p:cNvPr>
          <p:cNvSpPr>
            <a:spLocks noGrp="1"/>
          </p:cNvSpPr>
          <p:nvPr>
            <p:ph type="sldNum" sz="quarter" idx="12"/>
          </p:nvPr>
        </p:nvSpPr>
        <p:spPr/>
        <p:txBody>
          <a:bodyPr/>
          <a:lstStyle/>
          <a:p>
            <a:fld id="{78930904-3C8A-AA48-9E46-FAD2D817797B}" type="slidenum">
              <a:rPr lang="en-US" smtClean="0"/>
              <a:t>‹#›</a:t>
            </a:fld>
            <a:endParaRPr lang="en-US"/>
          </a:p>
        </p:txBody>
      </p:sp>
    </p:spTree>
    <p:extLst>
      <p:ext uri="{BB962C8B-B14F-4D97-AF65-F5344CB8AC3E}">
        <p14:creationId xmlns:p14="http://schemas.microsoft.com/office/powerpoint/2010/main" val="1727774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05960-727B-C946-8141-5A915108C6E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741DBA-AA11-B941-BD31-9C580F6E31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CEAC2C-2F96-9840-87C3-A2ECC985D7F1}"/>
              </a:ext>
            </a:extLst>
          </p:cNvPr>
          <p:cNvSpPr>
            <a:spLocks noGrp="1"/>
          </p:cNvSpPr>
          <p:nvPr>
            <p:ph type="dt" sz="half" idx="10"/>
          </p:nvPr>
        </p:nvSpPr>
        <p:spPr/>
        <p:txBody>
          <a:bodyPr/>
          <a:lstStyle/>
          <a:p>
            <a:fld id="{3B6707BB-275E-AA48-93C2-DD14FB698BCC}" type="datetimeFigureOut">
              <a:rPr lang="en-US" smtClean="0"/>
              <a:t>8/1/21</a:t>
            </a:fld>
            <a:endParaRPr lang="en-US"/>
          </a:p>
        </p:txBody>
      </p:sp>
      <p:sp>
        <p:nvSpPr>
          <p:cNvPr id="5" name="Footer Placeholder 4">
            <a:extLst>
              <a:ext uri="{FF2B5EF4-FFF2-40B4-BE49-F238E27FC236}">
                <a16:creationId xmlns:a16="http://schemas.microsoft.com/office/drawing/2014/main" id="{981C1979-87AB-0242-B9E7-FEA0681DAB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E225FE-780C-E940-AA4A-568B9ADC6D71}"/>
              </a:ext>
            </a:extLst>
          </p:cNvPr>
          <p:cNvSpPr>
            <a:spLocks noGrp="1"/>
          </p:cNvSpPr>
          <p:nvPr>
            <p:ph type="sldNum" sz="quarter" idx="12"/>
          </p:nvPr>
        </p:nvSpPr>
        <p:spPr/>
        <p:txBody>
          <a:bodyPr/>
          <a:lstStyle/>
          <a:p>
            <a:fld id="{78930904-3C8A-AA48-9E46-FAD2D817797B}" type="slidenum">
              <a:rPr lang="en-US" smtClean="0"/>
              <a:t>‹#›</a:t>
            </a:fld>
            <a:endParaRPr lang="en-US"/>
          </a:p>
        </p:txBody>
      </p:sp>
    </p:spTree>
    <p:extLst>
      <p:ext uri="{BB962C8B-B14F-4D97-AF65-F5344CB8AC3E}">
        <p14:creationId xmlns:p14="http://schemas.microsoft.com/office/powerpoint/2010/main" val="357223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551EB5-226E-A442-8469-8187F55894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6008BB-49D6-9448-89D9-2BAD45406D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B8324F-7CCA-B340-8704-75ED341E1F4E}"/>
              </a:ext>
            </a:extLst>
          </p:cNvPr>
          <p:cNvSpPr>
            <a:spLocks noGrp="1"/>
          </p:cNvSpPr>
          <p:nvPr>
            <p:ph type="dt" sz="half" idx="10"/>
          </p:nvPr>
        </p:nvSpPr>
        <p:spPr/>
        <p:txBody>
          <a:bodyPr/>
          <a:lstStyle/>
          <a:p>
            <a:fld id="{3B6707BB-275E-AA48-93C2-DD14FB698BCC}" type="datetimeFigureOut">
              <a:rPr lang="en-US" smtClean="0"/>
              <a:t>8/1/21</a:t>
            </a:fld>
            <a:endParaRPr lang="en-US"/>
          </a:p>
        </p:txBody>
      </p:sp>
      <p:sp>
        <p:nvSpPr>
          <p:cNvPr id="5" name="Footer Placeholder 4">
            <a:extLst>
              <a:ext uri="{FF2B5EF4-FFF2-40B4-BE49-F238E27FC236}">
                <a16:creationId xmlns:a16="http://schemas.microsoft.com/office/drawing/2014/main" id="{48FD5BC7-1C80-B341-A06E-6E5107C29A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8F82F5-9087-E04F-9E5C-222C6A5CD62B}"/>
              </a:ext>
            </a:extLst>
          </p:cNvPr>
          <p:cNvSpPr>
            <a:spLocks noGrp="1"/>
          </p:cNvSpPr>
          <p:nvPr>
            <p:ph type="sldNum" sz="quarter" idx="12"/>
          </p:nvPr>
        </p:nvSpPr>
        <p:spPr/>
        <p:txBody>
          <a:bodyPr/>
          <a:lstStyle/>
          <a:p>
            <a:fld id="{78930904-3C8A-AA48-9E46-FAD2D817797B}" type="slidenum">
              <a:rPr lang="en-US" smtClean="0"/>
              <a:t>‹#›</a:t>
            </a:fld>
            <a:endParaRPr lang="en-US"/>
          </a:p>
        </p:txBody>
      </p:sp>
    </p:spTree>
    <p:extLst>
      <p:ext uri="{BB962C8B-B14F-4D97-AF65-F5344CB8AC3E}">
        <p14:creationId xmlns:p14="http://schemas.microsoft.com/office/powerpoint/2010/main" val="1954165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0EBAF-E486-B64B-92F1-F03F9C715F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CC63A3-D10E-A64E-A97E-0522EDB1BC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29E0FF-C65B-2646-8DA6-E195352070EA}"/>
              </a:ext>
            </a:extLst>
          </p:cNvPr>
          <p:cNvSpPr>
            <a:spLocks noGrp="1"/>
          </p:cNvSpPr>
          <p:nvPr>
            <p:ph type="dt" sz="half" idx="10"/>
          </p:nvPr>
        </p:nvSpPr>
        <p:spPr/>
        <p:txBody>
          <a:bodyPr/>
          <a:lstStyle/>
          <a:p>
            <a:fld id="{3B6707BB-275E-AA48-93C2-DD14FB698BCC}" type="datetimeFigureOut">
              <a:rPr lang="en-US" smtClean="0"/>
              <a:t>8/1/21</a:t>
            </a:fld>
            <a:endParaRPr lang="en-US"/>
          </a:p>
        </p:txBody>
      </p:sp>
      <p:sp>
        <p:nvSpPr>
          <p:cNvPr id="5" name="Footer Placeholder 4">
            <a:extLst>
              <a:ext uri="{FF2B5EF4-FFF2-40B4-BE49-F238E27FC236}">
                <a16:creationId xmlns:a16="http://schemas.microsoft.com/office/drawing/2014/main" id="{6DD3F3C6-3704-154C-BF4D-175717C1E2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4F9F96-457C-5E44-A235-C409A1F8ADC4}"/>
              </a:ext>
            </a:extLst>
          </p:cNvPr>
          <p:cNvSpPr>
            <a:spLocks noGrp="1"/>
          </p:cNvSpPr>
          <p:nvPr>
            <p:ph type="sldNum" sz="quarter" idx="12"/>
          </p:nvPr>
        </p:nvSpPr>
        <p:spPr/>
        <p:txBody>
          <a:bodyPr/>
          <a:lstStyle/>
          <a:p>
            <a:fld id="{78930904-3C8A-AA48-9E46-FAD2D817797B}" type="slidenum">
              <a:rPr lang="en-US" smtClean="0"/>
              <a:t>‹#›</a:t>
            </a:fld>
            <a:endParaRPr lang="en-US"/>
          </a:p>
        </p:txBody>
      </p:sp>
    </p:spTree>
    <p:extLst>
      <p:ext uri="{BB962C8B-B14F-4D97-AF65-F5344CB8AC3E}">
        <p14:creationId xmlns:p14="http://schemas.microsoft.com/office/powerpoint/2010/main" val="3598175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8EB0D-BC5D-E54E-9C1B-FC3D376027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BA9044D-34B5-4549-A00F-1826797589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BEE4CB-0656-4748-9250-A3136BA81264}"/>
              </a:ext>
            </a:extLst>
          </p:cNvPr>
          <p:cNvSpPr>
            <a:spLocks noGrp="1"/>
          </p:cNvSpPr>
          <p:nvPr>
            <p:ph type="dt" sz="half" idx="10"/>
          </p:nvPr>
        </p:nvSpPr>
        <p:spPr/>
        <p:txBody>
          <a:bodyPr/>
          <a:lstStyle/>
          <a:p>
            <a:fld id="{3B6707BB-275E-AA48-93C2-DD14FB698BCC}" type="datetimeFigureOut">
              <a:rPr lang="en-US" smtClean="0"/>
              <a:t>8/1/21</a:t>
            </a:fld>
            <a:endParaRPr lang="en-US"/>
          </a:p>
        </p:txBody>
      </p:sp>
      <p:sp>
        <p:nvSpPr>
          <p:cNvPr id="5" name="Footer Placeholder 4">
            <a:extLst>
              <a:ext uri="{FF2B5EF4-FFF2-40B4-BE49-F238E27FC236}">
                <a16:creationId xmlns:a16="http://schemas.microsoft.com/office/drawing/2014/main" id="{C73B5200-E317-A944-8C87-FFD487AD67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CAC30B-C3AB-4E41-B6D3-756D6A846DC8}"/>
              </a:ext>
            </a:extLst>
          </p:cNvPr>
          <p:cNvSpPr>
            <a:spLocks noGrp="1"/>
          </p:cNvSpPr>
          <p:nvPr>
            <p:ph type="sldNum" sz="quarter" idx="12"/>
          </p:nvPr>
        </p:nvSpPr>
        <p:spPr/>
        <p:txBody>
          <a:bodyPr/>
          <a:lstStyle/>
          <a:p>
            <a:fld id="{78930904-3C8A-AA48-9E46-FAD2D817797B}" type="slidenum">
              <a:rPr lang="en-US" smtClean="0"/>
              <a:t>‹#›</a:t>
            </a:fld>
            <a:endParaRPr lang="en-US"/>
          </a:p>
        </p:txBody>
      </p:sp>
    </p:spTree>
    <p:extLst>
      <p:ext uri="{BB962C8B-B14F-4D97-AF65-F5344CB8AC3E}">
        <p14:creationId xmlns:p14="http://schemas.microsoft.com/office/powerpoint/2010/main" val="2069137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E29C1-5A88-AF44-B590-7F85B87EA7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EE292F-7292-7A40-8D3A-978502B5AB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7D1A52-949A-3B48-A817-C60C3845DC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798F9E-5D4D-214A-9DF6-121C1C89DD9C}"/>
              </a:ext>
            </a:extLst>
          </p:cNvPr>
          <p:cNvSpPr>
            <a:spLocks noGrp="1"/>
          </p:cNvSpPr>
          <p:nvPr>
            <p:ph type="dt" sz="half" idx="10"/>
          </p:nvPr>
        </p:nvSpPr>
        <p:spPr/>
        <p:txBody>
          <a:bodyPr/>
          <a:lstStyle/>
          <a:p>
            <a:fld id="{3B6707BB-275E-AA48-93C2-DD14FB698BCC}" type="datetimeFigureOut">
              <a:rPr lang="en-US" smtClean="0"/>
              <a:t>8/1/21</a:t>
            </a:fld>
            <a:endParaRPr lang="en-US"/>
          </a:p>
        </p:txBody>
      </p:sp>
      <p:sp>
        <p:nvSpPr>
          <p:cNvPr id="6" name="Footer Placeholder 5">
            <a:extLst>
              <a:ext uri="{FF2B5EF4-FFF2-40B4-BE49-F238E27FC236}">
                <a16:creationId xmlns:a16="http://schemas.microsoft.com/office/drawing/2014/main" id="{89B582D8-F7D2-B948-8F1E-FE63AC3CA7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369A1F-8332-D347-846D-01A1DA80BF8F}"/>
              </a:ext>
            </a:extLst>
          </p:cNvPr>
          <p:cNvSpPr>
            <a:spLocks noGrp="1"/>
          </p:cNvSpPr>
          <p:nvPr>
            <p:ph type="sldNum" sz="quarter" idx="12"/>
          </p:nvPr>
        </p:nvSpPr>
        <p:spPr/>
        <p:txBody>
          <a:bodyPr/>
          <a:lstStyle/>
          <a:p>
            <a:fld id="{78930904-3C8A-AA48-9E46-FAD2D817797B}" type="slidenum">
              <a:rPr lang="en-US" smtClean="0"/>
              <a:t>‹#›</a:t>
            </a:fld>
            <a:endParaRPr lang="en-US"/>
          </a:p>
        </p:txBody>
      </p:sp>
    </p:spTree>
    <p:extLst>
      <p:ext uri="{BB962C8B-B14F-4D97-AF65-F5344CB8AC3E}">
        <p14:creationId xmlns:p14="http://schemas.microsoft.com/office/powerpoint/2010/main" val="2774414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54D01-39FB-0F49-AD1A-57B5655D72A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E1B4BA-E965-6042-BE28-7770FA2925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06246F-F63A-F047-AE85-20ACE328CAE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89CCAFD-E6FD-F845-9508-4EB1B6C429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E373F9-9665-D349-9D14-C9FEBE53220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6B7A977-2187-604F-B2C7-7E01964AD344}"/>
              </a:ext>
            </a:extLst>
          </p:cNvPr>
          <p:cNvSpPr>
            <a:spLocks noGrp="1"/>
          </p:cNvSpPr>
          <p:nvPr>
            <p:ph type="dt" sz="half" idx="10"/>
          </p:nvPr>
        </p:nvSpPr>
        <p:spPr/>
        <p:txBody>
          <a:bodyPr/>
          <a:lstStyle/>
          <a:p>
            <a:fld id="{3B6707BB-275E-AA48-93C2-DD14FB698BCC}" type="datetimeFigureOut">
              <a:rPr lang="en-US" smtClean="0"/>
              <a:t>8/1/21</a:t>
            </a:fld>
            <a:endParaRPr lang="en-US"/>
          </a:p>
        </p:txBody>
      </p:sp>
      <p:sp>
        <p:nvSpPr>
          <p:cNvPr id="8" name="Footer Placeholder 7">
            <a:extLst>
              <a:ext uri="{FF2B5EF4-FFF2-40B4-BE49-F238E27FC236}">
                <a16:creationId xmlns:a16="http://schemas.microsoft.com/office/drawing/2014/main" id="{47F99A80-58EB-BF46-A2E5-2A0742ABC3D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D458AFC-B76E-644A-B597-F4B971D829B5}"/>
              </a:ext>
            </a:extLst>
          </p:cNvPr>
          <p:cNvSpPr>
            <a:spLocks noGrp="1"/>
          </p:cNvSpPr>
          <p:nvPr>
            <p:ph type="sldNum" sz="quarter" idx="12"/>
          </p:nvPr>
        </p:nvSpPr>
        <p:spPr/>
        <p:txBody>
          <a:bodyPr/>
          <a:lstStyle/>
          <a:p>
            <a:fld id="{78930904-3C8A-AA48-9E46-FAD2D817797B}" type="slidenum">
              <a:rPr lang="en-US" smtClean="0"/>
              <a:t>‹#›</a:t>
            </a:fld>
            <a:endParaRPr lang="en-US"/>
          </a:p>
        </p:txBody>
      </p:sp>
    </p:spTree>
    <p:extLst>
      <p:ext uri="{BB962C8B-B14F-4D97-AF65-F5344CB8AC3E}">
        <p14:creationId xmlns:p14="http://schemas.microsoft.com/office/powerpoint/2010/main" val="3893467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C2F5B-9DA7-D74A-A301-E1EBDD07C4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D9A104-D6D7-E04D-A23F-1E1D66DDFD5B}"/>
              </a:ext>
            </a:extLst>
          </p:cNvPr>
          <p:cNvSpPr>
            <a:spLocks noGrp="1"/>
          </p:cNvSpPr>
          <p:nvPr>
            <p:ph type="dt" sz="half" idx="10"/>
          </p:nvPr>
        </p:nvSpPr>
        <p:spPr/>
        <p:txBody>
          <a:bodyPr/>
          <a:lstStyle/>
          <a:p>
            <a:fld id="{3B6707BB-275E-AA48-93C2-DD14FB698BCC}" type="datetimeFigureOut">
              <a:rPr lang="en-US" smtClean="0"/>
              <a:t>8/1/21</a:t>
            </a:fld>
            <a:endParaRPr lang="en-US"/>
          </a:p>
        </p:txBody>
      </p:sp>
      <p:sp>
        <p:nvSpPr>
          <p:cNvPr id="4" name="Footer Placeholder 3">
            <a:extLst>
              <a:ext uri="{FF2B5EF4-FFF2-40B4-BE49-F238E27FC236}">
                <a16:creationId xmlns:a16="http://schemas.microsoft.com/office/drawing/2014/main" id="{13FF1945-C9BA-DF40-91FB-E980CB41B9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046DA6B-3478-CB4D-9873-C2506D0F15A1}"/>
              </a:ext>
            </a:extLst>
          </p:cNvPr>
          <p:cNvSpPr>
            <a:spLocks noGrp="1"/>
          </p:cNvSpPr>
          <p:nvPr>
            <p:ph type="sldNum" sz="quarter" idx="12"/>
          </p:nvPr>
        </p:nvSpPr>
        <p:spPr/>
        <p:txBody>
          <a:bodyPr/>
          <a:lstStyle/>
          <a:p>
            <a:fld id="{78930904-3C8A-AA48-9E46-FAD2D817797B}" type="slidenum">
              <a:rPr lang="en-US" smtClean="0"/>
              <a:t>‹#›</a:t>
            </a:fld>
            <a:endParaRPr lang="en-US"/>
          </a:p>
        </p:txBody>
      </p:sp>
    </p:spTree>
    <p:extLst>
      <p:ext uri="{BB962C8B-B14F-4D97-AF65-F5344CB8AC3E}">
        <p14:creationId xmlns:p14="http://schemas.microsoft.com/office/powerpoint/2010/main" val="4208693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6FD87A-5F45-ED4A-B1FF-F919C345209A}"/>
              </a:ext>
            </a:extLst>
          </p:cNvPr>
          <p:cNvSpPr>
            <a:spLocks noGrp="1"/>
          </p:cNvSpPr>
          <p:nvPr>
            <p:ph type="dt" sz="half" idx="10"/>
          </p:nvPr>
        </p:nvSpPr>
        <p:spPr/>
        <p:txBody>
          <a:bodyPr/>
          <a:lstStyle/>
          <a:p>
            <a:fld id="{3B6707BB-275E-AA48-93C2-DD14FB698BCC}" type="datetimeFigureOut">
              <a:rPr lang="en-US" smtClean="0"/>
              <a:t>8/1/21</a:t>
            </a:fld>
            <a:endParaRPr lang="en-US"/>
          </a:p>
        </p:txBody>
      </p:sp>
      <p:sp>
        <p:nvSpPr>
          <p:cNvPr id="3" name="Footer Placeholder 2">
            <a:extLst>
              <a:ext uri="{FF2B5EF4-FFF2-40B4-BE49-F238E27FC236}">
                <a16:creationId xmlns:a16="http://schemas.microsoft.com/office/drawing/2014/main" id="{67658745-D037-B84B-802C-34A71997BEE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C35EBD3-BABE-604A-BC54-F4EC9E718E2A}"/>
              </a:ext>
            </a:extLst>
          </p:cNvPr>
          <p:cNvSpPr>
            <a:spLocks noGrp="1"/>
          </p:cNvSpPr>
          <p:nvPr>
            <p:ph type="sldNum" sz="quarter" idx="12"/>
          </p:nvPr>
        </p:nvSpPr>
        <p:spPr/>
        <p:txBody>
          <a:bodyPr/>
          <a:lstStyle/>
          <a:p>
            <a:fld id="{78930904-3C8A-AA48-9E46-FAD2D817797B}" type="slidenum">
              <a:rPr lang="en-US" smtClean="0"/>
              <a:t>‹#›</a:t>
            </a:fld>
            <a:endParaRPr lang="en-US"/>
          </a:p>
        </p:txBody>
      </p:sp>
    </p:spTree>
    <p:extLst>
      <p:ext uri="{BB962C8B-B14F-4D97-AF65-F5344CB8AC3E}">
        <p14:creationId xmlns:p14="http://schemas.microsoft.com/office/powerpoint/2010/main" val="3636882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CC66F-09A8-6E46-AE61-CAA6A2B802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BF8BB32-3BCF-764F-9228-10E689FA3B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BA5F155-0307-5946-83C1-A6822810A1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2C4E15-3962-D045-AB18-16883747A35F}"/>
              </a:ext>
            </a:extLst>
          </p:cNvPr>
          <p:cNvSpPr>
            <a:spLocks noGrp="1"/>
          </p:cNvSpPr>
          <p:nvPr>
            <p:ph type="dt" sz="half" idx="10"/>
          </p:nvPr>
        </p:nvSpPr>
        <p:spPr/>
        <p:txBody>
          <a:bodyPr/>
          <a:lstStyle/>
          <a:p>
            <a:fld id="{3B6707BB-275E-AA48-93C2-DD14FB698BCC}" type="datetimeFigureOut">
              <a:rPr lang="en-US" smtClean="0"/>
              <a:t>8/1/21</a:t>
            </a:fld>
            <a:endParaRPr lang="en-US"/>
          </a:p>
        </p:txBody>
      </p:sp>
      <p:sp>
        <p:nvSpPr>
          <p:cNvPr id="6" name="Footer Placeholder 5">
            <a:extLst>
              <a:ext uri="{FF2B5EF4-FFF2-40B4-BE49-F238E27FC236}">
                <a16:creationId xmlns:a16="http://schemas.microsoft.com/office/drawing/2014/main" id="{D61A592E-DE19-BA42-B3DF-3BFA9252E9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741B7B-14C4-8B48-8348-197A5738EB55}"/>
              </a:ext>
            </a:extLst>
          </p:cNvPr>
          <p:cNvSpPr>
            <a:spLocks noGrp="1"/>
          </p:cNvSpPr>
          <p:nvPr>
            <p:ph type="sldNum" sz="quarter" idx="12"/>
          </p:nvPr>
        </p:nvSpPr>
        <p:spPr/>
        <p:txBody>
          <a:bodyPr/>
          <a:lstStyle/>
          <a:p>
            <a:fld id="{78930904-3C8A-AA48-9E46-FAD2D817797B}" type="slidenum">
              <a:rPr lang="en-US" smtClean="0"/>
              <a:t>‹#›</a:t>
            </a:fld>
            <a:endParaRPr lang="en-US"/>
          </a:p>
        </p:txBody>
      </p:sp>
    </p:spTree>
    <p:extLst>
      <p:ext uri="{BB962C8B-B14F-4D97-AF65-F5344CB8AC3E}">
        <p14:creationId xmlns:p14="http://schemas.microsoft.com/office/powerpoint/2010/main" val="29298844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C0346-4245-5943-98CB-9FC9F85F71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4F19BD-0D10-2C43-9769-A7EB80E01D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EF65D1E-EDCD-CA4B-8F2D-9A6B633C62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AF3019-3B70-AB45-AB2E-2A4A5258119B}"/>
              </a:ext>
            </a:extLst>
          </p:cNvPr>
          <p:cNvSpPr>
            <a:spLocks noGrp="1"/>
          </p:cNvSpPr>
          <p:nvPr>
            <p:ph type="dt" sz="half" idx="10"/>
          </p:nvPr>
        </p:nvSpPr>
        <p:spPr/>
        <p:txBody>
          <a:bodyPr/>
          <a:lstStyle/>
          <a:p>
            <a:fld id="{3B6707BB-275E-AA48-93C2-DD14FB698BCC}" type="datetimeFigureOut">
              <a:rPr lang="en-US" smtClean="0"/>
              <a:t>8/1/21</a:t>
            </a:fld>
            <a:endParaRPr lang="en-US"/>
          </a:p>
        </p:txBody>
      </p:sp>
      <p:sp>
        <p:nvSpPr>
          <p:cNvPr id="6" name="Footer Placeholder 5">
            <a:extLst>
              <a:ext uri="{FF2B5EF4-FFF2-40B4-BE49-F238E27FC236}">
                <a16:creationId xmlns:a16="http://schemas.microsoft.com/office/drawing/2014/main" id="{BDA0D57E-00EA-1A4C-95B3-85E9F77D70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3845F1-9988-3343-8495-EBC38CFA6B90}"/>
              </a:ext>
            </a:extLst>
          </p:cNvPr>
          <p:cNvSpPr>
            <a:spLocks noGrp="1"/>
          </p:cNvSpPr>
          <p:nvPr>
            <p:ph type="sldNum" sz="quarter" idx="12"/>
          </p:nvPr>
        </p:nvSpPr>
        <p:spPr/>
        <p:txBody>
          <a:bodyPr/>
          <a:lstStyle/>
          <a:p>
            <a:fld id="{78930904-3C8A-AA48-9E46-FAD2D817797B}" type="slidenum">
              <a:rPr lang="en-US" smtClean="0"/>
              <a:t>‹#›</a:t>
            </a:fld>
            <a:endParaRPr lang="en-US"/>
          </a:p>
        </p:txBody>
      </p:sp>
    </p:spTree>
    <p:extLst>
      <p:ext uri="{BB962C8B-B14F-4D97-AF65-F5344CB8AC3E}">
        <p14:creationId xmlns:p14="http://schemas.microsoft.com/office/powerpoint/2010/main" val="545763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6EA549-42FB-5B43-9AFA-B04BFC5C09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5A15BF-725F-F346-8AAA-FD01095D87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760C9A-413C-B640-80AB-047F890438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6707BB-275E-AA48-93C2-DD14FB698BCC}" type="datetimeFigureOut">
              <a:rPr lang="en-US" smtClean="0"/>
              <a:t>8/1/21</a:t>
            </a:fld>
            <a:endParaRPr lang="en-US"/>
          </a:p>
        </p:txBody>
      </p:sp>
      <p:sp>
        <p:nvSpPr>
          <p:cNvPr id="5" name="Footer Placeholder 4">
            <a:extLst>
              <a:ext uri="{FF2B5EF4-FFF2-40B4-BE49-F238E27FC236}">
                <a16:creationId xmlns:a16="http://schemas.microsoft.com/office/drawing/2014/main" id="{D0A27FEA-964D-EE48-826A-32E5C71D53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98BAAAE-01CD-1A49-94E4-611753F635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930904-3C8A-AA48-9E46-FAD2D817797B}" type="slidenum">
              <a:rPr lang="en-US" smtClean="0"/>
              <a:t>‹#›</a:t>
            </a:fld>
            <a:endParaRPr lang="en-US"/>
          </a:p>
        </p:txBody>
      </p:sp>
    </p:spTree>
    <p:extLst>
      <p:ext uri="{BB962C8B-B14F-4D97-AF65-F5344CB8AC3E}">
        <p14:creationId xmlns:p14="http://schemas.microsoft.com/office/powerpoint/2010/main" val="28630162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7.jpe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1.xml"/><Relationship Id="rId4" Type="http://schemas.openxmlformats.org/officeDocument/2006/relationships/image" Target="../media/image26.emf"/></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2.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e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6B086-E111-7E4A-9148-4E92F0C79B47}"/>
              </a:ext>
            </a:extLst>
          </p:cNvPr>
          <p:cNvSpPr>
            <a:spLocks noGrp="1"/>
          </p:cNvSpPr>
          <p:nvPr>
            <p:ph type="ctrTitle"/>
          </p:nvPr>
        </p:nvSpPr>
        <p:spPr>
          <a:xfrm>
            <a:off x="1600200" y="1365250"/>
            <a:ext cx="9144000" cy="2387600"/>
          </a:xfrm>
        </p:spPr>
        <p:txBody>
          <a:bodyPr>
            <a:noAutofit/>
          </a:bodyPr>
          <a:lstStyle/>
          <a:p>
            <a:r>
              <a:rPr lang="en-US" sz="4800" dirty="0">
                <a:solidFill>
                  <a:schemeClr val="bg1"/>
                </a:solidFill>
                <a:latin typeface="Grandview" panose="020F0502020204030204" pitchFamily="34" charset="0"/>
                <a:cs typeface="Grandview" panose="020F0502020204030204" pitchFamily="34" charset="0"/>
              </a:rPr>
              <a:t>Determining Total Phenolic and Anthocyanin Content in Varieties of </a:t>
            </a:r>
            <a:r>
              <a:rPr lang="en-US" sz="4800" i="1" dirty="0">
                <a:solidFill>
                  <a:schemeClr val="bg1"/>
                </a:solidFill>
                <a:latin typeface="Grandview" panose="020F0502020204030204" pitchFamily="34" charset="0"/>
                <a:cs typeface="Grandview" panose="020F0502020204030204" pitchFamily="34" charset="0"/>
              </a:rPr>
              <a:t>Capsicum annuum</a:t>
            </a:r>
            <a:r>
              <a:rPr lang="en-US" sz="4800" dirty="0">
                <a:solidFill>
                  <a:schemeClr val="bg1"/>
                </a:solidFill>
                <a:latin typeface="Grandview" panose="020F0502020204030204" pitchFamily="34" charset="0"/>
                <a:cs typeface="Grandview" panose="020F0502020204030204" pitchFamily="34" charset="0"/>
              </a:rPr>
              <a:t> (Hot Pepper) in Guam</a:t>
            </a:r>
          </a:p>
        </p:txBody>
      </p:sp>
      <p:sp>
        <p:nvSpPr>
          <p:cNvPr id="3" name="Subtitle 2">
            <a:extLst>
              <a:ext uri="{FF2B5EF4-FFF2-40B4-BE49-F238E27FC236}">
                <a16:creationId xmlns:a16="http://schemas.microsoft.com/office/drawing/2014/main" id="{1A74F012-55C8-E84C-A850-A6D44E61D053}"/>
              </a:ext>
            </a:extLst>
          </p:cNvPr>
          <p:cNvSpPr>
            <a:spLocks noGrp="1"/>
          </p:cNvSpPr>
          <p:nvPr>
            <p:ph type="subTitle" idx="1"/>
          </p:nvPr>
        </p:nvSpPr>
        <p:spPr>
          <a:xfrm>
            <a:off x="1600200" y="4246562"/>
            <a:ext cx="9144000" cy="1655762"/>
          </a:xfrm>
        </p:spPr>
        <p:txBody>
          <a:bodyPr/>
          <a:lstStyle/>
          <a:p>
            <a:r>
              <a:rPr lang="en-US" dirty="0">
                <a:solidFill>
                  <a:schemeClr val="bg1"/>
                </a:solidFill>
                <a:latin typeface="Grandview" panose="020B0502040204020203" pitchFamily="34" charset="0"/>
              </a:rPr>
              <a:t>Nathan Grant Sala, Stanford University</a:t>
            </a:r>
          </a:p>
          <a:p>
            <a:r>
              <a:rPr lang="en-US" dirty="0">
                <a:solidFill>
                  <a:schemeClr val="bg1"/>
                </a:solidFill>
                <a:latin typeface="Grandview" panose="020B0502040204020203" pitchFamily="34" charset="0"/>
              </a:rPr>
              <a:t>Mentor: Mari </a:t>
            </a:r>
            <a:r>
              <a:rPr lang="en-US" dirty="0" err="1">
                <a:solidFill>
                  <a:schemeClr val="bg1"/>
                </a:solidFill>
                <a:latin typeface="Grandview" panose="020B0502040204020203" pitchFamily="34" charset="0"/>
              </a:rPr>
              <a:t>Marutani</a:t>
            </a:r>
            <a:r>
              <a:rPr lang="en-US" dirty="0">
                <a:solidFill>
                  <a:schemeClr val="bg1"/>
                </a:solidFill>
                <a:latin typeface="Grandview" panose="020B0502040204020203" pitchFamily="34" charset="0"/>
              </a:rPr>
              <a:t> PhD, University of Guam</a:t>
            </a:r>
          </a:p>
          <a:p>
            <a:r>
              <a:rPr lang="en-US" dirty="0">
                <a:solidFill>
                  <a:schemeClr val="bg1"/>
                </a:solidFill>
                <a:latin typeface="Grandview" panose="020B0502040204020203" pitchFamily="34" charset="0"/>
              </a:rPr>
              <a:t>Coordinating Center: University of Hawaii at Manoa</a:t>
            </a:r>
          </a:p>
          <a:p>
            <a:endParaRPr lang="en-US" dirty="0">
              <a:solidFill>
                <a:schemeClr val="bg1"/>
              </a:solidFill>
              <a:latin typeface="Grandview" panose="020B0502040204020203" pitchFamily="34" charset="0"/>
            </a:endParaRPr>
          </a:p>
        </p:txBody>
      </p:sp>
      <p:cxnSp>
        <p:nvCxnSpPr>
          <p:cNvPr id="6" name="Straight Connector 5">
            <a:extLst>
              <a:ext uri="{FF2B5EF4-FFF2-40B4-BE49-F238E27FC236}">
                <a16:creationId xmlns:a16="http://schemas.microsoft.com/office/drawing/2014/main" id="{11E59E81-E656-0F45-A0BE-86EDFFCF4AC3}"/>
              </a:ext>
            </a:extLst>
          </p:cNvPr>
          <p:cNvCxnSpPr>
            <a:cxnSpLocks/>
          </p:cNvCxnSpPr>
          <p:nvPr/>
        </p:nvCxnSpPr>
        <p:spPr>
          <a:xfrm>
            <a:off x="781050" y="3924300"/>
            <a:ext cx="1062990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descr="Logo, company name&#10;&#10;Description automatically generated">
            <a:extLst>
              <a:ext uri="{FF2B5EF4-FFF2-40B4-BE49-F238E27FC236}">
                <a16:creationId xmlns:a16="http://schemas.microsoft.com/office/drawing/2014/main" id="{13522267-B104-3B49-8EA5-4323FE5A00EE}"/>
              </a:ext>
            </a:extLst>
          </p:cNvPr>
          <p:cNvPicPr>
            <a:picLocks noChangeAspect="1"/>
          </p:cNvPicPr>
          <p:nvPr/>
        </p:nvPicPr>
        <p:blipFill>
          <a:blip r:embed="rId3"/>
          <a:stretch>
            <a:fillRect/>
          </a:stretch>
        </p:blipFill>
        <p:spPr>
          <a:xfrm>
            <a:off x="572819" y="4645190"/>
            <a:ext cx="1746505" cy="1408176"/>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6EEEA504-E0B9-414A-AD4A-F5AF6E02A7E1}"/>
              </a:ext>
            </a:extLst>
          </p:cNvPr>
          <p:cNvPicPr>
            <a:picLocks noChangeAspect="1"/>
          </p:cNvPicPr>
          <p:nvPr/>
        </p:nvPicPr>
        <p:blipFill>
          <a:blip r:embed="rId4"/>
          <a:stretch>
            <a:fillRect/>
          </a:stretch>
        </p:blipFill>
        <p:spPr>
          <a:xfrm>
            <a:off x="10003274" y="5254062"/>
            <a:ext cx="1886642" cy="725178"/>
          </a:xfrm>
          <a:prstGeom prst="rect">
            <a:avLst/>
          </a:prstGeom>
        </p:spPr>
      </p:pic>
    </p:spTree>
    <p:extLst>
      <p:ext uri="{BB962C8B-B14F-4D97-AF65-F5344CB8AC3E}">
        <p14:creationId xmlns:p14="http://schemas.microsoft.com/office/powerpoint/2010/main" val="29038174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F27E7-4620-9C40-A4D9-E3BC0AC4A299}"/>
              </a:ext>
            </a:extLst>
          </p:cNvPr>
          <p:cNvSpPr>
            <a:spLocks noGrp="1"/>
          </p:cNvSpPr>
          <p:nvPr>
            <p:ph type="title"/>
          </p:nvPr>
        </p:nvSpPr>
        <p:spPr/>
        <p:txBody>
          <a:bodyPr>
            <a:normAutofit fontScale="90000"/>
          </a:bodyPr>
          <a:lstStyle/>
          <a:p>
            <a:r>
              <a:rPr lang="en-US" sz="3600" b="1" dirty="0">
                <a:solidFill>
                  <a:schemeClr val="bg1"/>
                </a:solidFill>
                <a:latin typeface="Grandview" panose="020B0502040204020203" pitchFamily="34" charset="0"/>
              </a:rPr>
              <a:t>Methods</a:t>
            </a:r>
            <a:br>
              <a:rPr lang="en-US" sz="3600" b="1" dirty="0">
                <a:solidFill>
                  <a:schemeClr val="bg1"/>
                </a:solidFill>
                <a:latin typeface="Grandview" panose="020B0502040204020203" pitchFamily="34" charset="0"/>
              </a:rPr>
            </a:br>
            <a:r>
              <a:rPr lang="en-US" sz="3600" b="1" dirty="0">
                <a:solidFill>
                  <a:schemeClr val="bg1"/>
                </a:solidFill>
                <a:latin typeface="Grandview" panose="020B0502040204020203" pitchFamily="34" charset="0"/>
              </a:rPr>
              <a:t>Objectives 2&amp;3: Preparation of Hot Pepper Samples</a:t>
            </a:r>
          </a:p>
        </p:txBody>
      </p:sp>
      <p:sp>
        <p:nvSpPr>
          <p:cNvPr id="3" name="Content Placeholder 2">
            <a:extLst>
              <a:ext uri="{FF2B5EF4-FFF2-40B4-BE49-F238E27FC236}">
                <a16:creationId xmlns:a16="http://schemas.microsoft.com/office/drawing/2014/main" id="{4DA6B7C9-9026-6744-A959-5730F7BBF369}"/>
              </a:ext>
            </a:extLst>
          </p:cNvPr>
          <p:cNvSpPr>
            <a:spLocks noGrp="1"/>
          </p:cNvSpPr>
          <p:nvPr>
            <p:ph idx="1"/>
          </p:nvPr>
        </p:nvSpPr>
        <p:spPr/>
        <p:txBody>
          <a:bodyPr/>
          <a:lstStyle/>
          <a:p>
            <a:r>
              <a:rPr lang="en-US" dirty="0">
                <a:solidFill>
                  <a:schemeClr val="bg1"/>
                </a:solidFill>
                <a:latin typeface="Grandview" panose="020B0502040204020203" pitchFamily="34" charset="0"/>
              </a:rPr>
              <a:t>Fresh pepper fruits were harvested from the UOG </a:t>
            </a:r>
            <a:r>
              <a:rPr lang="en-US" dirty="0" err="1">
                <a:solidFill>
                  <a:schemeClr val="bg1"/>
                </a:solidFill>
                <a:latin typeface="Grandview" panose="020B0502040204020203" pitchFamily="34" charset="0"/>
              </a:rPr>
              <a:t>Yigo</a:t>
            </a:r>
            <a:r>
              <a:rPr lang="en-US" dirty="0">
                <a:solidFill>
                  <a:schemeClr val="bg1"/>
                </a:solidFill>
                <a:latin typeface="Grandview" panose="020B0502040204020203" pitchFamily="34" charset="0"/>
              </a:rPr>
              <a:t> Research Center.</a:t>
            </a:r>
          </a:p>
          <a:p>
            <a:endParaRPr lang="en-US" dirty="0">
              <a:solidFill>
                <a:schemeClr val="bg1"/>
              </a:solidFill>
              <a:latin typeface="Grandview" panose="020B0502040204020203" pitchFamily="34" charset="0"/>
            </a:endParaRPr>
          </a:p>
          <a:p>
            <a:r>
              <a:rPr lang="en-US" dirty="0">
                <a:solidFill>
                  <a:schemeClr val="bg1"/>
                </a:solidFill>
                <a:latin typeface="Grandview" panose="020B0502040204020203" pitchFamily="34" charset="0"/>
              </a:rPr>
              <a:t>Pepper fruits were cleaned, cut into small pieces, and freeze-dried.</a:t>
            </a:r>
          </a:p>
          <a:p>
            <a:endParaRPr lang="en-US" dirty="0">
              <a:solidFill>
                <a:schemeClr val="bg1"/>
              </a:solidFill>
              <a:latin typeface="Grandview" panose="020B0502040204020203" pitchFamily="34" charset="0"/>
            </a:endParaRPr>
          </a:p>
          <a:p>
            <a:r>
              <a:rPr lang="en-US" dirty="0">
                <a:solidFill>
                  <a:schemeClr val="bg1"/>
                </a:solidFill>
                <a:latin typeface="Grandview" panose="020B0502040204020203" pitchFamily="34" charset="0"/>
              </a:rPr>
              <a:t>Freeze-dried pepper was ground into powder and stored in the freezer for later use.</a:t>
            </a:r>
          </a:p>
        </p:txBody>
      </p:sp>
    </p:spTree>
    <p:extLst>
      <p:ext uri="{BB962C8B-B14F-4D97-AF65-F5344CB8AC3E}">
        <p14:creationId xmlns:p14="http://schemas.microsoft.com/office/powerpoint/2010/main" val="15596098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F27E7-4620-9C40-A4D9-E3BC0AC4A299}"/>
              </a:ext>
            </a:extLst>
          </p:cNvPr>
          <p:cNvSpPr>
            <a:spLocks noGrp="1"/>
          </p:cNvSpPr>
          <p:nvPr>
            <p:ph type="title"/>
          </p:nvPr>
        </p:nvSpPr>
        <p:spPr/>
        <p:txBody>
          <a:bodyPr>
            <a:noAutofit/>
          </a:bodyPr>
          <a:lstStyle/>
          <a:p>
            <a:r>
              <a:rPr lang="en-US" sz="3200" b="1" dirty="0">
                <a:solidFill>
                  <a:schemeClr val="bg1"/>
                </a:solidFill>
                <a:latin typeface="Grandview" panose="020B0502040204020203" pitchFamily="34" charset="0"/>
              </a:rPr>
              <a:t>Methods</a:t>
            </a:r>
            <a:br>
              <a:rPr lang="en-US" sz="3200" b="1" dirty="0">
                <a:solidFill>
                  <a:schemeClr val="bg1"/>
                </a:solidFill>
                <a:latin typeface="Grandview" panose="020B0502040204020203" pitchFamily="34" charset="0"/>
              </a:rPr>
            </a:br>
            <a:r>
              <a:rPr lang="en-US" sz="3200" b="1" dirty="0">
                <a:solidFill>
                  <a:schemeClr val="bg1"/>
                </a:solidFill>
                <a:latin typeface="Grandview" panose="020B0502040204020203" pitchFamily="34" charset="0"/>
              </a:rPr>
              <a:t>Objective 2: Preparation of Pepper Extract for </a:t>
            </a:r>
            <a:r>
              <a:rPr lang="en-US" sz="3200" b="1" u="sng" dirty="0">
                <a:solidFill>
                  <a:schemeClr val="bg1"/>
                </a:solidFill>
                <a:latin typeface="Grandview" panose="020B0502040204020203" pitchFamily="34" charset="0"/>
              </a:rPr>
              <a:t>Phenolics</a:t>
            </a:r>
            <a:r>
              <a:rPr lang="en-US" sz="3200" b="1" dirty="0">
                <a:solidFill>
                  <a:schemeClr val="bg1"/>
                </a:solidFill>
                <a:latin typeface="Grandview" panose="020B0502040204020203" pitchFamily="34" charset="0"/>
              </a:rPr>
              <a:t> Analysis</a:t>
            </a:r>
          </a:p>
        </p:txBody>
      </p:sp>
      <p:sp>
        <p:nvSpPr>
          <p:cNvPr id="3" name="Content Placeholder 2">
            <a:extLst>
              <a:ext uri="{FF2B5EF4-FFF2-40B4-BE49-F238E27FC236}">
                <a16:creationId xmlns:a16="http://schemas.microsoft.com/office/drawing/2014/main" id="{4DA6B7C9-9026-6744-A959-5730F7BBF369}"/>
              </a:ext>
            </a:extLst>
          </p:cNvPr>
          <p:cNvSpPr>
            <a:spLocks noGrp="1"/>
          </p:cNvSpPr>
          <p:nvPr>
            <p:ph idx="1"/>
          </p:nvPr>
        </p:nvSpPr>
        <p:spPr/>
        <p:txBody>
          <a:bodyPr/>
          <a:lstStyle/>
          <a:p>
            <a:r>
              <a:rPr lang="en-US" dirty="0">
                <a:solidFill>
                  <a:schemeClr val="bg1"/>
                </a:solidFill>
                <a:latin typeface="Grandview" panose="020B0502040204020203" pitchFamily="34" charset="0"/>
              </a:rPr>
              <a:t>Pepper powder (2g) was mixed with acidified methanol (20 mL 0.005% HCl) and phenolics extracted by magnetic stirring over 15 minutes.</a:t>
            </a:r>
          </a:p>
          <a:p>
            <a:pPr marL="0" indent="0">
              <a:buNone/>
            </a:pPr>
            <a:endParaRPr lang="en-US" dirty="0">
              <a:solidFill>
                <a:schemeClr val="bg1"/>
              </a:solidFill>
              <a:latin typeface="Grandview" panose="020B0502040204020203" pitchFamily="34" charset="0"/>
            </a:endParaRPr>
          </a:p>
          <a:p>
            <a:r>
              <a:rPr lang="en-US" dirty="0">
                <a:solidFill>
                  <a:schemeClr val="bg1"/>
                </a:solidFill>
                <a:latin typeface="Grandview" panose="020B0502040204020203" pitchFamily="34" charset="0"/>
              </a:rPr>
              <a:t>Crude extracts were filtered using filter paper and a 0.2 </a:t>
            </a:r>
            <a:r>
              <a:rPr lang="el-GR" dirty="0">
                <a:solidFill>
                  <a:schemeClr val="bg1"/>
                </a:solidFill>
                <a:latin typeface="Grandview" panose="020B0502040204020203" pitchFamily="34" charset="0"/>
              </a:rPr>
              <a:t>μ</a:t>
            </a:r>
            <a:r>
              <a:rPr lang="en-US" dirty="0">
                <a:solidFill>
                  <a:schemeClr val="bg1"/>
                </a:solidFill>
                <a:latin typeface="Grandview" panose="020B0502040204020203" pitchFamily="34" charset="0"/>
              </a:rPr>
              <a:t>m syringe filter.</a:t>
            </a:r>
          </a:p>
        </p:txBody>
      </p:sp>
      <p:pic>
        <p:nvPicPr>
          <p:cNvPr id="4" name="Picture 3" descr="A picture containing text, orange&#10;&#10;Description automatically generated">
            <a:extLst>
              <a:ext uri="{FF2B5EF4-FFF2-40B4-BE49-F238E27FC236}">
                <a16:creationId xmlns:a16="http://schemas.microsoft.com/office/drawing/2014/main" id="{44214D8C-4C3C-3144-A94E-493E7816A68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593194" y="4820964"/>
            <a:ext cx="3800823" cy="1441132"/>
          </a:xfrm>
          <a:prstGeom prst="rect">
            <a:avLst/>
          </a:prstGeom>
        </p:spPr>
      </p:pic>
      <p:pic>
        <p:nvPicPr>
          <p:cNvPr id="8" name="Picture 7" descr="A group of bottles of liquid&#10;&#10;Description automatically generated with low confidence">
            <a:extLst>
              <a:ext uri="{FF2B5EF4-FFF2-40B4-BE49-F238E27FC236}">
                <a16:creationId xmlns:a16="http://schemas.microsoft.com/office/drawing/2014/main" id="{AC74E279-4D26-C945-B9AF-58FF8178DECA}"/>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rot="10800000" flipV="1">
            <a:off x="6797983" y="4345749"/>
            <a:ext cx="3303270" cy="2147126"/>
          </a:xfrm>
          <a:prstGeom prst="rect">
            <a:avLst/>
          </a:prstGeom>
        </p:spPr>
      </p:pic>
      <p:sp>
        <p:nvSpPr>
          <p:cNvPr id="9" name="Down Arrow 8">
            <a:extLst>
              <a:ext uri="{FF2B5EF4-FFF2-40B4-BE49-F238E27FC236}">
                <a16:creationId xmlns:a16="http://schemas.microsoft.com/office/drawing/2014/main" id="{A9F405C5-27D6-4245-920A-A7D3B1673893}"/>
              </a:ext>
            </a:extLst>
          </p:cNvPr>
          <p:cNvSpPr/>
          <p:nvPr/>
        </p:nvSpPr>
        <p:spPr>
          <a:xfrm rot="16200000">
            <a:off x="5873255" y="4992611"/>
            <a:ext cx="445490" cy="853401"/>
          </a:xfrm>
          <a:prstGeom prst="down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6174004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F27E7-4620-9C40-A4D9-E3BC0AC4A299}"/>
              </a:ext>
            </a:extLst>
          </p:cNvPr>
          <p:cNvSpPr>
            <a:spLocks noGrp="1"/>
          </p:cNvSpPr>
          <p:nvPr>
            <p:ph type="title"/>
          </p:nvPr>
        </p:nvSpPr>
        <p:spPr/>
        <p:txBody>
          <a:bodyPr>
            <a:noAutofit/>
          </a:bodyPr>
          <a:lstStyle/>
          <a:p>
            <a:r>
              <a:rPr lang="en-US" sz="3200" b="1" dirty="0">
                <a:solidFill>
                  <a:schemeClr val="bg1"/>
                </a:solidFill>
                <a:latin typeface="Grandview" panose="020B0502040204020203" pitchFamily="34" charset="0"/>
              </a:rPr>
              <a:t>Methods</a:t>
            </a:r>
            <a:br>
              <a:rPr lang="en-US" sz="3200" b="1" dirty="0">
                <a:solidFill>
                  <a:schemeClr val="bg1"/>
                </a:solidFill>
                <a:latin typeface="Grandview" panose="020B0502040204020203" pitchFamily="34" charset="0"/>
              </a:rPr>
            </a:br>
            <a:r>
              <a:rPr lang="en-US" sz="3200" b="1" dirty="0">
                <a:solidFill>
                  <a:schemeClr val="bg1"/>
                </a:solidFill>
                <a:latin typeface="Grandview" panose="020B0502040204020203" pitchFamily="34" charset="0"/>
              </a:rPr>
              <a:t>Objective 2: Analysis of Total Phenolics</a:t>
            </a:r>
          </a:p>
        </p:txBody>
      </p:sp>
      <p:sp>
        <p:nvSpPr>
          <p:cNvPr id="3" name="Content Placeholder 2">
            <a:extLst>
              <a:ext uri="{FF2B5EF4-FFF2-40B4-BE49-F238E27FC236}">
                <a16:creationId xmlns:a16="http://schemas.microsoft.com/office/drawing/2014/main" id="{4DA6B7C9-9026-6744-A959-5730F7BBF369}"/>
              </a:ext>
            </a:extLst>
          </p:cNvPr>
          <p:cNvSpPr>
            <a:spLocks noGrp="1"/>
          </p:cNvSpPr>
          <p:nvPr>
            <p:ph idx="1"/>
          </p:nvPr>
        </p:nvSpPr>
        <p:spPr/>
        <p:txBody>
          <a:bodyPr>
            <a:normAutofit/>
          </a:bodyPr>
          <a:lstStyle/>
          <a:p>
            <a:r>
              <a:rPr lang="en-US" dirty="0">
                <a:solidFill>
                  <a:schemeClr val="bg1"/>
                </a:solidFill>
                <a:latin typeface="Grandview" panose="020B0502040204020203" pitchFamily="34" charset="0"/>
              </a:rPr>
              <a:t>For each extract prepared from peppers, samples were prepared for </a:t>
            </a:r>
            <a:r>
              <a:rPr lang="en-US" dirty="0" err="1">
                <a:solidFill>
                  <a:schemeClr val="bg1"/>
                </a:solidFill>
                <a:latin typeface="Grandview" panose="020B0502040204020203" pitchFamily="34" charset="0"/>
              </a:rPr>
              <a:t>Folin-Ciocalteu</a:t>
            </a:r>
            <a:r>
              <a:rPr lang="en-US" dirty="0">
                <a:solidFill>
                  <a:schemeClr val="bg1"/>
                </a:solidFill>
                <a:latin typeface="Grandview" panose="020B0502040204020203" pitchFamily="34" charset="0"/>
              </a:rPr>
              <a:t> analysis as described in literature (</a:t>
            </a:r>
            <a:r>
              <a:rPr lang="en-US" dirty="0" err="1">
                <a:solidFill>
                  <a:schemeClr val="bg1"/>
                </a:solidFill>
                <a:latin typeface="Grandview" panose="020B0502040204020203" pitchFamily="34" charset="0"/>
              </a:rPr>
              <a:t>Arnnok</a:t>
            </a:r>
            <a:r>
              <a:rPr lang="en-US" dirty="0">
                <a:solidFill>
                  <a:schemeClr val="bg1"/>
                </a:solidFill>
                <a:latin typeface="Grandview" panose="020B0502040204020203" pitchFamily="34" charset="0"/>
              </a:rPr>
              <a:t>, 2012).</a:t>
            </a:r>
          </a:p>
          <a:p>
            <a:pPr marL="0" indent="0">
              <a:buNone/>
            </a:pPr>
            <a:endParaRPr lang="en-US" dirty="0">
              <a:solidFill>
                <a:schemeClr val="bg1"/>
              </a:solidFill>
              <a:latin typeface="Grandview" panose="020B0502040204020203" pitchFamily="34" charset="0"/>
            </a:endParaRPr>
          </a:p>
          <a:p>
            <a:pPr marL="0" indent="0">
              <a:buNone/>
            </a:pPr>
            <a:endParaRPr lang="en-US" dirty="0">
              <a:solidFill>
                <a:schemeClr val="bg1"/>
              </a:solidFill>
              <a:latin typeface="Grandview" panose="020B0502040204020203" pitchFamily="34" charset="0"/>
            </a:endParaRPr>
          </a:p>
          <a:p>
            <a:endParaRPr lang="en-US" dirty="0">
              <a:solidFill>
                <a:schemeClr val="bg1"/>
              </a:solidFill>
              <a:latin typeface="Grandview" panose="020B0502040204020203" pitchFamily="34" charset="0"/>
            </a:endParaRPr>
          </a:p>
          <a:p>
            <a:endParaRPr lang="en-US" dirty="0">
              <a:solidFill>
                <a:schemeClr val="bg1"/>
              </a:solidFill>
              <a:latin typeface="Grandview" panose="020B0502040204020203" pitchFamily="34" charset="0"/>
            </a:endParaRPr>
          </a:p>
          <a:p>
            <a:endParaRPr lang="en-US" dirty="0">
              <a:solidFill>
                <a:schemeClr val="bg1"/>
              </a:solidFill>
              <a:latin typeface="Grandview" panose="020B0502040204020203" pitchFamily="34" charset="0"/>
            </a:endParaRPr>
          </a:p>
          <a:p>
            <a:endParaRPr lang="en-US" dirty="0"/>
          </a:p>
        </p:txBody>
      </p:sp>
      <p:pic>
        <p:nvPicPr>
          <p:cNvPr id="6" name="Picture 5" descr="A group of bottles of liquid&#10;&#10;Description automatically generated with low confidence">
            <a:extLst>
              <a:ext uri="{FF2B5EF4-FFF2-40B4-BE49-F238E27FC236}">
                <a16:creationId xmlns:a16="http://schemas.microsoft.com/office/drawing/2014/main" id="{A5FCD3E8-815F-1144-B10A-B57346BB67B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rot="10800000" flipV="1">
            <a:off x="1411279" y="3698666"/>
            <a:ext cx="3781327" cy="2457863"/>
          </a:xfrm>
          <a:prstGeom prst="rect">
            <a:avLst/>
          </a:prstGeom>
        </p:spPr>
      </p:pic>
      <p:sp>
        <p:nvSpPr>
          <p:cNvPr id="7" name="Down Arrow 6">
            <a:extLst>
              <a:ext uri="{FF2B5EF4-FFF2-40B4-BE49-F238E27FC236}">
                <a16:creationId xmlns:a16="http://schemas.microsoft.com/office/drawing/2014/main" id="{D4862816-5F85-F74D-9272-DD70C3F9A2EA}"/>
              </a:ext>
            </a:extLst>
          </p:cNvPr>
          <p:cNvSpPr/>
          <p:nvPr/>
        </p:nvSpPr>
        <p:spPr>
          <a:xfrm rot="16200000">
            <a:off x="5873255" y="4500898"/>
            <a:ext cx="445490" cy="853401"/>
          </a:xfrm>
          <a:prstGeom prst="down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descr="A picture containing indoor, milk, several&#10;&#10;Description automatically generated">
            <a:extLst>
              <a:ext uri="{FF2B5EF4-FFF2-40B4-BE49-F238E27FC236}">
                <a16:creationId xmlns:a16="http://schemas.microsoft.com/office/drawing/2014/main" id="{0946080A-504E-754F-9E79-1D5BA9475654}"/>
              </a:ext>
            </a:extLst>
          </p:cNvPr>
          <p:cNvPicPr>
            <a:picLocks noChangeAspect="1"/>
          </p:cNvPicPr>
          <p:nvPr/>
        </p:nvPicPr>
        <p:blipFill rotWithShape="1">
          <a:blip r:embed="rId4">
            <a:extLst>
              <a:ext uri="{28A0092B-C50C-407E-A947-70E740481C1C}">
                <a14:useLocalDpi xmlns:a14="http://schemas.microsoft.com/office/drawing/2010/main"/>
              </a:ext>
            </a:extLst>
          </a:blip>
          <a:srcRect r="-71"/>
          <a:stretch/>
        </p:blipFill>
        <p:spPr>
          <a:xfrm>
            <a:off x="6832027" y="3698665"/>
            <a:ext cx="4218432" cy="2462353"/>
          </a:xfrm>
          <a:prstGeom prst="rect">
            <a:avLst/>
          </a:prstGeom>
        </p:spPr>
      </p:pic>
    </p:spTree>
    <p:extLst>
      <p:ext uri="{BB962C8B-B14F-4D97-AF65-F5344CB8AC3E}">
        <p14:creationId xmlns:p14="http://schemas.microsoft.com/office/powerpoint/2010/main" val="13094975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F27E7-4620-9C40-A4D9-E3BC0AC4A299}"/>
              </a:ext>
            </a:extLst>
          </p:cNvPr>
          <p:cNvSpPr>
            <a:spLocks noGrp="1"/>
          </p:cNvSpPr>
          <p:nvPr>
            <p:ph type="title"/>
          </p:nvPr>
        </p:nvSpPr>
        <p:spPr/>
        <p:txBody>
          <a:bodyPr>
            <a:noAutofit/>
          </a:bodyPr>
          <a:lstStyle/>
          <a:p>
            <a:r>
              <a:rPr lang="en-US" sz="3200" b="1" dirty="0">
                <a:solidFill>
                  <a:schemeClr val="bg1"/>
                </a:solidFill>
                <a:latin typeface="Grandview" panose="020B0502040204020203" pitchFamily="34" charset="0"/>
              </a:rPr>
              <a:t>Methods</a:t>
            </a:r>
            <a:br>
              <a:rPr lang="en-US" sz="3200" b="1" dirty="0">
                <a:solidFill>
                  <a:schemeClr val="bg1"/>
                </a:solidFill>
                <a:latin typeface="Grandview" panose="020B0502040204020203" pitchFamily="34" charset="0"/>
              </a:rPr>
            </a:br>
            <a:r>
              <a:rPr lang="en-US" sz="3200" b="1" dirty="0">
                <a:solidFill>
                  <a:schemeClr val="bg1"/>
                </a:solidFill>
                <a:latin typeface="Grandview" panose="020B0502040204020203" pitchFamily="34" charset="0"/>
              </a:rPr>
              <a:t>Objective 2: Analysis of Total Phenolics</a:t>
            </a:r>
          </a:p>
        </p:txBody>
      </p:sp>
      <p:sp>
        <p:nvSpPr>
          <p:cNvPr id="3" name="Content Placeholder 2">
            <a:extLst>
              <a:ext uri="{FF2B5EF4-FFF2-40B4-BE49-F238E27FC236}">
                <a16:creationId xmlns:a16="http://schemas.microsoft.com/office/drawing/2014/main" id="{4DA6B7C9-9026-6744-A959-5730F7BBF369}"/>
              </a:ext>
            </a:extLst>
          </p:cNvPr>
          <p:cNvSpPr>
            <a:spLocks noGrp="1"/>
          </p:cNvSpPr>
          <p:nvPr>
            <p:ph idx="1"/>
          </p:nvPr>
        </p:nvSpPr>
        <p:spPr/>
        <p:txBody>
          <a:bodyPr>
            <a:normAutofit/>
          </a:bodyPr>
          <a:lstStyle/>
          <a:p>
            <a:r>
              <a:rPr lang="en-US" dirty="0">
                <a:solidFill>
                  <a:schemeClr val="bg1"/>
                </a:solidFill>
                <a:latin typeface="Grandview" panose="020B0502040204020203" pitchFamily="34" charset="0"/>
              </a:rPr>
              <a:t>Absorbance of each sample at 745 nm was recorded using UV-Visible spectroscopy.</a:t>
            </a:r>
          </a:p>
          <a:p>
            <a:pPr marL="0" indent="0">
              <a:buNone/>
            </a:pPr>
            <a:endParaRPr lang="en-US" dirty="0">
              <a:solidFill>
                <a:schemeClr val="bg1"/>
              </a:solidFill>
              <a:latin typeface="Grandview" panose="020B0502040204020203" pitchFamily="34" charset="0"/>
            </a:endParaRPr>
          </a:p>
          <a:p>
            <a:r>
              <a:rPr lang="en-US" dirty="0">
                <a:solidFill>
                  <a:schemeClr val="bg1"/>
                </a:solidFill>
                <a:latin typeface="Grandview" panose="020B0502040204020203" pitchFamily="34" charset="0"/>
              </a:rPr>
              <a:t>Absorbance values of samples were compared to absorbance values of gallic acid standards of known concentration.</a:t>
            </a:r>
          </a:p>
          <a:p>
            <a:pPr marL="0" indent="0">
              <a:buNone/>
            </a:pPr>
            <a:endParaRPr lang="en-US" dirty="0">
              <a:solidFill>
                <a:schemeClr val="bg1"/>
              </a:solidFill>
              <a:latin typeface="Grandview" panose="020B0502040204020203" pitchFamily="34" charset="0"/>
            </a:endParaRPr>
          </a:p>
          <a:p>
            <a:endParaRPr lang="en-US" dirty="0">
              <a:solidFill>
                <a:schemeClr val="bg1"/>
              </a:solidFill>
              <a:latin typeface="Grandview" panose="020B0502040204020203" pitchFamily="34" charset="0"/>
            </a:endParaRPr>
          </a:p>
          <a:p>
            <a:endParaRPr lang="en-US" dirty="0">
              <a:solidFill>
                <a:schemeClr val="bg1"/>
              </a:solidFill>
              <a:latin typeface="Grandview" panose="020B0502040204020203" pitchFamily="34" charset="0"/>
            </a:endParaRPr>
          </a:p>
          <a:p>
            <a:endParaRPr lang="en-US" dirty="0">
              <a:solidFill>
                <a:schemeClr val="bg1"/>
              </a:solidFill>
              <a:latin typeface="Grandview" panose="020B0502040204020203" pitchFamily="34" charset="0"/>
            </a:endParaRPr>
          </a:p>
          <a:p>
            <a:endParaRPr lang="en-US" dirty="0"/>
          </a:p>
        </p:txBody>
      </p:sp>
      <p:pic>
        <p:nvPicPr>
          <p:cNvPr id="2050" name="Picture 2" descr="Spectrophotometer: Cole Parmer 2800 UV/Vis Spectrophotometer">
            <a:extLst>
              <a:ext uri="{FF2B5EF4-FFF2-40B4-BE49-F238E27FC236}">
                <a16:creationId xmlns:a16="http://schemas.microsoft.com/office/drawing/2014/main" id="{B694747C-1085-E045-A3A6-37D29A75903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908" b="92437" l="0" r="93719">
                        <a14:foregroundMark x1="37437" y1="33782" x2="24372" y2="52437"/>
                        <a14:foregroundMark x1="24372" y1="52437" x2="38065" y2="27899"/>
                        <a14:foregroundMark x1="38065" y1="27899" x2="20477" y2="72269"/>
                        <a14:foregroundMark x1="20477" y1="72269" x2="28392" y2="43025"/>
                        <a14:foregroundMark x1="28392" y1="43025" x2="24497" y2="65042"/>
                        <a14:foregroundMark x1="24497" y1="65042" x2="31281" y2="42017"/>
                        <a14:foregroundMark x1="31281" y1="42017" x2="27764" y2="66891"/>
                        <a14:foregroundMark x1="27764" y1="66891" x2="29648" y2="63361"/>
                        <a14:foregroundMark x1="81156" y1="55294" x2="67211" y2="75126"/>
                        <a14:foregroundMark x1="67211" y1="75126" x2="78518" y2="55126"/>
                        <a14:foregroundMark x1="78518" y1="55126" x2="88191" y2="63866"/>
                        <a14:foregroundMark x1="90452" y1="27731" x2="90452" y2="27731"/>
                        <a14:foregroundMark x1="86935" y1="42353" x2="86935" y2="42353"/>
                        <a14:foregroundMark x1="87940" y1="44538" x2="90201" y2="58319"/>
                        <a14:foregroundMark x1="87940" y1="36807" x2="92522" y2="52828"/>
                        <a14:foregroundMark x1="89070" y1="33109" x2="91206" y2="40168"/>
                        <a14:foregroundMark x1="58417" y1="86218" x2="75503" y2="83697"/>
                        <a14:foregroundMark x1="75503" y1="83697" x2="78141" y2="79664"/>
                        <a14:foregroundMark x1="76759" y1="80000" x2="84760" y2="72020"/>
                        <a14:foregroundMark x1="91985" y1="54473" x2="92413" y2="50903"/>
                        <a14:foregroundMark x1="91242" y1="60677" x2="91444" y2="58992"/>
                        <a14:foregroundMark x1="92455" y1="51643" x2="92145" y2="54492"/>
                        <a14:foregroundMark x1="8543" y1="31092" x2="7617" y2="67551"/>
                        <a14:foregroundMark x1="4960" y1="41226" x2="9422" y2="62521"/>
                        <a14:foregroundMark x1="9422" y1="62521" x2="10302" y2="38992"/>
                        <a14:foregroundMark x1="10302" y1="38992" x2="8668" y2="62017"/>
                        <a14:foregroundMark x1="8668" y1="62017" x2="4972" y2="41094"/>
                        <a14:foregroundMark x1="85280" y1="18151" x2="86049" y2="18967"/>
                        <a14:foregroundMark x1="84171" y1="16975" x2="85280" y2="18151"/>
                        <a14:foregroundMark x1="85787" y1="22060" x2="88693" y2="27059"/>
                        <a14:foregroundMark x1="83515" y1="18151" x2="84303" y2="19507"/>
                        <a14:foregroundMark x1="82538" y1="16471" x2="83515" y2="18151"/>
                        <a14:foregroundMark x1="87060" y1="24034" x2="91776" y2="37630"/>
                        <a14:foregroundMark x1="74280" y1="86287" x2="65316" y2="91512"/>
                        <a14:foregroundMark x1="34621" y1="80663" x2="58794" y2="83025"/>
                        <a14:foregroundMark x1="58794" y1="83025" x2="46950" y2="84774"/>
                        <a14:foregroundMark x1="53015" y1="8908" x2="57663" y2="11261"/>
                        <a14:backgroundMark x1="3392" y1="34454" x2="1382" y2="57815"/>
                        <a14:backgroundMark x1="85427" y1="19160" x2="85930" y2="22017"/>
                        <a14:backgroundMark x1="85302" y1="18151" x2="85302" y2="18151"/>
                        <a14:backgroundMark x1="10176" y1="77647" x2="44975" y2="88403"/>
                        <a14:backgroundMark x1="94598" y1="59496" x2="76256" y2="91597"/>
                        <a14:backgroundMark x1="94221" y1="69916" x2="88191" y2="76303"/>
                        <a14:backgroundMark x1="95101" y1="69244" x2="93342" y2="69244"/>
                        <a14:backgroundMark x1="94221" y1="66723" x2="94221" y2="66723"/>
                        <a14:backgroundMark x1="94221" y1="64202" x2="93844" y2="81345"/>
                        <a14:backgroundMark x1="93844" y1="38319" x2="94975" y2="58319"/>
                        <a14:backgroundMark x1="94472" y1="57815" x2="92965" y2="63697"/>
                        <a14:backgroundMark x1="93719" y1="56975" x2="92588" y2="61176"/>
                        <a14:backgroundMark x1="5653" y1="80000" x2="23995" y2="84370"/>
                        <a14:backgroundMark x1="6030" y1="76471" x2="9422" y2="76303"/>
                        <a14:backgroundMark x1="6784" y1="74622" x2="8166" y2="81681"/>
                        <a14:backgroundMark x1="7161" y1="83866" x2="7161" y2="83866"/>
                        <a14:backgroundMark x1="5653" y1="84202" x2="7789" y2="85546"/>
                        <a14:backgroundMark x1="23995" y1="79832" x2="64322" y2="93277"/>
                        <a14:backgroundMark x1="76633" y1="85882" x2="75754" y2="89412"/>
                        <a14:backgroundMark x1="78769" y1="83866" x2="76633" y2="86387"/>
                        <a14:backgroundMark x1="93593" y1="55966" x2="92839" y2="57647"/>
                        <a14:backgroundMark x1="93216" y1="54622" x2="92965" y2="58319"/>
                        <a14:backgroundMark x1="92965" y1="54790" x2="92462" y2="57143"/>
                        <a14:backgroundMark x1="92211" y1="57143" x2="92211" y2="58992"/>
                        <a14:backgroundMark x1="94598" y1="26387" x2="94095" y2="33950"/>
                        <a14:backgroundMark x1="93467" y1="34454" x2="95854" y2="49916"/>
                        <a14:backgroundMark x1="1884" y1="60000" x2="1256" y2="63866"/>
                        <a14:backgroundMark x1="503" y1="57479" x2="377" y2="63866"/>
                        <a14:backgroundMark x1="3518" y1="59160" x2="4523" y2="61849"/>
                        <a14:backgroundMark x1="5276" y1="67059" x2="6030" y2="70420"/>
                        <a14:backgroundMark x1="6407" y1="69916" x2="6533" y2="74286"/>
                      </a14:backgroundRemoval>
                    </a14:imgEffect>
                  </a14:imgLayer>
                </a14:imgProps>
              </a:ext>
              <a:ext uri="{28A0092B-C50C-407E-A947-70E740481C1C}">
                <a14:useLocalDpi xmlns:a14="http://schemas.microsoft.com/office/drawing/2010/main"/>
              </a:ext>
            </a:extLst>
          </a:blip>
          <a:srcRect/>
          <a:stretch>
            <a:fillRect/>
          </a:stretch>
        </p:blipFill>
        <p:spPr bwMode="auto">
          <a:xfrm>
            <a:off x="7546343" y="4556959"/>
            <a:ext cx="2850107" cy="2130552"/>
          </a:xfrm>
          <a:prstGeom prst="rect">
            <a:avLst/>
          </a:prstGeom>
          <a:noFill/>
          <a:extLst>
            <a:ext uri="{909E8E84-426E-40DD-AFC4-6F175D3DCCD1}">
              <a14:hiddenFill xmlns:a14="http://schemas.microsoft.com/office/drawing/2010/main">
                <a:solidFill>
                  <a:srgbClr val="FFFFFF"/>
                </a:solidFill>
              </a14:hiddenFill>
            </a:ext>
          </a:extLst>
        </p:spPr>
      </p:pic>
      <p:sp>
        <p:nvSpPr>
          <p:cNvPr id="4" name="Down Arrow 3">
            <a:extLst>
              <a:ext uri="{FF2B5EF4-FFF2-40B4-BE49-F238E27FC236}">
                <a16:creationId xmlns:a16="http://schemas.microsoft.com/office/drawing/2014/main" id="{86BAA87F-E3E9-264F-BAB6-21CF8C5B5BF9}"/>
              </a:ext>
            </a:extLst>
          </p:cNvPr>
          <p:cNvSpPr/>
          <p:nvPr/>
        </p:nvSpPr>
        <p:spPr>
          <a:xfrm rot="16200000">
            <a:off x="6075572" y="5195844"/>
            <a:ext cx="445490" cy="853401"/>
          </a:xfrm>
          <a:prstGeom prst="down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descr="A picture containing indoor, milk, several&#10;&#10;Description automatically generated">
            <a:extLst>
              <a:ext uri="{FF2B5EF4-FFF2-40B4-BE49-F238E27FC236}">
                <a16:creationId xmlns:a16="http://schemas.microsoft.com/office/drawing/2014/main" id="{27667104-1D34-1A47-AD4B-E0C8FE5EF0B3}"/>
              </a:ext>
            </a:extLst>
          </p:cNvPr>
          <p:cNvPicPr>
            <a:picLocks noChangeAspect="1"/>
          </p:cNvPicPr>
          <p:nvPr/>
        </p:nvPicPr>
        <p:blipFill rotWithShape="1">
          <a:blip r:embed="rId5">
            <a:extLst>
              <a:ext uri="{28A0092B-C50C-407E-A947-70E740481C1C}">
                <a14:useLocalDpi xmlns:a14="http://schemas.microsoft.com/office/drawing/2010/main"/>
              </a:ext>
            </a:extLst>
          </a:blip>
          <a:srcRect r="-71"/>
          <a:stretch/>
        </p:blipFill>
        <p:spPr>
          <a:xfrm>
            <a:off x="1282680" y="4556959"/>
            <a:ext cx="3651057" cy="2131169"/>
          </a:xfrm>
          <a:prstGeom prst="rect">
            <a:avLst/>
          </a:prstGeom>
        </p:spPr>
      </p:pic>
    </p:spTree>
    <p:extLst>
      <p:ext uri="{BB962C8B-B14F-4D97-AF65-F5344CB8AC3E}">
        <p14:creationId xmlns:p14="http://schemas.microsoft.com/office/powerpoint/2010/main" val="41158414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F27E7-4620-9C40-A4D9-E3BC0AC4A299}"/>
              </a:ext>
            </a:extLst>
          </p:cNvPr>
          <p:cNvSpPr>
            <a:spLocks noGrp="1"/>
          </p:cNvSpPr>
          <p:nvPr>
            <p:ph type="title"/>
          </p:nvPr>
        </p:nvSpPr>
        <p:spPr/>
        <p:txBody>
          <a:bodyPr>
            <a:noAutofit/>
          </a:bodyPr>
          <a:lstStyle/>
          <a:p>
            <a:r>
              <a:rPr lang="en-US" sz="3200" b="1" dirty="0">
                <a:solidFill>
                  <a:schemeClr val="bg1"/>
                </a:solidFill>
                <a:latin typeface="Grandview" panose="020B0502040204020203" pitchFamily="34" charset="0"/>
              </a:rPr>
              <a:t>Methods</a:t>
            </a:r>
            <a:br>
              <a:rPr lang="en-US" sz="3200" b="1" dirty="0">
                <a:solidFill>
                  <a:schemeClr val="bg1"/>
                </a:solidFill>
                <a:latin typeface="Grandview" panose="020B0502040204020203" pitchFamily="34" charset="0"/>
              </a:rPr>
            </a:br>
            <a:r>
              <a:rPr lang="en-US" sz="3200" b="1" dirty="0">
                <a:solidFill>
                  <a:schemeClr val="bg1"/>
                </a:solidFill>
                <a:latin typeface="Grandview" panose="020B0502040204020203" pitchFamily="34" charset="0"/>
              </a:rPr>
              <a:t>Objective 3: Preparation of Hot Pepper Samples for </a:t>
            </a:r>
            <a:r>
              <a:rPr lang="en-US" sz="3200" b="1" u="sng" dirty="0">
                <a:solidFill>
                  <a:schemeClr val="bg1"/>
                </a:solidFill>
                <a:latin typeface="Grandview" panose="020B0502040204020203" pitchFamily="34" charset="0"/>
              </a:rPr>
              <a:t>Anthocyanin</a:t>
            </a:r>
            <a:r>
              <a:rPr lang="en-US" sz="3200" b="1" dirty="0">
                <a:solidFill>
                  <a:schemeClr val="bg1"/>
                </a:solidFill>
                <a:latin typeface="Grandview" panose="020B0502040204020203" pitchFamily="34" charset="0"/>
              </a:rPr>
              <a:t> Analysis</a:t>
            </a:r>
          </a:p>
        </p:txBody>
      </p:sp>
      <p:sp>
        <p:nvSpPr>
          <p:cNvPr id="3" name="Content Placeholder 2">
            <a:extLst>
              <a:ext uri="{FF2B5EF4-FFF2-40B4-BE49-F238E27FC236}">
                <a16:creationId xmlns:a16="http://schemas.microsoft.com/office/drawing/2014/main" id="{4DA6B7C9-9026-6744-A959-5730F7BBF369}"/>
              </a:ext>
            </a:extLst>
          </p:cNvPr>
          <p:cNvSpPr>
            <a:spLocks noGrp="1"/>
          </p:cNvSpPr>
          <p:nvPr>
            <p:ph idx="1"/>
          </p:nvPr>
        </p:nvSpPr>
        <p:spPr>
          <a:xfrm>
            <a:off x="838200" y="1819866"/>
            <a:ext cx="10515600" cy="4351338"/>
          </a:xfrm>
        </p:spPr>
        <p:txBody>
          <a:bodyPr/>
          <a:lstStyle/>
          <a:p>
            <a:r>
              <a:rPr lang="en-US" dirty="0">
                <a:solidFill>
                  <a:schemeClr val="bg1"/>
                </a:solidFill>
                <a:latin typeface="Grandview" panose="020B0502040204020203" pitchFamily="34" charset="0"/>
              </a:rPr>
              <a:t>Pepper powder (10g) was mixed with acidified methanol (50 mL 2% HCl) and anthocyanins extracted using magnetic stir plate and bar for 15 minutes.</a:t>
            </a:r>
          </a:p>
          <a:p>
            <a:pPr marL="0" indent="0">
              <a:buNone/>
            </a:pPr>
            <a:endParaRPr lang="en-US" dirty="0">
              <a:solidFill>
                <a:schemeClr val="bg1"/>
              </a:solidFill>
              <a:latin typeface="Grandview" panose="020B0502040204020203" pitchFamily="34" charset="0"/>
            </a:endParaRPr>
          </a:p>
          <a:p>
            <a:r>
              <a:rPr lang="en-US" dirty="0">
                <a:solidFill>
                  <a:schemeClr val="bg1"/>
                </a:solidFill>
                <a:latin typeface="Grandview" panose="020B0502040204020203" pitchFamily="34" charset="0"/>
              </a:rPr>
              <a:t>Crude extracts were filtered using filter paper and a 0.2 </a:t>
            </a:r>
            <a:r>
              <a:rPr lang="el-GR" dirty="0">
                <a:solidFill>
                  <a:schemeClr val="bg1"/>
                </a:solidFill>
                <a:latin typeface="Grandview" panose="020B0502040204020203" pitchFamily="34" charset="0"/>
              </a:rPr>
              <a:t>μ</a:t>
            </a:r>
            <a:r>
              <a:rPr lang="en-US" dirty="0">
                <a:solidFill>
                  <a:schemeClr val="bg1"/>
                </a:solidFill>
                <a:latin typeface="Grandview" panose="020B0502040204020203" pitchFamily="34" charset="0"/>
              </a:rPr>
              <a:t>m syringe filter.</a:t>
            </a:r>
          </a:p>
        </p:txBody>
      </p:sp>
      <p:pic>
        <p:nvPicPr>
          <p:cNvPr id="4" name="Picture 3" descr="A picture containing text, orange&#10;&#10;Description automatically generated">
            <a:extLst>
              <a:ext uri="{FF2B5EF4-FFF2-40B4-BE49-F238E27FC236}">
                <a16:creationId xmlns:a16="http://schemas.microsoft.com/office/drawing/2014/main" id="{A8390321-7516-0A46-B2D7-FBBA51582AE6}"/>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471480" y="4859250"/>
            <a:ext cx="3800823" cy="1441132"/>
          </a:xfrm>
          <a:prstGeom prst="rect">
            <a:avLst/>
          </a:prstGeom>
        </p:spPr>
      </p:pic>
      <p:sp>
        <p:nvSpPr>
          <p:cNvPr id="6" name="Down Arrow 5">
            <a:extLst>
              <a:ext uri="{FF2B5EF4-FFF2-40B4-BE49-F238E27FC236}">
                <a16:creationId xmlns:a16="http://schemas.microsoft.com/office/drawing/2014/main" id="{BCB991A5-FC26-9649-BADB-8AE5535CF5A5}"/>
              </a:ext>
            </a:extLst>
          </p:cNvPr>
          <p:cNvSpPr/>
          <p:nvPr/>
        </p:nvSpPr>
        <p:spPr>
          <a:xfrm rot="16200000">
            <a:off x="5865510" y="5030895"/>
            <a:ext cx="445490" cy="853401"/>
          </a:xfrm>
          <a:prstGeom prst="down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descr="A picture containing text, several&#10;&#10;Description automatically generated">
            <a:extLst>
              <a:ext uri="{FF2B5EF4-FFF2-40B4-BE49-F238E27FC236}">
                <a16:creationId xmlns:a16="http://schemas.microsoft.com/office/drawing/2014/main" id="{BFFA0B35-5D87-B041-B4A8-4F74AC2E457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904206" y="4438033"/>
            <a:ext cx="2718837" cy="2039127"/>
          </a:xfrm>
          <a:prstGeom prst="rect">
            <a:avLst/>
          </a:prstGeom>
        </p:spPr>
      </p:pic>
    </p:spTree>
    <p:extLst>
      <p:ext uri="{BB962C8B-B14F-4D97-AF65-F5344CB8AC3E}">
        <p14:creationId xmlns:p14="http://schemas.microsoft.com/office/powerpoint/2010/main" val="41417951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F27E7-4620-9C40-A4D9-E3BC0AC4A299}"/>
              </a:ext>
            </a:extLst>
          </p:cNvPr>
          <p:cNvSpPr>
            <a:spLocks noGrp="1"/>
          </p:cNvSpPr>
          <p:nvPr>
            <p:ph type="title"/>
          </p:nvPr>
        </p:nvSpPr>
        <p:spPr/>
        <p:txBody>
          <a:bodyPr>
            <a:normAutofit/>
          </a:bodyPr>
          <a:lstStyle/>
          <a:p>
            <a:r>
              <a:rPr lang="en-US" sz="3200" b="1" dirty="0">
                <a:solidFill>
                  <a:schemeClr val="bg1"/>
                </a:solidFill>
                <a:latin typeface="Grandview" panose="020B0502040204020203" pitchFamily="34" charset="0"/>
              </a:rPr>
              <a:t>Methods</a:t>
            </a:r>
            <a:br>
              <a:rPr lang="en-US" sz="3200" b="1" dirty="0">
                <a:solidFill>
                  <a:schemeClr val="bg1"/>
                </a:solidFill>
                <a:latin typeface="Grandview" panose="020B0502040204020203" pitchFamily="34" charset="0"/>
              </a:rPr>
            </a:br>
            <a:r>
              <a:rPr lang="en-US" sz="3200" b="1" dirty="0">
                <a:solidFill>
                  <a:schemeClr val="bg1"/>
                </a:solidFill>
                <a:latin typeface="Grandview" panose="020B0502040204020203" pitchFamily="34" charset="0"/>
              </a:rPr>
              <a:t>Objective 3: Analysis of Anthocyanins by HPLC</a:t>
            </a:r>
          </a:p>
        </p:txBody>
      </p:sp>
      <p:sp>
        <p:nvSpPr>
          <p:cNvPr id="3" name="Content Placeholder 2">
            <a:extLst>
              <a:ext uri="{FF2B5EF4-FFF2-40B4-BE49-F238E27FC236}">
                <a16:creationId xmlns:a16="http://schemas.microsoft.com/office/drawing/2014/main" id="{4DA6B7C9-9026-6744-A959-5730F7BBF369}"/>
              </a:ext>
            </a:extLst>
          </p:cNvPr>
          <p:cNvSpPr>
            <a:spLocks noGrp="1"/>
          </p:cNvSpPr>
          <p:nvPr>
            <p:ph idx="1"/>
          </p:nvPr>
        </p:nvSpPr>
        <p:spPr/>
        <p:txBody>
          <a:bodyPr>
            <a:normAutofit/>
          </a:bodyPr>
          <a:lstStyle/>
          <a:p>
            <a:r>
              <a:rPr lang="en-US" dirty="0">
                <a:solidFill>
                  <a:schemeClr val="bg1"/>
                </a:solidFill>
                <a:latin typeface="Grandview" panose="020B0502040204020203" pitchFamily="34" charset="0"/>
              </a:rPr>
              <a:t>Extracts were run using High-Performance Liquid Chromatography.</a:t>
            </a:r>
          </a:p>
          <a:p>
            <a:pPr lvl="1"/>
            <a:r>
              <a:rPr lang="en-US" dirty="0">
                <a:solidFill>
                  <a:schemeClr val="bg1"/>
                </a:solidFill>
                <a:latin typeface="Grandview" panose="020B0502040204020203" pitchFamily="34" charset="0"/>
              </a:rPr>
              <a:t>Wavelength: 520 nm</a:t>
            </a:r>
          </a:p>
          <a:p>
            <a:pPr lvl="1"/>
            <a:r>
              <a:rPr lang="en-US" b="1" dirty="0" err="1">
                <a:solidFill>
                  <a:schemeClr val="bg1"/>
                </a:solidFill>
                <a:latin typeface="Grandview" panose="020B0502040204020203" pitchFamily="34" charset="0"/>
              </a:rPr>
              <a:t>Chrysanthemin</a:t>
            </a:r>
            <a:r>
              <a:rPr lang="en-US" b="1" dirty="0">
                <a:solidFill>
                  <a:schemeClr val="bg1"/>
                </a:solidFill>
                <a:latin typeface="Grandview" panose="020B0502040204020203" pitchFamily="34" charset="0"/>
              </a:rPr>
              <a:t>: Commercial Standard</a:t>
            </a:r>
            <a:endParaRPr lang="en-US" dirty="0">
              <a:solidFill>
                <a:schemeClr val="bg1"/>
              </a:solidFill>
              <a:latin typeface="Grandview" panose="020B0502040204020203" pitchFamily="34" charset="0"/>
            </a:endParaRPr>
          </a:p>
          <a:p>
            <a:pPr lvl="1"/>
            <a:r>
              <a:rPr lang="en-US" b="1" dirty="0" err="1">
                <a:solidFill>
                  <a:schemeClr val="bg1"/>
                </a:solidFill>
                <a:latin typeface="Grandview" panose="020B0502040204020203" pitchFamily="34" charset="0"/>
              </a:rPr>
              <a:t>Nasunin</a:t>
            </a:r>
            <a:r>
              <a:rPr lang="en-US" b="1" dirty="0">
                <a:solidFill>
                  <a:schemeClr val="bg1"/>
                </a:solidFill>
                <a:latin typeface="Grandview" panose="020B0502040204020203" pitchFamily="34" charset="0"/>
              </a:rPr>
              <a:t>: Comparison</a:t>
            </a:r>
            <a:endParaRPr lang="en-US" dirty="0">
              <a:solidFill>
                <a:schemeClr val="bg1"/>
              </a:solidFill>
              <a:latin typeface="Grandview" panose="020B0502040204020203" pitchFamily="34" charset="0"/>
            </a:endParaRPr>
          </a:p>
        </p:txBody>
      </p:sp>
      <p:pic>
        <p:nvPicPr>
          <p:cNvPr id="3074" name="Picture 2" descr="i-Series Integrated (u)HPLC Systems from Shimadzu | Labcompare.com">
            <a:extLst>
              <a:ext uri="{FF2B5EF4-FFF2-40B4-BE49-F238E27FC236}">
                <a16:creationId xmlns:a16="http://schemas.microsoft.com/office/drawing/2014/main" id="{62EC8FC0-83F2-AB4A-9BEA-4EA02652A5BD}"/>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b="-624"/>
          <a:stretch/>
        </p:blipFill>
        <p:spPr bwMode="auto">
          <a:xfrm>
            <a:off x="9034863" y="2492635"/>
            <a:ext cx="2722123" cy="40050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text, several&#10;&#10;Description automatically generated">
            <a:extLst>
              <a:ext uri="{FF2B5EF4-FFF2-40B4-BE49-F238E27FC236}">
                <a16:creationId xmlns:a16="http://schemas.microsoft.com/office/drawing/2014/main" id="{EB1862B2-75D6-9246-8397-28EB32C1182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31625" y="4137836"/>
            <a:ext cx="2718837" cy="2039127"/>
          </a:xfrm>
          <a:prstGeom prst="rect">
            <a:avLst/>
          </a:prstGeom>
        </p:spPr>
      </p:pic>
      <p:sp>
        <p:nvSpPr>
          <p:cNvPr id="7" name="Down Arrow 6">
            <a:extLst>
              <a:ext uri="{FF2B5EF4-FFF2-40B4-BE49-F238E27FC236}">
                <a16:creationId xmlns:a16="http://schemas.microsoft.com/office/drawing/2014/main" id="{3FEE4BD3-3074-4144-8C6B-B4C8F7218F86}"/>
              </a:ext>
            </a:extLst>
          </p:cNvPr>
          <p:cNvSpPr/>
          <p:nvPr/>
        </p:nvSpPr>
        <p:spPr>
          <a:xfrm rot="16200000">
            <a:off x="8385418" y="4642892"/>
            <a:ext cx="445490" cy="853401"/>
          </a:xfrm>
          <a:prstGeom prst="down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Down Arrow 7">
            <a:extLst>
              <a:ext uri="{FF2B5EF4-FFF2-40B4-BE49-F238E27FC236}">
                <a16:creationId xmlns:a16="http://schemas.microsoft.com/office/drawing/2014/main" id="{E11EBD2B-5421-6A4E-8CA4-53BBF3F65000}"/>
              </a:ext>
            </a:extLst>
          </p:cNvPr>
          <p:cNvSpPr/>
          <p:nvPr/>
        </p:nvSpPr>
        <p:spPr>
          <a:xfrm rot="16200000">
            <a:off x="3334292" y="4642892"/>
            <a:ext cx="445490" cy="853401"/>
          </a:xfrm>
          <a:prstGeom prst="down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descr="A picture containing indoor&#10;&#10;Description automatically generated">
            <a:extLst>
              <a:ext uri="{FF2B5EF4-FFF2-40B4-BE49-F238E27FC236}">
                <a16:creationId xmlns:a16="http://schemas.microsoft.com/office/drawing/2014/main" id="{7BB0F6AB-D0F5-7D42-9A82-C08F3E71392C}"/>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4110160" y="4137835"/>
            <a:ext cx="3971679" cy="2039127"/>
          </a:xfrm>
          <a:prstGeom prst="rect">
            <a:avLst/>
          </a:prstGeom>
        </p:spPr>
      </p:pic>
    </p:spTree>
    <p:extLst>
      <p:ext uri="{BB962C8B-B14F-4D97-AF65-F5344CB8AC3E}">
        <p14:creationId xmlns:p14="http://schemas.microsoft.com/office/powerpoint/2010/main" val="5423139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F27E7-4620-9C40-A4D9-E3BC0AC4A299}"/>
              </a:ext>
            </a:extLst>
          </p:cNvPr>
          <p:cNvSpPr>
            <a:spLocks noGrp="1"/>
          </p:cNvSpPr>
          <p:nvPr>
            <p:ph type="title"/>
          </p:nvPr>
        </p:nvSpPr>
        <p:spPr/>
        <p:txBody>
          <a:bodyPr>
            <a:normAutofit/>
          </a:bodyPr>
          <a:lstStyle/>
          <a:p>
            <a:r>
              <a:rPr lang="en-US" sz="3200" b="1" dirty="0">
                <a:solidFill>
                  <a:schemeClr val="bg1"/>
                </a:solidFill>
                <a:latin typeface="Grandview" panose="020B0502040204020203" pitchFamily="34" charset="0"/>
              </a:rPr>
              <a:t>Methods</a:t>
            </a:r>
            <a:br>
              <a:rPr lang="en-US" sz="3200" b="1" dirty="0">
                <a:solidFill>
                  <a:schemeClr val="bg1"/>
                </a:solidFill>
                <a:latin typeface="Grandview" panose="020B0502040204020203" pitchFamily="34" charset="0"/>
              </a:rPr>
            </a:br>
            <a:r>
              <a:rPr lang="en-US" sz="3200" b="1" dirty="0">
                <a:solidFill>
                  <a:schemeClr val="bg1"/>
                </a:solidFill>
                <a:latin typeface="Grandview" panose="020B0502040204020203" pitchFamily="34" charset="0"/>
              </a:rPr>
              <a:t>Objective 4: Identification of Anthocyanins</a:t>
            </a:r>
          </a:p>
        </p:txBody>
      </p:sp>
      <p:grpSp>
        <p:nvGrpSpPr>
          <p:cNvPr id="6" name="Group 5">
            <a:extLst>
              <a:ext uri="{FF2B5EF4-FFF2-40B4-BE49-F238E27FC236}">
                <a16:creationId xmlns:a16="http://schemas.microsoft.com/office/drawing/2014/main" id="{9AE14703-1CC8-A543-AE8B-405AA54BB7D0}"/>
              </a:ext>
            </a:extLst>
          </p:cNvPr>
          <p:cNvGrpSpPr/>
          <p:nvPr/>
        </p:nvGrpSpPr>
        <p:grpSpPr>
          <a:xfrm>
            <a:off x="1246171" y="1690689"/>
            <a:ext cx="4849829" cy="2171968"/>
            <a:chOff x="671850" y="449516"/>
            <a:chExt cx="6778398" cy="3474720"/>
          </a:xfrm>
        </p:grpSpPr>
        <p:pic>
          <p:nvPicPr>
            <p:cNvPr id="7" name="Picture 6" descr="Chart&#10;&#10;Description automatically generated">
              <a:extLst>
                <a:ext uri="{FF2B5EF4-FFF2-40B4-BE49-F238E27FC236}">
                  <a16:creationId xmlns:a16="http://schemas.microsoft.com/office/drawing/2014/main" id="{75BEF048-4B69-A548-B058-EE28571EABD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71850" y="449516"/>
              <a:ext cx="6778398" cy="3474720"/>
            </a:xfrm>
            <a:prstGeom prst="rect">
              <a:avLst/>
            </a:prstGeom>
          </p:spPr>
        </p:pic>
        <p:sp>
          <p:nvSpPr>
            <p:cNvPr id="8" name="TextBox 7">
              <a:extLst>
                <a:ext uri="{FF2B5EF4-FFF2-40B4-BE49-F238E27FC236}">
                  <a16:creationId xmlns:a16="http://schemas.microsoft.com/office/drawing/2014/main" id="{0244C3A8-E1D4-2F42-BFB7-0B281F902B15}"/>
                </a:ext>
              </a:extLst>
            </p:cNvPr>
            <p:cNvSpPr txBox="1"/>
            <p:nvPr/>
          </p:nvSpPr>
          <p:spPr>
            <a:xfrm>
              <a:off x="2354957" y="1493804"/>
              <a:ext cx="2174704" cy="629496"/>
            </a:xfrm>
            <a:prstGeom prst="rect">
              <a:avLst/>
            </a:prstGeom>
            <a:noFill/>
          </p:spPr>
          <p:txBody>
            <a:bodyPr wrap="square" rtlCol="0">
              <a:spAutoFit/>
            </a:bodyPr>
            <a:lstStyle/>
            <a:p>
              <a:r>
                <a:rPr lang="en-US" b="1" dirty="0"/>
                <a:t>Trans Isomer</a:t>
              </a:r>
            </a:p>
          </p:txBody>
        </p:sp>
        <p:sp>
          <p:nvSpPr>
            <p:cNvPr id="9" name="Rectangle 8">
              <a:extLst>
                <a:ext uri="{FF2B5EF4-FFF2-40B4-BE49-F238E27FC236}">
                  <a16:creationId xmlns:a16="http://schemas.microsoft.com/office/drawing/2014/main" id="{2B620B06-EA7F-5745-93B4-E329247C1111}"/>
                </a:ext>
              </a:extLst>
            </p:cNvPr>
            <p:cNvSpPr/>
            <p:nvPr/>
          </p:nvSpPr>
          <p:spPr>
            <a:xfrm>
              <a:off x="3001803" y="2130661"/>
              <a:ext cx="527124" cy="1098511"/>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3A44A0A-FBEA-6D46-91EF-169590CF05A7}"/>
                </a:ext>
              </a:extLst>
            </p:cNvPr>
            <p:cNvSpPr/>
            <p:nvPr/>
          </p:nvSpPr>
          <p:spPr>
            <a:xfrm>
              <a:off x="4278147" y="467993"/>
              <a:ext cx="1757450" cy="629496"/>
            </a:xfrm>
            <a:prstGeom prst="rect">
              <a:avLst/>
            </a:prstGeom>
          </p:spPr>
          <p:txBody>
            <a:bodyPr wrap="square">
              <a:spAutoFit/>
            </a:bodyPr>
            <a:lstStyle/>
            <a:p>
              <a:r>
                <a:rPr lang="en-US" b="1" dirty="0"/>
                <a:t>Cis Isomer</a:t>
              </a:r>
            </a:p>
          </p:txBody>
        </p:sp>
        <p:sp>
          <p:nvSpPr>
            <p:cNvPr id="11" name="Rectangle 10">
              <a:extLst>
                <a:ext uri="{FF2B5EF4-FFF2-40B4-BE49-F238E27FC236}">
                  <a16:creationId xmlns:a16="http://schemas.microsoft.com/office/drawing/2014/main" id="{685CC44C-EB7C-F74D-B4A9-A9941FE36B5F}"/>
                </a:ext>
              </a:extLst>
            </p:cNvPr>
            <p:cNvSpPr/>
            <p:nvPr/>
          </p:nvSpPr>
          <p:spPr>
            <a:xfrm>
              <a:off x="4864335" y="1385954"/>
              <a:ext cx="527124" cy="1838976"/>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1B0E01A4-07B9-8B4C-8078-D75984A832E1}"/>
              </a:ext>
            </a:extLst>
          </p:cNvPr>
          <p:cNvSpPr txBox="1"/>
          <p:nvPr/>
        </p:nvSpPr>
        <p:spPr>
          <a:xfrm>
            <a:off x="7634188" y="2436696"/>
            <a:ext cx="3195468" cy="1015663"/>
          </a:xfrm>
          <a:prstGeom prst="rect">
            <a:avLst/>
          </a:prstGeom>
          <a:noFill/>
        </p:spPr>
        <p:txBody>
          <a:bodyPr wrap="square" rtlCol="0">
            <a:spAutoFit/>
          </a:bodyPr>
          <a:lstStyle/>
          <a:p>
            <a:pPr algn="ctr"/>
            <a:r>
              <a:rPr lang="en-US" sz="2000" dirty="0">
                <a:solidFill>
                  <a:schemeClr val="bg1"/>
                </a:solidFill>
                <a:latin typeface="Grandview" panose="020B0502040204020203" pitchFamily="34" charset="0"/>
              </a:rPr>
              <a:t>Presumptive </a:t>
            </a:r>
            <a:r>
              <a:rPr lang="en-US" sz="2000" dirty="0" err="1">
                <a:solidFill>
                  <a:schemeClr val="bg1"/>
                </a:solidFill>
                <a:latin typeface="Grandview" panose="020B0502040204020203" pitchFamily="34" charset="0"/>
              </a:rPr>
              <a:t>Nasunin</a:t>
            </a:r>
            <a:r>
              <a:rPr lang="en-US" sz="2000" dirty="0">
                <a:solidFill>
                  <a:schemeClr val="bg1"/>
                </a:solidFill>
                <a:latin typeface="Grandview" panose="020B0502040204020203" pitchFamily="34" charset="0"/>
              </a:rPr>
              <a:t> Peaks</a:t>
            </a:r>
          </a:p>
          <a:p>
            <a:pPr algn="ctr"/>
            <a:r>
              <a:rPr lang="en-US" sz="2000" dirty="0">
                <a:solidFill>
                  <a:schemeClr val="bg1"/>
                </a:solidFill>
                <a:latin typeface="Grandview" panose="020B0502040204020203" pitchFamily="34" charset="0"/>
              </a:rPr>
              <a:t>(Guam Hot Peppers)</a:t>
            </a:r>
          </a:p>
        </p:txBody>
      </p:sp>
      <p:sp>
        <p:nvSpPr>
          <p:cNvPr id="13" name="Rectangle 12">
            <a:extLst>
              <a:ext uri="{FF2B5EF4-FFF2-40B4-BE49-F238E27FC236}">
                <a16:creationId xmlns:a16="http://schemas.microsoft.com/office/drawing/2014/main" id="{2A0AD7BE-1A80-CD49-88ED-9D8A19193800}"/>
              </a:ext>
            </a:extLst>
          </p:cNvPr>
          <p:cNvSpPr/>
          <p:nvPr/>
        </p:nvSpPr>
        <p:spPr>
          <a:xfrm>
            <a:off x="7816113" y="4728063"/>
            <a:ext cx="2855086" cy="1015663"/>
          </a:xfrm>
          <a:prstGeom prst="rect">
            <a:avLst/>
          </a:prstGeom>
        </p:spPr>
        <p:txBody>
          <a:bodyPr wrap="square">
            <a:spAutoFit/>
          </a:bodyPr>
          <a:lstStyle/>
          <a:p>
            <a:pPr algn="ctr"/>
            <a:r>
              <a:rPr lang="en-US" sz="2000" dirty="0">
                <a:solidFill>
                  <a:schemeClr val="bg1"/>
                </a:solidFill>
                <a:latin typeface="Grandview" panose="020B0502040204020203" pitchFamily="34" charset="0"/>
              </a:rPr>
              <a:t>Confirmed </a:t>
            </a:r>
            <a:r>
              <a:rPr lang="en-US" sz="2000" dirty="0" err="1">
                <a:solidFill>
                  <a:schemeClr val="bg1"/>
                </a:solidFill>
                <a:latin typeface="Grandview" panose="020B0502040204020203" pitchFamily="34" charset="0"/>
              </a:rPr>
              <a:t>Nasunin</a:t>
            </a:r>
            <a:r>
              <a:rPr lang="en-US" sz="2000" dirty="0">
                <a:solidFill>
                  <a:schemeClr val="bg1"/>
                </a:solidFill>
                <a:latin typeface="Grandview" panose="020B0502040204020203" pitchFamily="34" charset="0"/>
              </a:rPr>
              <a:t> Peaks in Arbol Pepper</a:t>
            </a:r>
          </a:p>
          <a:p>
            <a:pPr algn="ctr"/>
            <a:r>
              <a:rPr lang="en-US" sz="2000" dirty="0">
                <a:solidFill>
                  <a:schemeClr val="bg1"/>
                </a:solidFill>
                <a:latin typeface="Grandview" panose="020B0502040204020203" pitchFamily="34" charset="0"/>
              </a:rPr>
              <a:t>(Aza-Gonzalez, 2012)</a:t>
            </a:r>
          </a:p>
        </p:txBody>
      </p:sp>
      <p:pic>
        <p:nvPicPr>
          <p:cNvPr id="14" name="Picture 13" descr="Chart, histogram&#10;&#10;Description automatically generated">
            <a:extLst>
              <a:ext uri="{FF2B5EF4-FFF2-40B4-BE49-F238E27FC236}">
                <a16:creationId xmlns:a16="http://schemas.microsoft.com/office/drawing/2014/main" id="{507EFBE1-5702-9E4A-B68C-EB78F0EA47D5}"/>
              </a:ext>
            </a:extLst>
          </p:cNvPr>
          <p:cNvPicPr>
            <a:picLocks noChangeAspect="1"/>
          </p:cNvPicPr>
          <p:nvPr/>
        </p:nvPicPr>
        <p:blipFill>
          <a:blip r:embed="rId4"/>
          <a:stretch>
            <a:fillRect/>
          </a:stretch>
        </p:blipFill>
        <p:spPr>
          <a:xfrm>
            <a:off x="1246171" y="4158740"/>
            <a:ext cx="4849829" cy="2489066"/>
          </a:xfrm>
          <a:prstGeom prst="rect">
            <a:avLst/>
          </a:prstGeom>
        </p:spPr>
      </p:pic>
      <p:sp>
        <p:nvSpPr>
          <p:cNvPr id="15" name="Rectangle 14">
            <a:extLst>
              <a:ext uri="{FF2B5EF4-FFF2-40B4-BE49-F238E27FC236}">
                <a16:creationId xmlns:a16="http://schemas.microsoft.com/office/drawing/2014/main" id="{81792BED-2051-2347-9C8B-13594D55BE2F}"/>
              </a:ext>
            </a:extLst>
          </p:cNvPr>
          <p:cNvSpPr/>
          <p:nvPr/>
        </p:nvSpPr>
        <p:spPr>
          <a:xfrm>
            <a:off x="4342445" y="4532391"/>
            <a:ext cx="361503" cy="1709649"/>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BD489D1-D4FC-1F49-AACC-A300055F1035}"/>
              </a:ext>
            </a:extLst>
          </p:cNvPr>
          <p:cNvSpPr/>
          <p:nvPr/>
        </p:nvSpPr>
        <p:spPr>
          <a:xfrm>
            <a:off x="3127818" y="5673676"/>
            <a:ext cx="361503" cy="56836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D45B219-3685-7449-AE9D-BC29B4705558}"/>
              </a:ext>
            </a:extLst>
          </p:cNvPr>
          <p:cNvSpPr/>
          <p:nvPr/>
        </p:nvSpPr>
        <p:spPr>
          <a:xfrm>
            <a:off x="4018968" y="4158740"/>
            <a:ext cx="1180530" cy="369332"/>
          </a:xfrm>
          <a:prstGeom prst="rect">
            <a:avLst/>
          </a:prstGeom>
        </p:spPr>
        <p:txBody>
          <a:bodyPr wrap="square">
            <a:spAutoFit/>
          </a:bodyPr>
          <a:lstStyle/>
          <a:p>
            <a:r>
              <a:rPr lang="en-US" b="1" dirty="0"/>
              <a:t>Cis Isomer</a:t>
            </a:r>
          </a:p>
        </p:txBody>
      </p:sp>
      <p:sp>
        <p:nvSpPr>
          <p:cNvPr id="18" name="Rectangle 17">
            <a:extLst>
              <a:ext uri="{FF2B5EF4-FFF2-40B4-BE49-F238E27FC236}">
                <a16:creationId xmlns:a16="http://schemas.microsoft.com/office/drawing/2014/main" id="{273BB106-13F6-2E4E-A231-C3F85DB26194}"/>
              </a:ext>
            </a:extLst>
          </p:cNvPr>
          <p:cNvSpPr/>
          <p:nvPr/>
        </p:nvSpPr>
        <p:spPr>
          <a:xfrm>
            <a:off x="2601633" y="5235895"/>
            <a:ext cx="1413872" cy="369332"/>
          </a:xfrm>
          <a:prstGeom prst="rect">
            <a:avLst/>
          </a:prstGeom>
        </p:spPr>
        <p:txBody>
          <a:bodyPr wrap="square">
            <a:spAutoFit/>
          </a:bodyPr>
          <a:lstStyle/>
          <a:p>
            <a:r>
              <a:rPr lang="en-US" b="1" dirty="0"/>
              <a:t>Trans Isomer</a:t>
            </a:r>
          </a:p>
        </p:txBody>
      </p:sp>
    </p:spTree>
    <p:extLst>
      <p:ext uri="{BB962C8B-B14F-4D97-AF65-F5344CB8AC3E}">
        <p14:creationId xmlns:p14="http://schemas.microsoft.com/office/powerpoint/2010/main" val="36498011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F27E7-4620-9C40-A4D9-E3BC0AC4A299}"/>
              </a:ext>
            </a:extLst>
          </p:cNvPr>
          <p:cNvSpPr>
            <a:spLocks noGrp="1"/>
          </p:cNvSpPr>
          <p:nvPr>
            <p:ph type="title"/>
          </p:nvPr>
        </p:nvSpPr>
        <p:spPr/>
        <p:txBody>
          <a:bodyPr>
            <a:normAutofit/>
          </a:bodyPr>
          <a:lstStyle/>
          <a:p>
            <a:r>
              <a:rPr lang="en-US" sz="3200" b="1" dirty="0">
                <a:solidFill>
                  <a:schemeClr val="bg1"/>
                </a:solidFill>
                <a:latin typeface="Grandview" panose="020B0502040204020203" pitchFamily="34" charset="0"/>
              </a:rPr>
              <a:t>Methods</a:t>
            </a:r>
            <a:br>
              <a:rPr lang="en-US" sz="3200" b="1" dirty="0">
                <a:solidFill>
                  <a:schemeClr val="bg1"/>
                </a:solidFill>
                <a:latin typeface="Grandview" panose="020B0502040204020203" pitchFamily="34" charset="0"/>
              </a:rPr>
            </a:br>
            <a:r>
              <a:rPr lang="en-US" sz="3200" b="1" dirty="0">
                <a:solidFill>
                  <a:schemeClr val="bg1"/>
                </a:solidFill>
                <a:latin typeface="Grandview" panose="020B0502040204020203" pitchFamily="34" charset="0"/>
              </a:rPr>
              <a:t>Data Analysis</a:t>
            </a:r>
          </a:p>
        </p:txBody>
      </p:sp>
      <p:sp>
        <p:nvSpPr>
          <p:cNvPr id="19" name="TextBox 18">
            <a:extLst>
              <a:ext uri="{FF2B5EF4-FFF2-40B4-BE49-F238E27FC236}">
                <a16:creationId xmlns:a16="http://schemas.microsoft.com/office/drawing/2014/main" id="{04ADA796-1C5A-DA48-B575-BE65604D714E}"/>
              </a:ext>
            </a:extLst>
          </p:cNvPr>
          <p:cNvSpPr txBox="1"/>
          <p:nvPr/>
        </p:nvSpPr>
        <p:spPr>
          <a:xfrm>
            <a:off x="948690" y="1851659"/>
            <a:ext cx="10515600" cy="3539430"/>
          </a:xfrm>
          <a:prstGeom prst="rect">
            <a:avLst/>
          </a:prstGeom>
          <a:noFill/>
        </p:spPr>
        <p:txBody>
          <a:bodyPr wrap="square" rtlCol="0">
            <a:spAutoFit/>
          </a:bodyPr>
          <a:lstStyle/>
          <a:p>
            <a:pPr marL="457200" indent="-457200">
              <a:buFont typeface="Arial" panose="020B0604020202020204" pitchFamily="34" charset="0"/>
              <a:buChar char="•"/>
            </a:pPr>
            <a:r>
              <a:rPr lang="en-US" sz="2800" dirty="0" err="1">
                <a:solidFill>
                  <a:schemeClr val="bg1"/>
                </a:solidFill>
                <a:latin typeface="Grandview" panose="020B0502040204020203" pitchFamily="34" charset="0"/>
              </a:rPr>
              <a:t>CIELab</a:t>
            </a:r>
            <a:r>
              <a:rPr lang="en-US" sz="2800" dirty="0">
                <a:solidFill>
                  <a:schemeClr val="bg1"/>
                </a:solidFill>
                <a:latin typeface="Grandview" panose="020B0502040204020203" pitchFamily="34" charset="0"/>
              </a:rPr>
              <a:t> (L*a*b*): Five (5) Readings per pepper</a:t>
            </a:r>
          </a:p>
          <a:p>
            <a:pPr marL="457200" indent="-457200">
              <a:buFont typeface="Arial" panose="020B0604020202020204" pitchFamily="34" charset="0"/>
              <a:buChar char="•"/>
            </a:pPr>
            <a:r>
              <a:rPr lang="en-US" sz="2800" dirty="0">
                <a:solidFill>
                  <a:schemeClr val="bg1"/>
                </a:solidFill>
                <a:latin typeface="Grandview" panose="020B0502040204020203" pitchFamily="34" charset="0"/>
              </a:rPr>
              <a:t>Phenolics and Anthocyanins: Three (3) Trials per pepper</a:t>
            </a:r>
          </a:p>
          <a:p>
            <a:endParaRPr lang="en-US" sz="2800" dirty="0">
              <a:solidFill>
                <a:schemeClr val="bg1"/>
              </a:solidFill>
              <a:latin typeface="Grandview" panose="020B0502040204020203" pitchFamily="34" charset="0"/>
            </a:endParaRPr>
          </a:p>
          <a:p>
            <a:pPr marL="457200" indent="-457200">
              <a:buFont typeface="Arial" panose="020B0604020202020204" pitchFamily="34" charset="0"/>
              <a:buChar char="•"/>
            </a:pPr>
            <a:r>
              <a:rPr lang="en-US" sz="2800" dirty="0">
                <a:solidFill>
                  <a:schemeClr val="bg1"/>
                </a:solidFill>
                <a:latin typeface="Grandview" panose="020B0502040204020203" pitchFamily="34" charset="0"/>
              </a:rPr>
              <a:t>One-Way Analysis of Variance (ANOVA) and Tukey’s Multiple Comparison tests performed on data collected.</a:t>
            </a:r>
          </a:p>
          <a:p>
            <a:pPr marL="457200" indent="-457200">
              <a:buFont typeface="Arial" panose="020B0604020202020204" pitchFamily="34" charset="0"/>
              <a:buChar char="•"/>
            </a:pPr>
            <a:endParaRPr lang="en-US" sz="2800" dirty="0">
              <a:solidFill>
                <a:schemeClr val="bg1"/>
              </a:solidFill>
              <a:latin typeface="Grandview" panose="020B0502040204020203" pitchFamily="34" charset="0"/>
            </a:endParaRPr>
          </a:p>
          <a:p>
            <a:pPr marL="457200" indent="-457200">
              <a:buFont typeface="Arial" panose="020B0604020202020204" pitchFamily="34" charset="0"/>
              <a:buChar char="•"/>
            </a:pPr>
            <a:r>
              <a:rPr lang="en-US" sz="2800" dirty="0">
                <a:solidFill>
                  <a:schemeClr val="bg1"/>
                </a:solidFill>
                <a:latin typeface="Grandview" panose="020B0502040204020203" pitchFamily="34" charset="0"/>
              </a:rPr>
              <a:t>Graphs constructed using GraphPad Prism.</a:t>
            </a:r>
          </a:p>
          <a:p>
            <a:pPr marL="457200" indent="-457200">
              <a:buFont typeface="Arial" panose="020B0604020202020204" pitchFamily="34" charset="0"/>
              <a:buChar char="•"/>
            </a:pPr>
            <a:r>
              <a:rPr lang="en-US" sz="2800" dirty="0">
                <a:solidFill>
                  <a:schemeClr val="bg1"/>
                </a:solidFill>
                <a:latin typeface="Grandview" panose="020B0502040204020203" pitchFamily="34" charset="0"/>
              </a:rPr>
              <a:t>3-D Scatterplot constructed using Python (Matplotlib)</a:t>
            </a:r>
          </a:p>
        </p:txBody>
      </p:sp>
    </p:spTree>
    <p:extLst>
      <p:ext uri="{BB962C8B-B14F-4D97-AF65-F5344CB8AC3E}">
        <p14:creationId xmlns:p14="http://schemas.microsoft.com/office/powerpoint/2010/main" val="39529414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EFB2E6-2206-F843-8C5E-0B732D7D29FB}"/>
              </a:ext>
            </a:extLst>
          </p:cNvPr>
          <p:cNvPicPr>
            <a:picLocks noChangeAspect="1"/>
          </p:cNvPicPr>
          <p:nvPr/>
        </p:nvPicPr>
        <p:blipFill>
          <a:blip r:embed="rId2"/>
          <a:stretch>
            <a:fillRect/>
          </a:stretch>
        </p:blipFill>
        <p:spPr>
          <a:xfrm>
            <a:off x="112296" y="128336"/>
            <a:ext cx="4588042" cy="3853401"/>
          </a:xfrm>
          <a:prstGeom prst="rect">
            <a:avLst/>
          </a:prstGeom>
        </p:spPr>
      </p:pic>
      <p:pic>
        <p:nvPicPr>
          <p:cNvPr id="6" name="Picture 5">
            <a:extLst>
              <a:ext uri="{FF2B5EF4-FFF2-40B4-BE49-F238E27FC236}">
                <a16:creationId xmlns:a16="http://schemas.microsoft.com/office/drawing/2014/main" id="{DA022264-3001-0E41-AE19-077A8A3814E8}"/>
              </a:ext>
            </a:extLst>
          </p:cNvPr>
          <p:cNvPicPr>
            <a:picLocks noChangeAspect="1"/>
          </p:cNvPicPr>
          <p:nvPr/>
        </p:nvPicPr>
        <p:blipFill rotWithShape="1">
          <a:blip r:embed="rId3">
            <a:extLst>
              <a:ext uri="{28A0092B-C50C-407E-A947-70E740481C1C}">
                <a14:useLocalDpi xmlns:a14="http://schemas.microsoft.com/office/drawing/2010/main"/>
              </a:ext>
            </a:extLst>
          </a:blip>
          <a:srcRect l="9074"/>
          <a:stretch/>
        </p:blipFill>
        <p:spPr>
          <a:xfrm>
            <a:off x="3863097" y="2876261"/>
            <a:ext cx="4465806" cy="3853402"/>
          </a:xfrm>
          <a:prstGeom prst="rect">
            <a:avLst/>
          </a:prstGeom>
        </p:spPr>
      </p:pic>
      <p:pic>
        <p:nvPicPr>
          <p:cNvPr id="7" name="Picture 6">
            <a:extLst>
              <a:ext uri="{FF2B5EF4-FFF2-40B4-BE49-F238E27FC236}">
                <a16:creationId xmlns:a16="http://schemas.microsoft.com/office/drawing/2014/main" id="{3D24DF0B-36B4-E045-9AA2-8BBE572D3967}"/>
              </a:ext>
            </a:extLst>
          </p:cNvPr>
          <p:cNvPicPr>
            <a:picLocks noChangeAspect="1"/>
          </p:cNvPicPr>
          <p:nvPr/>
        </p:nvPicPr>
        <p:blipFill>
          <a:blip r:embed="rId4"/>
          <a:stretch>
            <a:fillRect/>
          </a:stretch>
        </p:blipFill>
        <p:spPr>
          <a:xfrm>
            <a:off x="7483395" y="128336"/>
            <a:ext cx="4596309" cy="3853401"/>
          </a:xfrm>
          <a:prstGeom prst="rect">
            <a:avLst/>
          </a:prstGeom>
        </p:spPr>
      </p:pic>
    </p:spTree>
    <p:extLst>
      <p:ext uri="{BB962C8B-B14F-4D97-AF65-F5344CB8AC3E}">
        <p14:creationId xmlns:p14="http://schemas.microsoft.com/office/powerpoint/2010/main" val="24208916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The CIELAB color space diagram. The CIELAB, or CIE L* a* b*, color... |  Download Scientific Diagram">
            <a:extLst>
              <a:ext uri="{FF2B5EF4-FFF2-40B4-BE49-F238E27FC236}">
                <a16:creationId xmlns:a16="http://schemas.microsoft.com/office/drawing/2014/main" id="{8C3FDF98-7DBD-5546-A94D-9D6DD35D228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50726" y="1309425"/>
            <a:ext cx="4239148" cy="4239148"/>
          </a:xfrm>
          <a:prstGeom prst="rect">
            <a:avLst/>
          </a:prstGeom>
          <a:noFill/>
          <a:extLst>
            <a:ext uri="{909E8E84-426E-40DD-AFC4-6F175D3DCCD1}">
              <a14:hiddenFill xmlns:a14="http://schemas.microsoft.com/office/drawing/2010/main">
                <a:solidFill>
                  <a:srgbClr val="FFFFFF"/>
                </a:solidFill>
              </a14:hiddenFill>
            </a:ext>
          </a:extLst>
        </p:spPr>
      </p:pic>
      <p:pic>
        <p:nvPicPr>
          <p:cNvPr id="15" name="Content Placeholder 14" descr="Chart, scatter chart&#10;&#10;Description automatically generated">
            <a:extLst>
              <a:ext uri="{FF2B5EF4-FFF2-40B4-BE49-F238E27FC236}">
                <a16:creationId xmlns:a16="http://schemas.microsoft.com/office/drawing/2014/main" id="{E276C3DF-CA15-3B45-A295-B03063C6C674}"/>
              </a:ext>
            </a:extLst>
          </p:cNvPr>
          <p:cNvPicPr>
            <a:picLocks noGrp="1" noChangeAspect="1"/>
          </p:cNvPicPr>
          <p:nvPr>
            <p:ph idx="1"/>
          </p:nvPr>
        </p:nvPicPr>
        <p:blipFill>
          <a:blip r:embed="rId3"/>
          <a:stretch>
            <a:fillRect/>
          </a:stretch>
        </p:blipFill>
        <p:spPr>
          <a:xfrm>
            <a:off x="402126" y="338967"/>
            <a:ext cx="6936421" cy="6370751"/>
          </a:xfrm>
        </p:spPr>
      </p:pic>
    </p:spTree>
    <p:extLst>
      <p:ext uri="{BB962C8B-B14F-4D97-AF65-F5344CB8AC3E}">
        <p14:creationId xmlns:p14="http://schemas.microsoft.com/office/powerpoint/2010/main" val="6892665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F27E7-4620-9C40-A4D9-E3BC0AC4A299}"/>
              </a:ext>
            </a:extLst>
          </p:cNvPr>
          <p:cNvSpPr>
            <a:spLocks noGrp="1"/>
          </p:cNvSpPr>
          <p:nvPr>
            <p:ph type="title"/>
          </p:nvPr>
        </p:nvSpPr>
        <p:spPr/>
        <p:txBody>
          <a:bodyPr/>
          <a:lstStyle/>
          <a:p>
            <a:r>
              <a:rPr lang="en-US" b="1" dirty="0">
                <a:solidFill>
                  <a:schemeClr val="bg1"/>
                </a:solidFill>
                <a:latin typeface="Grandview" panose="020B0502040204020203" pitchFamily="34" charset="0"/>
              </a:rPr>
              <a:t>What are Phenolics?</a:t>
            </a:r>
          </a:p>
        </p:txBody>
      </p:sp>
      <p:sp>
        <p:nvSpPr>
          <p:cNvPr id="3" name="Content Placeholder 2">
            <a:extLst>
              <a:ext uri="{FF2B5EF4-FFF2-40B4-BE49-F238E27FC236}">
                <a16:creationId xmlns:a16="http://schemas.microsoft.com/office/drawing/2014/main" id="{4DA6B7C9-9026-6744-A959-5730F7BBF369}"/>
              </a:ext>
            </a:extLst>
          </p:cNvPr>
          <p:cNvSpPr>
            <a:spLocks noGrp="1"/>
          </p:cNvSpPr>
          <p:nvPr>
            <p:ph idx="1"/>
          </p:nvPr>
        </p:nvSpPr>
        <p:spPr>
          <a:xfrm>
            <a:off x="838200" y="1602431"/>
            <a:ext cx="10515600" cy="4351338"/>
          </a:xfrm>
        </p:spPr>
        <p:txBody>
          <a:bodyPr/>
          <a:lstStyle/>
          <a:p>
            <a:r>
              <a:rPr lang="en-US" dirty="0">
                <a:solidFill>
                  <a:schemeClr val="bg1"/>
                </a:solidFill>
                <a:latin typeface="Grandview" panose="020B0502040204020203" pitchFamily="34" charset="0"/>
              </a:rPr>
              <a:t>A type of phytochemical (”plant chemical”) that are commonly found in fruits and vegetables.</a:t>
            </a:r>
          </a:p>
          <a:p>
            <a:pPr marL="457200" lvl="1" indent="0">
              <a:buNone/>
            </a:pPr>
            <a:endParaRPr lang="en-US" dirty="0">
              <a:solidFill>
                <a:schemeClr val="bg1"/>
              </a:solidFill>
              <a:latin typeface="Grandview" panose="020B0502040204020203" pitchFamily="34" charset="0"/>
            </a:endParaRPr>
          </a:p>
          <a:p>
            <a:r>
              <a:rPr lang="en-US" dirty="0">
                <a:solidFill>
                  <a:schemeClr val="bg1"/>
                </a:solidFill>
                <a:latin typeface="Grandview" panose="020B0502040204020203" pitchFamily="34" charset="0"/>
              </a:rPr>
              <a:t>Commonly associated with the antioxidant activity of plants.</a:t>
            </a:r>
          </a:p>
          <a:p>
            <a:endParaRPr lang="en-US" dirty="0">
              <a:solidFill>
                <a:schemeClr val="bg1"/>
              </a:solidFill>
              <a:latin typeface="Grandview" panose="020B0502040204020203" pitchFamily="34" charset="0"/>
            </a:endParaRPr>
          </a:p>
          <a:p>
            <a:endParaRPr lang="en-US" dirty="0">
              <a:solidFill>
                <a:schemeClr val="bg1"/>
              </a:solidFill>
              <a:latin typeface="Grandview" panose="020B0502040204020203" pitchFamily="34" charset="0"/>
            </a:endParaRPr>
          </a:p>
          <a:p>
            <a:endParaRPr lang="en-US" dirty="0">
              <a:solidFill>
                <a:schemeClr val="bg1"/>
              </a:solidFill>
              <a:latin typeface="Grandview" panose="020B0502040204020203" pitchFamily="34" charset="0"/>
            </a:endParaRPr>
          </a:p>
        </p:txBody>
      </p:sp>
    </p:spTree>
    <p:extLst>
      <p:ext uri="{BB962C8B-B14F-4D97-AF65-F5344CB8AC3E}">
        <p14:creationId xmlns:p14="http://schemas.microsoft.com/office/powerpoint/2010/main" val="1117510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BD2EC2-C035-2B4A-8FE1-201D7C45A4AB}"/>
              </a:ext>
            </a:extLst>
          </p:cNvPr>
          <p:cNvPicPr>
            <a:picLocks noChangeAspect="1"/>
          </p:cNvPicPr>
          <p:nvPr/>
        </p:nvPicPr>
        <p:blipFill>
          <a:blip r:embed="rId2"/>
          <a:stretch>
            <a:fillRect/>
          </a:stretch>
        </p:blipFill>
        <p:spPr>
          <a:xfrm>
            <a:off x="1988346" y="443752"/>
            <a:ext cx="8215308" cy="5970495"/>
          </a:xfrm>
          <a:prstGeom prst="rect">
            <a:avLst/>
          </a:prstGeom>
        </p:spPr>
      </p:pic>
    </p:spTree>
    <p:extLst>
      <p:ext uri="{BB962C8B-B14F-4D97-AF65-F5344CB8AC3E}">
        <p14:creationId xmlns:p14="http://schemas.microsoft.com/office/powerpoint/2010/main" val="32958662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7C56DC-7261-F743-A6E7-68DADBF51FEA}"/>
              </a:ext>
            </a:extLst>
          </p:cNvPr>
          <p:cNvPicPr>
            <a:picLocks noChangeAspect="1"/>
          </p:cNvPicPr>
          <p:nvPr/>
        </p:nvPicPr>
        <p:blipFill>
          <a:blip r:embed="rId2"/>
          <a:stretch>
            <a:fillRect/>
          </a:stretch>
        </p:blipFill>
        <p:spPr>
          <a:xfrm>
            <a:off x="1892300" y="355600"/>
            <a:ext cx="8407400" cy="6146800"/>
          </a:xfrm>
          <a:prstGeom prst="rect">
            <a:avLst/>
          </a:prstGeom>
        </p:spPr>
      </p:pic>
    </p:spTree>
    <p:extLst>
      <p:ext uri="{BB962C8B-B14F-4D97-AF65-F5344CB8AC3E}">
        <p14:creationId xmlns:p14="http://schemas.microsoft.com/office/powerpoint/2010/main" val="23126564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0AE7C0-4F30-2741-960E-4BE68985512F}"/>
              </a:ext>
            </a:extLst>
          </p:cNvPr>
          <p:cNvPicPr>
            <a:picLocks noChangeAspect="1"/>
          </p:cNvPicPr>
          <p:nvPr/>
        </p:nvPicPr>
        <p:blipFill>
          <a:blip r:embed="rId2"/>
          <a:stretch>
            <a:fillRect/>
          </a:stretch>
        </p:blipFill>
        <p:spPr>
          <a:xfrm>
            <a:off x="1638300" y="393700"/>
            <a:ext cx="8915400" cy="6070600"/>
          </a:xfrm>
          <a:prstGeom prst="rect">
            <a:avLst/>
          </a:prstGeom>
        </p:spPr>
      </p:pic>
    </p:spTree>
    <p:extLst>
      <p:ext uri="{BB962C8B-B14F-4D97-AF65-F5344CB8AC3E}">
        <p14:creationId xmlns:p14="http://schemas.microsoft.com/office/powerpoint/2010/main" val="19367733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F27E7-4620-9C40-A4D9-E3BC0AC4A299}"/>
              </a:ext>
            </a:extLst>
          </p:cNvPr>
          <p:cNvSpPr>
            <a:spLocks noGrp="1"/>
          </p:cNvSpPr>
          <p:nvPr>
            <p:ph type="title"/>
          </p:nvPr>
        </p:nvSpPr>
        <p:spPr/>
        <p:txBody>
          <a:bodyPr/>
          <a:lstStyle/>
          <a:p>
            <a:r>
              <a:rPr lang="en-US" b="1" dirty="0">
                <a:solidFill>
                  <a:schemeClr val="bg1"/>
                </a:solidFill>
                <a:latin typeface="Grandview" panose="020B0502040204020203" pitchFamily="34" charset="0"/>
              </a:rPr>
              <a:t>Discussion – Objective 1</a:t>
            </a:r>
          </a:p>
        </p:txBody>
      </p:sp>
      <p:sp>
        <p:nvSpPr>
          <p:cNvPr id="3" name="Content Placeholder 2">
            <a:extLst>
              <a:ext uri="{FF2B5EF4-FFF2-40B4-BE49-F238E27FC236}">
                <a16:creationId xmlns:a16="http://schemas.microsoft.com/office/drawing/2014/main" id="{4DA6B7C9-9026-6744-A959-5730F7BBF369}"/>
              </a:ext>
            </a:extLst>
          </p:cNvPr>
          <p:cNvSpPr>
            <a:spLocks noGrp="1"/>
          </p:cNvSpPr>
          <p:nvPr>
            <p:ph idx="1"/>
          </p:nvPr>
        </p:nvSpPr>
        <p:spPr/>
        <p:txBody>
          <a:bodyPr/>
          <a:lstStyle/>
          <a:p>
            <a:r>
              <a:rPr lang="en-US" dirty="0">
                <a:solidFill>
                  <a:schemeClr val="bg1"/>
                </a:solidFill>
                <a:latin typeface="Grandview" panose="020B0502040204020203" pitchFamily="34" charset="0"/>
              </a:rPr>
              <a:t>L*, a*, b* values were similar for red-colored varieties of peppers from Guam.</a:t>
            </a:r>
          </a:p>
          <a:p>
            <a:pPr marL="0" indent="0">
              <a:buNone/>
            </a:pPr>
            <a:endParaRPr lang="en-US" dirty="0">
              <a:solidFill>
                <a:schemeClr val="bg1"/>
              </a:solidFill>
              <a:latin typeface="Grandview" panose="020B0502040204020203" pitchFamily="34" charset="0"/>
            </a:endParaRPr>
          </a:p>
          <a:p>
            <a:r>
              <a:rPr lang="en-US" dirty="0">
                <a:solidFill>
                  <a:schemeClr val="bg1"/>
                </a:solidFill>
                <a:latin typeface="Grandview" panose="020B0502040204020203" pitchFamily="34" charset="0"/>
              </a:rPr>
              <a:t>L*, a*, b* values of yellow-colored </a:t>
            </a:r>
            <a:r>
              <a:rPr lang="en-US" dirty="0" err="1">
                <a:solidFill>
                  <a:schemeClr val="bg1"/>
                </a:solidFill>
                <a:latin typeface="Grandview" panose="020B0502040204020203" pitchFamily="34" charset="0"/>
              </a:rPr>
              <a:t>Håchon</a:t>
            </a:r>
            <a:r>
              <a:rPr lang="en-US" dirty="0">
                <a:solidFill>
                  <a:schemeClr val="bg1"/>
                </a:solidFill>
                <a:latin typeface="Grandview" panose="020B0502040204020203" pitchFamily="34" charset="0"/>
              </a:rPr>
              <a:t> differed from red-colored varieties of peppers.</a:t>
            </a:r>
          </a:p>
          <a:p>
            <a:pPr marL="0" indent="0">
              <a:buNone/>
            </a:pPr>
            <a:endParaRPr lang="en-US" dirty="0">
              <a:solidFill>
                <a:schemeClr val="bg1"/>
              </a:solidFill>
              <a:latin typeface="Grandview" panose="020B0502040204020203" pitchFamily="34" charset="0"/>
            </a:endParaRPr>
          </a:p>
        </p:txBody>
      </p:sp>
    </p:spTree>
    <p:extLst>
      <p:ext uri="{BB962C8B-B14F-4D97-AF65-F5344CB8AC3E}">
        <p14:creationId xmlns:p14="http://schemas.microsoft.com/office/powerpoint/2010/main" val="21210601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F27E7-4620-9C40-A4D9-E3BC0AC4A299}"/>
              </a:ext>
            </a:extLst>
          </p:cNvPr>
          <p:cNvSpPr>
            <a:spLocks noGrp="1"/>
          </p:cNvSpPr>
          <p:nvPr>
            <p:ph type="title"/>
          </p:nvPr>
        </p:nvSpPr>
        <p:spPr/>
        <p:txBody>
          <a:bodyPr/>
          <a:lstStyle/>
          <a:p>
            <a:r>
              <a:rPr lang="en-US" b="1" dirty="0">
                <a:solidFill>
                  <a:schemeClr val="bg1"/>
                </a:solidFill>
                <a:latin typeface="Grandview" panose="020B0502040204020203" pitchFamily="34" charset="0"/>
              </a:rPr>
              <a:t>Discussion - Objective 2</a:t>
            </a:r>
          </a:p>
        </p:txBody>
      </p:sp>
      <p:sp>
        <p:nvSpPr>
          <p:cNvPr id="3" name="Content Placeholder 2">
            <a:extLst>
              <a:ext uri="{FF2B5EF4-FFF2-40B4-BE49-F238E27FC236}">
                <a16:creationId xmlns:a16="http://schemas.microsoft.com/office/drawing/2014/main" id="{4DA6B7C9-9026-6744-A959-5730F7BBF369}"/>
              </a:ext>
            </a:extLst>
          </p:cNvPr>
          <p:cNvSpPr>
            <a:spLocks noGrp="1"/>
          </p:cNvSpPr>
          <p:nvPr>
            <p:ph idx="1"/>
          </p:nvPr>
        </p:nvSpPr>
        <p:spPr/>
        <p:txBody>
          <a:bodyPr/>
          <a:lstStyle/>
          <a:p>
            <a:r>
              <a:rPr lang="en-US" dirty="0">
                <a:solidFill>
                  <a:schemeClr val="bg1"/>
                </a:solidFill>
                <a:latin typeface="Grandview" panose="020B0502040204020203" pitchFamily="34" charset="0"/>
              </a:rPr>
              <a:t>Total phenolics concentrations of hot peppers from Guam were within the range reported in literature (</a:t>
            </a:r>
            <a:r>
              <a:rPr lang="en-US" dirty="0" err="1">
                <a:solidFill>
                  <a:schemeClr val="bg1"/>
                </a:solidFill>
                <a:latin typeface="Grandview" panose="020B0502040204020203" pitchFamily="34" charset="0"/>
              </a:rPr>
              <a:t>Arnnok</a:t>
            </a:r>
            <a:r>
              <a:rPr lang="en-US" dirty="0">
                <a:solidFill>
                  <a:schemeClr val="bg1"/>
                </a:solidFill>
                <a:latin typeface="Grandview" panose="020B0502040204020203" pitchFamily="34" charset="0"/>
              </a:rPr>
              <a:t>, 2012).</a:t>
            </a:r>
          </a:p>
          <a:p>
            <a:pPr lvl="1"/>
            <a:r>
              <a:rPr lang="en-US" b="1" dirty="0">
                <a:solidFill>
                  <a:schemeClr val="bg1"/>
                </a:solidFill>
                <a:latin typeface="Grandview" panose="020B0502040204020203" pitchFamily="34" charset="0"/>
              </a:rPr>
              <a:t>Literature</a:t>
            </a:r>
            <a:r>
              <a:rPr lang="en-US" dirty="0">
                <a:solidFill>
                  <a:schemeClr val="bg1"/>
                </a:solidFill>
                <a:latin typeface="Grandview" panose="020B0502040204020203" pitchFamily="34" charset="0"/>
              </a:rPr>
              <a:t>: 0.782– 4.516 g/kg (Fresh Weight)</a:t>
            </a:r>
          </a:p>
          <a:p>
            <a:pPr lvl="1"/>
            <a:r>
              <a:rPr lang="en-US" b="1" dirty="0">
                <a:solidFill>
                  <a:schemeClr val="bg1"/>
                </a:solidFill>
                <a:latin typeface="Grandview" panose="020B0502040204020203" pitchFamily="34" charset="0"/>
              </a:rPr>
              <a:t>Guam Peppers</a:t>
            </a:r>
            <a:r>
              <a:rPr lang="en-US" dirty="0">
                <a:solidFill>
                  <a:schemeClr val="bg1"/>
                </a:solidFill>
                <a:latin typeface="Grandview" panose="020B0502040204020203" pitchFamily="34" charset="0"/>
              </a:rPr>
              <a:t>: 1.074 – 2.308 g/kg (Fresh Weight)</a:t>
            </a:r>
          </a:p>
        </p:txBody>
      </p:sp>
    </p:spTree>
    <p:extLst>
      <p:ext uri="{BB962C8B-B14F-4D97-AF65-F5344CB8AC3E}">
        <p14:creationId xmlns:p14="http://schemas.microsoft.com/office/powerpoint/2010/main" val="38509612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F27E7-4620-9C40-A4D9-E3BC0AC4A299}"/>
              </a:ext>
            </a:extLst>
          </p:cNvPr>
          <p:cNvSpPr>
            <a:spLocks noGrp="1"/>
          </p:cNvSpPr>
          <p:nvPr>
            <p:ph type="title"/>
          </p:nvPr>
        </p:nvSpPr>
        <p:spPr/>
        <p:txBody>
          <a:bodyPr/>
          <a:lstStyle/>
          <a:p>
            <a:r>
              <a:rPr lang="en-US" b="1" dirty="0">
                <a:solidFill>
                  <a:schemeClr val="bg1"/>
                </a:solidFill>
                <a:latin typeface="Grandview" panose="020B0502040204020203" pitchFamily="34" charset="0"/>
              </a:rPr>
              <a:t>Discussion – Objective 3</a:t>
            </a:r>
          </a:p>
        </p:txBody>
      </p:sp>
      <p:sp>
        <p:nvSpPr>
          <p:cNvPr id="3" name="Content Placeholder 2">
            <a:extLst>
              <a:ext uri="{FF2B5EF4-FFF2-40B4-BE49-F238E27FC236}">
                <a16:creationId xmlns:a16="http://schemas.microsoft.com/office/drawing/2014/main" id="{4DA6B7C9-9026-6744-A959-5730F7BBF369}"/>
              </a:ext>
            </a:extLst>
          </p:cNvPr>
          <p:cNvSpPr>
            <a:spLocks noGrp="1"/>
          </p:cNvSpPr>
          <p:nvPr>
            <p:ph idx="1"/>
          </p:nvPr>
        </p:nvSpPr>
        <p:spPr/>
        <p:txBody>
          <a:bodyPr>
            <a:normAutofit/>
          </a:bodyPr>
          <a:lstStyle/>
          <a:p>
            <a:r>
              <a:rPr lang="en-US" dirty="0" err="1">
                <a:solidFill>
                  <a:schemeClr val="bg1"/>
                </a:solidFill>
                <a:latin typeface="Grandview" panose="020B0502040204020203" pitchFamily="34" charset="0"/>
              </a:rPr>
              <a:t>Chrysanthemin</a:t>
            </a:r>
            <a:r>
              <a:rPr lang="en-US" dirty="0">
                <a:solidFill>
                  <a:schemeClr val="bg1"/>
                </a:solidFill>
                <a:latin typeface="Grandview" panose="020B0502040204020203" pitchFamily="34" charset="0"/>
              </a:rPr>
              <a:t> concentrations of hot peppers from Guam were overall lower than reported in literature (</a:t>
            </a:r>
            <a:r>
              <a:rPr lang="en-US" dirty="0" err="1">
                <a:solidFill>
                  <a:schemeClr val="bg1"/>
                </a:solidFill>
                <a:latin typeface="Grandview" panose="020B0502040204020203" pitchFamily="34" charset="0"/>
              </a:rPr>
              <a:t>Arnnok</a:t>
            </a:r>
            <a:r>
              <a:rPr lang="en-US" dirty="0">
                <a:solidFill>
                  <a:schemeClr val="bg1"/>
                </a:solidFill>
                <a:latin typeface="Grandview" panose="020B0502040204020203" pitchFamily="34" charset="0"/>
              </a:rPr>
              <a:t>, 2012). </a:t>
            </a:r>
          </a:p>
          <a:p>
            <a:pPr lvl="1"/>
            <a:r>
              <a:rPr lang="en-US" b="1" dirty="0">
                <a:solidFill>
                  <a:schemeClr val="bg1"/>
                </a:solidFill>
                <a:latin typeface="Grandview" panose="020B0502040204020203" pitchFamily="34" charset="0"/>
              </a:rPr>
              <a:t>Literature</a:t>
            </a:r>
            <a:r>
              <a:rPr lang="en-US" dirty="0">
                <a:solidFill>
                  <a:schemeClr val="bg1"/>
                </a:solidFill>
                <a:latin typeface="Grandview" panose="020B0502040204020203" pitchFamily="34" charset="0"/>
              </a:rPr>
              <a:t>: 0.795 – 2.78 mg/kg (Fresh Weight)</a:t>
            </a:r>
          </a:p>
          <a:p>
            <a:pPr lvl="1"/>
            <a:r>
              <a:rPr lang="en-US" b="1" dirty="0">
                <a:solidFill>
                  <a:schemeClr val="bg1"/>
                </a:solidFill>
                <a:latin typeface="Grandview" panose="020B0502040204020203" pitchFamily="34" charset="0"/>
              </a:rPr>
              <a:t>Guam Peppers</a:t>
            </a:r>
            <a:r>
              <a:rPr lang="en-US" dirty="0">
                <a:solidFill>
                  <a:schemeClr val="bg1"/>
                </a:solidFill>
                <a:latin typeface="Grandview" panose="020B0502040204020203" pitchFamily="34" charset="0"/>
              </a:rPr>
              <a:t>: 0.056 – 1.134 mg/kg (Fresh Weight)</a:t>
            </a:r>
          </a:p>
          <a:p>
            <a:pPr marL="457200" lvl="1" indent="0">
              <a:buNone/>
            </a:pPr>
            <a:endParaRPr lang="en-US" dirty="0">
              <a:solidFill>
                <a:schemeClr val="bg1"/>
              </a:solidFill>
              <a:latin typeface="Grandview" panose="020B0502040204020203" pitchFamily="34" charset="0"/>
            </a:endParaRPr>
          </a:p>
          <a:p>
            <a:pPr marL="457200" lvl="1" indent="0">
              <a:buNone/>
            </a:pPr>
            <a:endParaRPr lang="en-US" dirty="0">
              <a:solidFill>
                <a:schemeClr val="bg1"/>
              </a:solidFill>
              <a:latin typeface="Grandview" panose="020B0502040204020203" pitchFamily="34" charset="0"/>
            </a:endParaRPr>
          </a:p>
          <a:p>
            <a:r>
              <a:rPr lang="en-US" dirty="0" err="1">
                <a:solidFill>
                  <a:schemeClr val="bg1"/>
                </a:solidFill>
                <a:latin typeface="Grandview" panose="020B0502040204020203" pitchFamily="34" charset="0"/>
              </a:rPr>
              <a:t>Nasunin</a:t>
            </a:r>
            <a:r>
              <a:rPr lang="en-US" dirty="0">
                <a:solidFill>
                  <a:schemeClr val="bg1"/>
                </a:solidFill>
                <a:latin typeface="Grandview" panose="020B0502040204020203" pitchFamily="34" charset="0"/>
              </a:rPr>
              <a:t> identified in all red-colored varieties.</a:t>
            </a:r>
          </a:p>
          <a:p>
            <a:pPr lvl="1"/>
            <a:r>
              <a:rPr lang="en-US" dirty="0">
                <a:solidFill>
                  <a:schemeClr val="bg1"/>
                </a:solidFill>
                <a:latin typeface="Grandview" panose="020B0502040204020203" pitchFamily="34" charset="0"/>
              </a:rPr>
              <a:t>Not detected in </a:t>
            </a:r>
            <a:r>
              <a:rPr lang="en-US" dirty="0" err="1">
                <a:solidFill>
                  <a:schemeClr val="bg1"/>
                </a:solidFill>
                <a:latin typeface="Grandview" panose="020B0502040204020203" pitchFamily="34" charset="0"/>
              </a:rPr>
              <a:t>Håchon</a:t>
            </a:r>
            <a:r>
              <a:rPr lang="en-US" dirty="0">
                <a:solidFill>
                  <a:schemeClr val="bg1"/>
                </a:solidFill>
                <a:latin typeface="Grandview" panose="020B0502040204020203" pitchFamily="34" charset="0"/>
              </a:rPr>
              <a:t>.</a:t>
            </a:r>
          </a:p>
          <a:p>
            <a:endParaRPr lang="en-US" dirty="0">
              <a:solidFill>
                <a:schemeClr val="bg1"/>
              </a:solidFill>
              <a:latin typeface="Grandview" panose="020B0502040204020203" pitchFamily="34" charset="0"/>
            </a:endParaRPr>
          </a:p>
        </p:txBody>
      </p:sp>
    </p:spTree>
    <p:extLst>
      <p:ext uri="{BB962C8B-B14F-4D97-AF65-F5344CB8AC3E}">
        <p14:creationId xmlns:p14="http://schemas.microsoft.com/office/powerpoint/2010/main" val="32291756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F27E7-4620-9C40-A4D9-E3BC0AC4A299}"/>
              </a:ext>
            </a:extLst>
          </p:cNvPr>
          <p:cNvSpPr>
            <a:spLocks noGrp="1"/>
          </p:cNvSpPr>
          <p:nvPr>
            <p:ph type="title"/>
          </p:nvPr>
        </p:nvSpPr>
        <p:spPr/>
        <p:txBody>
          <a:bodyPr/>
          <a:lstStyle/>
          <a:p>
            <a:r>
              <a:rPr lang="en-US" b="1" dirty="0">
                <a:solidFill>
                  <a:schemeClr val="bg1"/>
                </a:solidFill>
                <a:latin typeface="Grandview" panose="020B0502040204020203" pitchFamily="34" charset="0"/>
              </a:rPr>
              <a:t>Future Study</a:t>
            </a:r>
          </a:p>
        </p:txBody>
      </p:sp>
      <p:sp>
        <p:nvSpPr>
          <p:cNvPr id="3" name="Content Placeholder 2">
            <a:extLst>
              <a:ext uri="{FF2B5EF4-FFF2-40B4-BE49-F238E27FC236}">
                <a16:creationId xmlns:a16="http://schemas.microsoft.com/office/drawing/2014/main" id="{4DA6B7C9-9026-6744-A959-5730F7BBF369}"/>
              </a:ext>
            </a:extLst>
          </p:cNvPr>
          <p:cNvSpPr>
            <a:spLocks noGrp="1"/>
          </p:cNvSpPr>
          <p:nvPr>
            <p:ph idx="1"/>
          </p:nvPr>
        </p:nvSpPr>
        <p:spPr/>
        <p:txBody>
          <a:bodyPr/>
          <a:lstStyle/>
          <a:p>
            <a:r>
              <a:rPr lang="en-US" dirty="0">
                <a:solidFill>
                  <a:schemeClr val="bg1"/>
                </a:solidFill>
                <a:latin typeface="Grandview" panose="020B0502040204020203" pitchFamily="34" charset="0"/>
              </a:rPr>
              <a:t>Quantification of </a:t>
            </a:r>
            <a:r>
              <a:rPr lang="en-US" dirty="0" err="1">
                <a:solidFill>
                  <a:schemeClr val="bg1"/>
                </a:solidFill>
                <a:latin typeface="Grandview" panose="020B0502040204020203" pitchFamily="34" charset="0"/>
              </a:rPr>
              <a:t>Nasunin</a:t>
            </a:r>
            <a:r>
              <a:rPr lang="en-US" dirty="0">
                <a:solidFill>
                  <a:schemeClr val="bg1"/>
                </a:solidFill>
                <a:latin typeface="Grandview" panose="020B0502040204020203" pitchFamily="34" charset="0"/>
              </a:rPr>
              <a:t> concentration in local varieties of hot pepper.</a:t>
            </a:r>
          </a:p>
          <a:p>
            <a:pPr marL="0" indent="0">
              <a:buNone/>
            </a:pPr>
            <a:endParaRPr lang="en-US" dirty="0">
              <a:solidFill>
                <a:schemeClr val="bg1"/>
              </a:solidFill>
              <a:latin typeface="Grandview" panose="020B0502040204020203" pitchFamily="34" charset="0"/>
            </a:endParaRPr>
          </a:p>
          <a:p>
            <a:r>
              <a:rPr lang="en-US" dirty="0">
                <a:solidFill>
                  <a:schemeClr val="bg1"/>
                </a:solidFill>
                <a:latin typeface="Grandview" panose="020B0502040204020203" pitchFamily="34" charset="0"/>
              </a:rPr>
              <a:t>Determining the concentration of other phytochemicals in local varieties of hot pepper.</a:t>
            </a:r>
          </a:p>
          <a:p>
            <a:pPr marL="0" indent="0">
              <a:buNone/>
            </a:pPr>
            <a:endParaRPr lang="en-US" dirty="0">
              <a:solidFill>
                <a:schemeClr val="bg1"/>
              </a:solidFill>
              <a:latin typeface="Grandview" panose="020B0502040204020203" pitchFamily="34" charset="0"/>
            </a:endParaRPr>
          </a:p>
          <a:p>
            <a:r>
              <a:rPr lang="en-US" dirty="0">
                <a:solidFill>
                  <a:schemeClr val="bg1"/>
                </a:solidFill>
                <a:latin typeface="Grandview" panose="020B0502040204020203" pitchFamily="34" charset="0"/>
              </a:rPr>
              <a:t>Determining the antioxidant activity of local varieties of hot pepper by DPPH and TEAC assays.</a:t>
            </a:r>
          </a:p>
          <a:p>
            <a:endParaRPr lang="en-US" dirty="0"/>
          </a:p>
        </p:txBody>
      </p:sp>
    </p:spTree>
    <p:extLst>
      <p:ext uri="{BB962C8B-B14F-4D97-AF65-F5344CB8AC3E}">
        <p14:creationId xmlns:p14="http://schemas.microsoft.com/office/powerpoint/2010/main" val="37697144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C8041-B459-5E4A-AE56-5BBAB58AAB3E}"/>
              </a:ext>
            </a:extLst>
          </p:cNvPr>
          <p:cNvSpPr>
            <a:spLocks noGrp="1"/>
          </p:cNvSpPr>
          <p:nvPr>
            <p:ph type="title"/>
          </p:nvPr>
        </p:nvSpPr>
        <p:spPr/>
        <p:txBody>
          <a:bodyPr/>
          <a:lstStyle/>
          <a:p>
            <a:r>
              <a:rPr lang="en-US" b="1" dirty="0">
                <a:solidFill>
                  <a:schemeClr val="bg1"/>
                </a:solidFill>
                <a:latin typeface="Grandview" panose="020B0502040204020203" pitchFamily="34" charset="0"/>
              </a:rPr>
              <a:t>Special Thanks:</a:t>
            </a:r>
          </a:p>
        </p:txBody>
      </p:sp>
      <p:graphicFrame>
        <p:nvGraphicFramePr>
          <p:cNvPr id="5" name="Content Placeholder 2">
            <a:extLst>
              <a:ext uri="{FF2B5EF4-FFF2-40B4-BE49-F238E27FC236}">
                <a16:creationId xmlns:a16="http://schemas.microsoft.com/office/drawing/2014/main" id="{1E28DA18-6A52-4247-AEE5-BC82C80F1A5C}"/>
              </a:ext>
            </a:extLst>
          </p:cNvPr>
          <p:cNvGraphicFramePr>
            <a:graphicFrameLocks noGrp="1"/>
          </p:cNvGraphicFramePr>
          <p:nvPr>
            <p:ph idx="1"/>
            <p:extLst>
              <p:ext uri="{D42A27DB-BD31-4B8C-83A1-F6EECF244321}">
                <p14:modId xmlns:p14="http://schemas.microsoft.com/office/powerpoint/2010/main" val="321750817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306102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C8041-B459-5E4A-AE56-5BBAB58AAB3E}"/>
              </a:ext>
            </a:extLst>
          </p:cNvPr>
          <p:cNvSpPr>
            <a:spLocks noGrp="1"/>
          </p:cNvSpPr>
          <p:nvPr>
            <p:ph type="title"/>
          </p:nvPr>
        </p:nvSpPr>
        <p:spPr/>
        <p:txBody>
          <a:bodyPr/>
          <a:lstStyle/>
          <a:p>
            <a:r>
              <a:rPr lang="en-US" b="1" dirty="0">
                <a:solidFill>
                  <a:schemeClr val="bg1"/>
                </a:solidFill>
                <a:latin typeface="Grandview" panose="020B0502040204020203" pitchFamily="34" charset="0"/>
              </a:rPr>
              <a:t>Special Thanks:</a:t>
            </a:r>
          </a:p>
        </p:txBody>
      </p:sp>
      <p:graphicFrame>
        <p:nvGraphicFramePr>
          <p:cNvPr id="5" name="Content Placeholder 2">
            <a:extLst>
              <a:ext uri="{FF2B5EF4-FFF2-40B4-BE49-F238E27FC236}">
                <a16:creationId xmlns:a16="http://schemas.microsoft.com/office/drawing/2014/main" id="{1E28DA18-6A52-4247-AEE5-BC82C80F1A5C}"/>
              </a:ext>
            </a:extLst>
          </p:cNvPr>
          <p:cNvGraphicFramePr>
            <a:graphicFrameLocks noGrp="1"/>
          </p:cNvGraphicFramePr>
          <p:nvPr>
            <p:ph idx="1"/>
            <p:extLst>
              <p:ext uri="{D42A27DB-BD31-4B8C-83A1-F6EECF244321}">
                <p14:modId xmlns:p14="http://schemas.microsoft.com/office/powerpoint/2010/main" val="297070709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328372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8AB70E-F0B2-2140-B70D-D19A750E4AE3}"/>
              </a:ext>
            </a:extLst>
          </p:cNvPr>
          <p:cNvSpPr>
            <a:spLocks noGrp="1"/>
          </p:cNvSpPr>
          <p:nvPr>
            <p:ph type="ctrTitle"/>
          </p:nvPr>
        </p:nvSpPr>
        <p:spPr/>
        <p:txBody>
          <a:bodyPr/>
          <a:lstStyle/>
          <a:p>
            <a:r>
              <a:rPr lang="en-US" b="1" dirty="0">
                <a:solidFill>
                  <a:schemeClr val="bg1"/>
                </a:solidFill>
                <a:latin typeface="Grandview" panose="020B0502040204020203" pitchFamily="34" charset="0"/>
              </a:rPr>
              <a:t>Questions?</a:t>
            </a:r>
          </a:p>
        </p:txBody>
      </p:sp>
      <p:sp>
        <p:nvSpPr>
          <p:cNvPr id="5" name="Subtitle 4">
            <a:extLst>
              <a:ext uri="{FF2B5EF4-FFF2-40B4-BE49-F238E27FC236}">
                <a16:creationId xmlns:a16="http://schemas.microsoft.com/office/drawing/2014/main" id="{80775B5B-1FE3-B84E-B669-843DECD1038B}"/>
              </a:ext>
            </a:extLst>
          </p:cNvPr>
          <p:cNvSpPr>
            <a:spLocks noGrp="1"/>
          </p:cNvSpPr>
          <p:nvPr>
            <p:ph type="subTitle" idx="1"/>
          </p:nvPr>
        </p:nvSpPr>
        <p:spPr/>
        <p:txBody>
          <a:bodyPr/>
          <a:lstStyle/>
          <a:p>
            <a:r>
              <a:rPr lang="en-US" b="1" dirty="0">
                <a:solidFill>
                  <a:schemeClr val="bg1"/>
                </a:solidFill>
                <a:latin typeface="Grandview" panose="020B0502040204020203" pitchFamily="34" charset="0"/>
              </a:rPr>
              <a:t>Thank you!</a:t>
            </a:r>
          </a:p>
        </p:txBody>
      </p:sp>
    </p:spTree>
    <p:extLst>
      <p:ext uri="{BB962C8B-B14F-4D97-AF65-F5344CB8AC3E}">
        <p14:creationId xmlns:p14="http://schemas.microsoft.com/office/powerpoint/2010/main" val="14486382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F27E7-4620-9C40-A4D9-E3BC0AC4A299}"/>
              </a:ext>
            </a:extLst>
          </p:cNvPr>
          <p:cNvSpPr>
            <a:spLocks noGrp="1"/>
          </p:cNvSpPr>
          <p:nvPr>
            <p:ph type="title"/>
          </p:nvPr>
        </p:nvSpPr>
        <p:spPr/>
        <p:txBody>
          <a:bodyPr/>
          <a:lstStyle/>
          <a:p>
            <a:r>
              <a:rPr lang="en-US" b="1" dirty="0">
                <a:solidFill>
                  <a:schemeClr val="bg1"/>
                </a:solidFill>
                <a:latin typeface="Grandview" panose="020B0502040204020203" pitchFamily="34" charset="0"/>
              </a:rPr>
              <a:t>What are Anthocyanins?</a:t>
            </a:r>
          </a:p>
        </p:txBody>
      </p:sp>
      <p:sp>
        <p:nvSpPr>
          <p:cNvPr id="3" name="Content Placeholder 2">
            <a:extLst>
              <a:ext uri="{FF2B5EF4-FFF2-40B4-BE49-F238E27FC236}">
                <a16:creationId xmlns:a16="http://schemas.microsoft.com/office/drawing/2014/main" id="{4DA6B7C9-9026-6744-A959-5730F7BBF369}"/>
              </a:ext>
            </a:extLst>
          </p:cNvPr>
          <p:cNvSpPr>
            <a:spLocks noGrp="1"/>
          </p:cNvSpPr>
          <p:nvPr>
            <p:ph idx="1"/>
          </p:nvPr>
        </p:nvSpPr>
        <p:spPr/>
        <p:txBody>
          <a:bodyPr>
            <a:normAutofit/>
          </a:bodyPr>
          <a:lstStyle/>
          <a:p>
            <a:r>
              <a:rPr lang="en-US" dirty="0">
                <a:solidFill>
                  <a:schemeClr val="bg1"/>
                </a:solidFill>
                <a:latin typeface="Grandview" panose="020B0502040204020203" pitchFamily="34" charset="0"/>
              </a:rPr>
              <a:t>A type of flavonoid (subgroup of phenolics) that commonly present as orange, red, or purple color in plants.</a:t>
            </a:r>
          </a:p>
          <a:p>
            <a:pPr marL="0" indent="0">
              <a:buNone/>
            </a:pPr>
            <a:endParaRPr lang="en-US" dirty="0">
              <a:solidFill>
                <a:schemeClr val="bg1"/>
              </a:solidFill>
              <a:latin typeface="Grandview" panose="020B0502040204020203" pitchFamily="34" charset="0"/>
            </a:endParaRPr>
          </a:p>
          <a:p>
            <a:r>
              <a:rPr lang="en-US" dirty="0">
                <a:solidFill>
                  <a:schemeClr val="bg1"/>
                </a:solidFill>
                <a:latin typeface="Grandview" panose="020B0502040204020203" pitchFamily="34" charset="0"/>
              </a:rPr>
              <a:t>Possible use as natural food colorant.</a:t>
            </a:r>
          </a:p>
          <a:p>
            <a:endParaRPr lang="en-US" dirty="0">
              <a:solidFill>
                <a:schemeClr val="bg1"/>
              </a:solidFill>
              <a:latin typeface="Grandview" panose="020B0502040204020203" pitchFamily="34" charset="0"/>
            </a:endParaRPr>
          </a:p>
          <a:p>
            <a:r>
              <a:rPr lang="en-US" dirty="0">
                <a:solidFill>
                  <a:schemeClr val="bg1"/>
                </a:solidFill>
                <a:latin typeface="Grandview" panose="020B0502040204020203" pitchFamily="34" charset="0"/>
              </a:rPr>
              <a:t>Also associated with antioxidant activity.</a:t>
            </a:r>
          </a:p>
        </p:txBody>
      </p:sp>
      <p:pic>
        <p:nvPicPr>
          <p:cNvPr id="1026" name="Picture 2" descr="Cyanidin | C15H11O6+ - PubChem">
            <a:extLst>
              <a:ext uri="{FF2B5EF4-FFF2-40B4-BE49-F238E27FC236}">
                <a16:creationId xmlns:a16="http://schemas.microsoft.com/office/drawing/2014/main" id="{59DAC0B6-B185-DE4E-809A-28CAC60E43F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440615" y="2784723"/>
            <a:ext cx="2950336" cy="29503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6B7BD4A-794F-E442-B124-BF8C0C8E2977}"/>
              </a:ext>
            </a:extLst>
          </p:cNvPr>
          <p:cNvSpPr txBox="1"/>
          <p:nvPr/>
        </p:nvSpPr>
        <p:spPr>
          <a:xfrm>
            <a:off x="8844015" y="5869996"/>
            <a:ext cx="2143536" cy="646331"/>
          </a:xfrm>
          <a:prstGeom prst="rect">
            <a:avLst/>
          </a:prstGeom>
          <a:noFill/>
        </p:spPr>
        <p:txBody>
          <a:bodyPr wrap="none" rtlCol="0">
            <a:spAutoFit/>
          </a:bodyPr>
          <a:lstStyle/>
          <a:p>
            <a:pPr algn="ctr"/>
            <a:r>
              <a:rPr lang="en-US" dirty="0">
                <a:solidFill>
                  <a:schemeClr val="bg1"/>
                </a:solidFill>
                <a:latin typeface="Grandview" panose="020B0502040204020203" pitchFamily="34" charset="0"/>
              </a:rPr>
              <a:t>Basic Anthocyanin</a:t>
            </a:r>
          </a:p>
          <a:p>
            <a:pPr algn="ctr"/>
            <a:r>
              <a:rPr lang="en-US" dirty="0">
                <a:solidFill>
                  <a:schemeClr val="bg1"/>
                </a:solidFill>
                <a:latin typeface="Grandview" panose="020B0502040204020203" pitchFamily="34" charset="0"/>
              </a:rPr>
              <a:t>Structure</a:t>
            </a:r>
          </a:p>
        </p:txBody>
      </p:sp>
    </p:spTree>
    <p:extLst>
      <p:ext uri="{BB962C8B-B14F-4D97-AF65-F5344CB8AC3E}">
        <p14:creationId xmlns:p14="http://schemas.microsoft.com/office/powerpoint/2010/main" val="39568294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F27E7-4620-9C40-A4D9-E3BC0AC4A299}"/>
              </a:ext>
            </a:extLst>
          </p:cNvPr>
          <p:cNvSpPr>
            <a:spLocks noGrp="1"/>
          </p:cNvSpPr>
          <p:nvPr>
            <p:ph type="title"/>
          </p:nvPr>
        </p:nvSpPr>
        <p:spPr/>
        <p:txBody>
          <a:bodyPr/>
          <a:lstStyle/>
          <a:p>
            <a:r>
              <a:rPr lang="en-US" b="1" dirty="0">
                <a:solidFill>
                  <a:schemeClr val="bg1"/>
                </a:solidFill>
                <a:latin typeface="Grandview" panose="020B0502040204020203" pitchFamily="34" charset="0"/>
              </a:rPr>
              <a:t>Anthocyanins in </a:t>
            </a:r>
            <a:r>
              <a:rPr lang="en-US" b="1" i="1" dirty="0">
                <a:solidFill>
                  <a:schemeClr val="bg1"/>
                </a:solidFill>
                <a:latin typeface="Grandview" panose="020B0502040204020203" pitchFamily="34" charset="0"/>
              </a:rPr>
              <a:t>Capsicum annuum</a:t>
            </a:r>
          </a:p>
        </p:txBody>
      </p:sp>
      <p:pic>
        <p:nvPicPr>
          <p:cNvPr id="5122" name="Picture 2" descr="Cyanidin 3-glucoside | C21H21ClO11 - PubChem">
            <a:extLst>
              <a:ext uri="{FF2B5EF4-FFF2-40B4-BE49-F238E27FC236}">
                <a16:creationId xmlns:a16="http://schemas.microsoft.com/office/drawing/2014/main" id="{79B0FDEB-E4C4-AA43-B9FC-394E3B44F65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62100" y="1524000"/>
            <a:ext cx="3810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Nasunin | C42H47ClO23 - PubChem">
            <a:extLst>
              <a:ext uri="{FF2B5EF4-FFF2-40B4-BE49-F238E27FC236}">
                <a16:creationId xmlns:a16="http://schemas.microsoft.com/office/drawing/2014/main" id="{650C86FD-39CB-404F-817D-46BECA13D60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56426" y="1520952"/>
            <a:ext cx="3813048" cy="381304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9A93423-D487-5641-8916-B37E2C2EACA0}"/>
              </a:ext>
            </a:extLst>
          </p:cNvPr>
          <p:cNvSpPr txBox="1"/>
          <p:nvPr/>
        </p:nvSpPr>
        <p:spPr>
          <a:xfrm>
            <a:off x="1943285" y="5427662"/>
            <a:ext cx="3047630" cy="1200329"/>
          </a:xfrm>
          <a:prstGeom prst="rect">
            <a:avLst/>
          </a:prstGeom>
          <a:noFill/>
        </p:spPr>
        <p:txBody>
          <a:bodyPr wrap="none" rtlCol="0">
            <a:spAutoFit/>
          </a:bodyPr>
          <a:lstStyle/>
          <a:p>
            <a:pPr algn="ctr"/>
            <a:r>
              <a:rPr lang="en-US" b="1" dirty="0" err="1">
                <a:solidFill>
                  <a:schemeClr val="bg1"/>
                </a:solidFill>
                <a:latin typeface="Grandview" panose="020B0502040204020203" pitchFamily="34" charset="0"/>
              </a:rPr>
              <a:t>Chrysanthemin</a:t>
            </a:r>
            <a:r>
              <a:rPr lang="en-US" dirty="0">
                <a:solidFill>
                  <a:schemeClr val="bg1"/>
                </a:solidFill>
                <a:latin typeface="Grandview" panose="020B0502040204020203" pitchFamily="34" charset="0"/>
              </a:rPr>
              <a:t> </a:t>
            </a:r>
          </a:p>
          <a:p>
            <a:pPr algn="ctr"/>
            <a:r>
              <a:rPr lang="en-US" dirty="0">
                <a:solidFill>
                  <a:schemeClr val="bg1"/>
                </a:solidFill>
                <a:latin typeface="Grandview" panose="020B0502040204020203" pitchFamily="34" charset="0"/>
              </a:rPr>
              <a:t>(Cyanidin-3-glucoside)</a:t>
            </a:r>
          </a:p>
          <a:p>
            <a:pPr algn="ctr"/>
            <a:r>
              <a:rPr lang="en-US" dirty="0">
                <a:solidFill>
                  <a:schemeClr val="bg1"/>
                </a:solidFill>
                <a:latin typeface="Grandview" panose="020B0502040204020203" pitchFamily="34" charset="0"/>
              </a:rPr>
              <a:t>Magenta, Orange, Crimson </a:t>
            </a:r>
          </a:p>
          <a:p>
            <a:endParaRPr lang="en-US" dirty="0"/>
          </a:p>
        </p:txBody>
      </p:sp>
      <p:sp>
        <p:nvSpPr>
          <p:cNvPr id="9" name="TextBox 8">
            <a:extLst>
              <a:ext uri="{FF2B5EF4-FFF2-40B4-BE49-F238E27FC236}">
                <a16:creationId xmlns:a16="http://schemas.microsoft.com/office/drawing/2014/main" id="{407A47D6-8552-D249-84BD-A0AF038539CC}"/>
              </a:ext>
            </a:extLst>
          </p:cNvPr>
          <p:cNvSpPr txBox="1"/>
          <p:nvPr/>
        </p:nvSpPr>
        <p:spPr>
          <a:xfrm>
            <a:off x="5160442" y="5427662"/>
            <a:ext cx="6005170" cy="1200329"/>
          </a:xfrm>
          <a:prstGeom prst="rect">
            <a:avLst/>
          </a:prstGeom>
          <a:noFill/>
        </p:spPr>
        <p:txBody>
          <a:bodyPr wrap="none" rtlCol="0">
            <a:spAutoFit/>
          </a:bodyPr>
          <a:lstStyle/>
          <a:p>
            <a:pPr lvl="1" algn="ctr"/>
            <a:r>
              <a:rPr lang="en-US" b="1" dirty="0" err="1">
                <a:solidFill>
                  <a:schemeClr val="bg1"/>
                </a:solidFill>
                <a:latin typeface="Grandview" panose="020B0502040204020203" pitchFamily="34" charset="0"/>
              </a:rPr>
              <a:t>Nasunin</a:t>
            </a:r>
            <a:endParaRPr lang="en-US" b="1" dirty="0">
              <a:solidFill>
                <a:schemeClr val="bg1"/>
              </a:solidFill>
              <a:latin typeface="Grandview" panose="020B0502040204020203" pitchFamily="34" charset="0"/>
            </a:endParaRPr>
          </a:p>
          <a:p>
            <a:pPr lvl="1" algn="ctr"/>
            <a:r>
              <a:rPr lang="en-US" dirty="0">
                <a:solidFill>
                  <a:schemeClr val="bg1"/>
                </a:solidFill>
                <a:latin typeface="Grandview" panose="020B0502040204020203" pitchFamily="34" charset="0"/>
              </a:rPr>
              <a:t>(Delphidin-3-p-coumaroylrutinoside-5-glucoside)</a:t>
            </a:r>
          </a:p>
          <a:p>
            <a:pPr lvl="1" algn="ctr"/>
            <a:r>
              <a:rPr lang="en-US" dirty="0">
                <a:solidFill>
                  <a:schemeClr val="bg1"/>
                </a:solidFill>
                <a:latin typeface="Grandview" panose="020B0502040204020203" pitchFamily="34" charset="0"/>
              </a:rPr>
              <a:t>Purple</a:t>
            </a:r>
          </a:p>
          <a:p>
            <a:endParaRPr lang="en-US" dirty="0"/>
          </a:p>
        </p:txBody>
      </p:sp>
    </p:spTree>
    <p:extLst>
      <p:ext uri="{BB962C8B-B14F-4D97-AF65-F5344CB8AC3E}">
        <p14:creationId xmlns:p14="http://schemas.microsoft.com/office/powerpoint/2010/main" val="18308207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F27E7-4620-9C40-A4D9-E3BC0AC4A299}"/>
              </a:ext>
            </a:extLst>
          </p:cNvPr>
          <p:cNvSpPr>
            <a:spLocks noGrp="1"/>
          </p:cNvSpPr>
          <p:nvPr>
            <p:ph type="title"/>
          </p:nvPr>
        </p:nvSpPr>
        <p:spPr/>
        <p:txBody>
          <a:bodyPr/>
          <a:lstStyle/>
          <a:p>
            <a:r>
              <a:rPr lang="en-US" b="1" dirty="0">
                <a:solidFill>
                  <a:schemeClr val="bg1"/>
                </a:solidFill>
                <a:latin typeface="Grandview" panose="020B0502040204020203" pitchFamily="34" charset="0"/>
              </a:rPr>
              <a:t>Varieties of Hot Peppers in Guam</a:t>
            </a:r>
          </a:p>
        </p:txBody>
      </p:sp>
      <p:pic>
        <p:nvPicPr>
          <p:cNvPr id="5" name="Content Placeholder 4" descr="A group of peppers&#10;&#10;Description automatically generated with medium confidence">
            <a:extLst>
              <a:ext uri="{FF2B5EF4-FFF2-40B4-BE49-F238E27FC236}">
                <a16:creationId xmlns:a16="http://schemas.microsoft.com/office/drawing/2014/main" id="{20CF8628-110C-1840-AE58-06DAC1A481C2}"/>
              </a:ext>
            </a:extLst>
          </p:cNvPr>
          <p:cNvPicPr>
            <a:picLocks noGrp="1" noChangeAspect="1"/>
          </p:cNvPicPr>
          <p:nvPr>
            <p:ph idx="1"/>
          </p:nvPr>
        </p:nvPicPr>
        <p:blipFill>
          <a:blip r:embed="rId3"/>
          <a:stretch>
            <a:fillRect/>
          </a:stretch>
        </p:blipFill>
        <p:spPr>
          <a:xfrm>
            <a:off x="838199" y="1690688"/>
            <a:ext cx="3231138" cy="1738312"/>
          </a:xfrm>
        </p:spPr>
      </p:pic>
      <p:sp>
        <p:nvSpPr>
          <p:cNvPr id="6" name="Rectangle 5">
            <a:extLst>
              <a:ext uri="{FF2B5EF4-FFF2-40B4-BE49-F238E27FC236}">
                <a16:creationId xmlns:a16="http://schemas.microsoft.com/office/drawing/2014/main" id="{BB3EC47D-3376-B944-9E1B-9D3A7AD382B0}"/>
              </a:ext>
            </a:extLst>
          </p:cNvPr>
          <p:cNvSpPr/>
          <p:nvPr/>
        </p:nvSpPr>
        <p:spPr>
          <a:xfrm>
            <a:off x="2087321" y="3439103"/>
            <a:ext cx="732893" cy="369332"/>
          </a:xfrm>
          <a:prstGeom prst="rect">
            <a:avLst/>
          </a:prstGeom>
        </p:spPr>
        <p:txBody>
          <a:bodyPr wrap="none">
            <a:spAutoFit/>
          </a:bodyPr>
          <a:lstStyle/>
          <a:p>
            <a:r>
              <a:rPr lang="en-US" b="1" dirty="0" err="1">
                <a:solidFill>
                  <a:schemeClr val="bg1"/>
                </a:solidFill>
                <a:latin typeface="Grandview" panose="020B0502040204020203" pitchFamily="34" charset="0"/>
              </a:rPr>
              <a:t>Guåfi</a:t>
            </a:r>
            <a:endParaRPr lang="en-US" dirty="0"/>
          </a:p>
        </p:txBody>
      </p:sp>
      <p:pic>
        <p:nvPicPr>
          <p:cNvPr id="8" name="Picture 7" descr="A group of peppers&#10;&#10;Description automatically generated with medium confidence">
            <a:extLst>
              <a:ext uri="{FF2B5EF4-FFF2-40B4-BE49-F238E27FC236}">
                <a16:creationId xmlns:a16="http://schemas.microsoft.com/office/drawing/2014/main" id="{CD300FE1-CA7E-7749-8ABB-FFD9387401EA}"/>
              </a:ext>
            </a:extLst>
          </p:cNvPr>
          <p:cNvPicPr>
            <a:picLocks noChangeAspect="1"/>
          </p:cNvPicPr>
          <p:nvPr/>
        </p:nvPicPr>
        <p:blipFill>
          <a:blip r:embed="rId4"/>
          <a:stretch>
            <a:fillRect/>
          </a:stretch>
        </p:blipFill>
        <p:spPr>
          <a:xfrm>
            <a:off x="5419074" y="1663373"/>
            <a:ext cx="2378963" cy="1736759"/>
          </a:xfrm>
          <a:prstGeom prst="rect">
            <a:avLst/>
          </a:prstGeom>
        </p:spPr>
      </p:pic>
      <p:sp>
        <p:nvSpPr>
          <p:cNvPr id="9" name="Rectangle 8">
            <a:extLst>
              <a:ext uri="{FF2B5EF4-FFF2-40B4-BE49-F238E27FC236}">
                <a16:creationId xmlns:a16="http://schemas.microsoft.com/office/drawing/2014/main" id="{4137517E-1AF4-7F4E-9E62-A0271886CEBE}"/>
              </a:ext>
            </a:extLst>
          </p:cNvPr>
          <p:cNvSpPr/>
          <p:nvPr/>
        </p:nvSpPr>
        <p:spPr>
          <a:xfrm>
            <a:off x="6096000" y="3429000"/>
            <a:ext cx="787844" cy="369332"/>
          </a:xfrm>
          <a:prstGeom prst="rect">
            <a:avLst/>
          </a:prstGeom>
        </p:spPr>
        <p:txBody>
          <a:bodyPr wrap="none">
            <a:spAutoFit/>
          </a:bodyPr>
          <a:lstStyle/>
          <a:p>
            <a:r>
              <a:rPr lang="en-US" b="1" dirty="0" err="1">
                <a:solidFill>
                  <a:schemeClr val="bg1"/>
                </a:solidFill>
                <a:latin typeface="Grandview" panose="020B0502040204020203" pitchFamily="34" charset="0"/>
              </a:rPr>
              <a:t>Toves</a:t>
            </a:r>
            <a:endParaRPr lang="en-US" dirty="0"/>
          </a:p>
        </p:txBody>
      </p:sp>
      <p:pic>
        <p:nvPicPr>
          <p:cNvPr id="13" name="Picture 12" descr="A picture containing hot pepper, pepper, indoor, vegetable&#10;&#10;Description automatically generated">
            <a:extLst>
              <a:ext uri="{FF2B5EF4-FFF2-40B4-BE49-F238E27FC236}">
                <a16:creationId xmlns:a16="http://schemas.microsoft.com/office/drawing/2014/main" id="{959D2D27-E74D-F848-AD50-9B9EAC93D1C1}"/>
              </a:ext>
            </a:extLst>
          </p:cNvPr>
          <p:cNvPicPr>
            <a:picLocks noChangeAspect="1"/>
          </p:cNvPicPr>
          <p:nvPr/>
        </p:nvPicPr>
        <p:blipFill>
          <a:blip r:embed="rId5"/>
          <a:stretch>
            <a:fillRect/>
          </a:stretch>
        </p:blipFill>
        <p:spPr>
          <a:xfrm>
            <a:off x="9147775" y="1690688"/>
            <a:ext cx="2206023" cy="1736759"/>
          </a:xfrm>
          <a:prstGeom prst="rect">
            <a:avLst/>
          </a:prstGeom>
        </p:spPr>
      </p:pic>
      <p:sp>
        <p:nvSpPr>
          <p:cNvPr id="14" name="Rectangle 13">
            <a:extLst>
              <a:ext uri="{FF2B5EF4-FFF2-40B4-BE49-F238E27FC236}">
                <a16:creationId xmlns:a16="http://schemas.microsoft.com/office/drawing/2014/main" id="{99E73D15-0DA4-FA4D-BC50-67B32508E424}"/>
              </a:ext>
            </a:extLst>
          </p:cNvPr>
          <p:cNvSpPr/>
          <p:nvPr/>
        </p:nvSpPr>
        <p:spPr>
          <a:xfrm>
            <a:off x="9798580" y="3429000"/>
            <a:ext cx="904415" cy="369332"/>
          </a:xfrm>
          <a:prstGeom prst="rect">
            <a:avLst/>
          </a:prstGeom>
        </p:spPr>
        <p:txBody>
          <a:bodyPr wrap="none">
            <a:spAutoFit/>
          </a:bodyPr>
          <a:lstStyle/>
          <a:p>
            <a:r>
              <a:rPr lang="en-US" b="1" dirty="0">
                <a:solidFill>
                  <a:schemeClr val="bg1"/>
                </a:solidFill>
                <a:latin typeface="Grandview" panose="020B0502040204020203" pitchFamily="34" charset="0"/>
              </a:rPr>
              <a:t>Saipan</a:t>
            </a:r>
            <a:endParaRPr lang="en-US" dirty="0"/>
          </a:p>
        </p:txBody>
      </p:sp>
      <p:pic>
        <p:nvPicPr>
          <p:cNvPr id="16" name="Picture 15" descr="A group of peppers&#10;&#10;Description automatically generated with low confidence">
            <a:extLst>
              <a:ext uri="{FF2B5EF4-FFF2-40B4-BE49-F238E27FC236}">
                <a16:creationId xmlns:a16="http://schemas.microsoft.com/office/drawing/2014/main" id="{1175D7F3-E3B4-3443-A1CF-63CDAF6C8264}"/>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rot="16200000">
            <a:off x="3276266" y="4027172"/>
            <a:ext cx="1738670" cy="2024918"/>
          </a:xfrm>
          <a:prstGeom prst="rect">
            <a:avLst/>
          </a:prstGeom>
        </p:spPr>
      </p:pic>
      <p:sp>
        <p:nvSpPr>
          <p:cNvPr id="17" name="Rectangle 16">
            <a:extLst>
              <a:ext uri="{FF2B5EF4-FFF2-40B4-BE49-F238E27FC236}">
                <a16:creationId xmlns:a16="http://schemas.microsoft.com/office/drawing/2014/main" id="{D74526A7-8F65-004C-BEF1-DCBFFF828325}"/>
              </a:ext>
            </a:extLst>
          </p:cNvPr>
          <p:cNvSpPr/>
          <p:nvPr/>
        </p:nvSpPr>
        <p:spPr>
          <a:xfrm>
            <a:off x="3581985" y="6019098"/>
            <a:ext cx="1127232" cy="369332"/>
          </a:xfrm>
          <a:prstGeom prst="rect">
            <a:avLst/>
          </a:prstGeom>
        </p:spPr>
        <p:txBody>
          <a:bodyPr wrap="none">
            <a:spAutoFit/>
          </a:bodyPr>
          <a:lstStyle/>
          <a:p>
            <a:r>
              <a:rPr lang="en-US" b="1" dirty="0" err="1">
                <a:solidFill>
                  <a:schemeClr val="bg1"/>
                </a:solidFill>
                <a:latin typeface="Grandview" panose="020B0502040204020203" pitchFamily="34" charset="0"/>
              </a:rPr>
              <a:t>Barcinas</a:t>
            </a:r>
            <a:endParaRPr lang="en-US" dirty="0"/>
          </a:p>
        </p:txBody>
      </p:sp>
      <p:pic>
        <p:nvPicPr>
          <p:cNvPr id="19" name="Picture 18" descr="A picture containing indoor, hot pepper, vegetable, orange&#10;&#10;Description automatically generated">
            <a:extLst>
              <a:ext uri="{FF2B5EF4-FFF2-40B4-BE49-F238E27FC236}">
                <a16:creationId xmlns:a16="http://schemas.microsoft.com/office/drawing/2014/main" id="{2B7E6B89-28C6-F640-B04C-0091D489D2A2}"/>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6735300" y="4170296"/>
            <a:ext cx="2396248" cy="1736759"/>
          </a:xfrm>
          <a:prstGeom prst="rect">
            <a:avLst/>
          </a:prstGeom>
        </p:spPr>
      </p:pic>
      <p:sp>
        <p:nvSpPr>
          <p:cNvPr id="20" name="Rectangle 19">
            <a:extLst>
              <a:ext uri="{FF2B5EF4-FFF2-40B4-BE49-F238E27FC236}">
                <a16:creationId xmlns:a16="http://schemas.microsoft.com/office/drawing/2014/main" id="{2A7A80DE-93EA-AA44-A939-00F3ED682AFB}"/>
              </a:ext>
            </a:extLst>
          </p:cNvPr>
          <p:cNvSpPr/>
          <p:nvPr/>
        </p:nvSpPr>
        <p:spPr>
          <a:xfrm>
            <a:off x="7440341" y="6040141"/>
            <a:ext cx="986167" cy="369332"/>
          </a:xfrm>
          <a:prstGeom prst="rect">
            <a:avLst/>
          </a:prstGeom>
        </p:spPr>
        <p:txBody>
          <a:bodyPr wrap="none">
            <a:spAutoFit/>
          </a:bodyPr>
          <a:lstStyle/>
          <a:p>
            <a:r>
              <a:rPr lang="en-US" b="1" dirty="0" err="1">
                <a:solidFill>
                  <a:schemeClr val="bg1"/>
                </a:solidFill>
                <a:latin typeface="Grandview" panose="020B0502040204020203" pitchFamily="34" charset="0"/>
              </a:rPr>
              <a:t>Håchon</a:t>
            </a:r>
            <a:endParaRPr lang="en-US" b="1" dirty="0">
              <a:solidFill>
                <a:schemeClr val="bg1"/>
              </a:solidFill>
              <a:latin typeface="Grandview" panose="020B0502040204020203" pitchFamily="34" charset="0"/>
            </a:endParaRPr>
          </a:p>
        </p:txBody>
      </p:sp>
    </p:spTree>
    <p:extLst>
      <p:ext uri="{BB962C8B-B14F-4D97-AF65-F5344CB8AC3E}">
        <p14:creationId xmlns:p14="http://schemas.microsoft.com/office/powerpoint/2010/main" val="24017709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3F8DD-533B-754E-B4CC-8417ADB838BE}"/>
              </a:ext>
            </a:extLst>
          </p:cNvPr>
          <p:cNvSpPr>
            <a:spLocks noGrp="1"/>
          </p:cNvSpPr>
          <p:nvPr>
            <p:ph type="title"/>
          </p:nvPr>
        </p:nvSpPr>
        <p:spPr/>
        <p:txBody>
          <a:bodyPr/>
          <a:lstStyle/>
          <a:p>
            <a:r>
              <a:rPr lang="en-US" b="1" dirty="0">
                <a:solidFill>
                  <a:schemeClr val="bg1"/>
                </a:solidFill>
                <a:latin typeface="Grandview" panose="020B0502040204020203" pitchFamily="34" charset="0"/>
              </a:rPr>
              <a:t>Research Questions</a:t>
            </a:r>
            <a:endParaRPr lang="en-US" dirty="0"/>
          </a:p>
        </p:txBody>
      </p:sp>
      <p:sp>
        <p:nvSpPr>
          <p:cNvPr id="3" name="Content Placeholder 2">
            <a:extLst>
              <a:ext uri="{FF2B5EF4-FFF2-40B4-BE49-F238E27FC236}">
                <a16:creationId xmlns:a16="http://schemas.microsoft.com/office/drawing/2014/main" id="{85681B48-58E1-FB48-9467-11E87304AE80}"/>
              </a:ext>
            </a:extLst>
          </p:cNvPr>
          <p:cNvSpPr>
            <a:spLocks noGrp="1"/>
          </p:cNvSpPr>
          <p:nvPr>
            <p:ph idx="1"/>
          </p:nvPr>
        </p:nvSpPr>
        <p:spPr/>
        <p:txBody>
          <a:bodyPr/>
          <a:lstStyle/>
          <a:p>
            <a:r>
              <a:rPr lang="en-US" dirty="0">
                <a:solidFill>
                  <a:schemeClr val="bg1"/>
                </a:solidFill>
                <a:latin typeface="Grandview" panose="020B0502040204020203" pitchFamily="34" charset="0"/>
              </a:rPr>
              <a:t>How can we numerically characterize differently colored peppers?</a:t>
            </a:r>
          </a:p>
          <a:p>
            <a:endParaRPr lang="en-US" dirty="0">
              <a:solidFill>
                <a:schemeClr val="bg1"/>
              </a:solidFill>
              <a:latin typeface="Grandview" panose="020B0502040204020203" pitchFamily="34" charset="0"/>
            </a:endParaRPr>
          </a:p>
          <a:p>
            <a:r>
              <a:rPr lang="en-US" dirty="0">
                <a:solidFill>
                  <a:schemeClr val="bg1"/>
                </a:solidFill>
                <a:latin typeface="Grandview" panose="020B0502040204020203" pitchFamily="34" charset="0"/>
              </a:rPr>
              <a:t>Do different colored peppers have different amounts of phenolic compounds and anthocyanins?</a:t>
            </a:r>
          </a:p>
          <a:p>
            <a:endParaRPr lang="en-US" dirty="0">
              <a:solidFill>
                <a:schemeClr val="bg1"/>
              </a:solidFill>
              <a:latin typeface="Grandview" panose="020B0502040204020203" pitchFamily="34" charset="0"/>
            </a:endParaRPr>
          </a:p>
          <a:p>
            <a:endParaRPr lang="en-US" dirty="0">
              <a:solidFill>
                <a:schemeClr val="bg1"/>
              </a:solidFill>
              <a:latin typeface="Grandview" panose="020B0502040204020203" pitchFamily="34" charset="0"/>
            </a:endParaRPr>
          </a:p>
        </p:txBody>
      </p:sp>
    </p:spTree>
    <p:extLst>
      <p:ext uri="{BB962C8B-B14F-4D97-AF65-F5344CB8AC3E}">
        <p14:creationId xmlns:p14="http://schemas.microsoft.com/office/powerpoint/2010/main" val="36000752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F27E7-4620-9C40-A4D9-E3BC0AC4A299}"/>
              </a:ext>
            </a:extLst>
          </p:cNvPr>
          <p:cNvSpPr>
            <a:spLocks noGrp="1"/>
          </p:cNvSpPr>
          <p:nvPr>
            <p:ph type="title"/>
          </p:nvPr>
        </p:nvSpPr>
        <p:spPr/>
        <p:txBody>
          <a:bodyPr/>
          <a:lstStyle/>
          <a:p>
            <a:r>
              <a:rPr lang="en-US" b="1" dirty="0">
                <a:solidFill>
                  <a:schemeClr val="bg1"/>
                </a:solidFill>
                <a:latin typeface="Grandview" panose="020B0502040204020203" pitchFamily="34" charset="0"/>
              </a:rPr>
              <a:t>Hypothesis</a:t>
            </a:r>
          </a:p>
        </p:txBody>
      </p:sp>
      <p:sp>
        <p:nvSpPr>
          <p:cNvPr id="3" name="Content Placeholder 2">
            <a:extLst>
              <a:ext uri="{FF2B5EF4-FFF2-40B4-BE49-F238E27FC236}">
                <a16:creationId xmlns:a16="http://schemas.microsoft.com/office/drawing/2014/main" id="{4DA6B7C9-9026-6744-A959-5730F7BBF369}"/>
              </a:ext>
            </a:extLst>
          </p:cNvPr>
          <p:cNvSpPr>
            <a:spLocks noGrp="1"/>
          </p:cNvSpPr>
          <p:nvPr>
            <p:ph idx="1"/>
          </p:nvPr>
        </p:nvSpPr>
        <p:spPr/>
        <p:txBody>
          <a:bodyPr>
            <a:normAutofit/>
          </a:bodyPr>
          <a:lstStyle/>
          <a:p>
            <a:r>
              <a:rPr lang="en-US" b="1" dirty="0">
                <a:solidFill>
                  <a:schemeClr val="bg1"/>
                </a:solidFill>
                <a:latin typeface="Grandview" panose="020B0502040204020203" pitchFamily="34" charset="0"/>
              </a:rPr>
              <a:t>All varieties </a:t>
            </a:r>
            <a:r>
              <a:rPr lang="en-US" dirty="0">
                <a:solidFill>
                  <a:schemeClr val="bg1"/>
                </a:solidFill>
                <a:latin typeface="Grandview" panose="020B0502040204020203" pitchFamily="34" charset="0"/>
              </a:rPr>
              <a:t>of pepper have </a:t>
            </a:r>
            <a:r>
              <a:rPr lang="en-US" b="1" dirty="0">
                <a:solidFill>
                  <a:schemeClr val="bg1"/>
                </a:solidFill>
                <a:latin typeface="Grandview" panose="020B0502040204020203" pitchFamily="34" charset="0"/>
              </a:rPr>
              <a:t>comparable</a:t>
            </a:r>
            <a:r>
              <a:rPr lang="en-US" dirty="0">
                <a:solidFill>
                  <a:schemeClr val="bg1"/>
                </a:solidFill>
                <a:latin typeface="Grandview" panose="020B0502040204020203" pitchFamily="34" charset="0"/>
              </a:rPr>
              <a:t> CIELAB L*, a*, b* color space</a:t>
            </a:r>
            <a:r>
              <a:rPr lang="en-US" b="1" dirty="0">
                <a:solidFill>
                  <a:schemeClr val="bg1"/>
                </a:solidFill>
                <a:latin typeface="Grandview" panose="020B0502040204020203" pitchFamily="34" charset="0"/>
              </a:rPr>
              <a:t> </a:t>
            </a:r>
            <a:r>
              <a:rPr lang="en-US" dirty="0">
                <a:solidFill>
                  <a:schemeClr val="bg1"/>
                </a:solidFill>
                <a:latin typeface="Grandview" panose="020B0502040204020203" pitchFamily="34" charset="0"/>
              </a:rPr>
              <a:t>(Lightness, Red/Green, Yellow/Blue) values.</a:t>
            </a:r>
            <a:endParaRPr lang="en-US" b="1" dirty="0">
              <a:solidFill>
                <a:schemeClr val="bg1"/>
              </a:solidFill>
              <a:latin typeface="Grandview" panose="020B0502040204020203" pitchFamily="34" charset="0"/>
            </a:endParaRPr>
          </a:p>
          <a:p>
            <a:endParaRPr lang="en-US" b="1" dirty="0">
              <a:solidFill>
                <a:schemeClr val="bg1"/>
              </a:solidFill>
              <a:latin typeface="Grandview" panose="020B0502040204020203" pitchFamily="34" charset="0"/>
            </a:endParaRPr>
          </a:p>
          <a:p>
            <a:r>
              <a:rPr lang="en-US" b="1" dirty="0">
                <a:solidFill>
                  <a:schemeClr val="bg1"/>
                </a:solidFill>
                <a:latin typeface="Grandview" panose="020B0502040204020203" pitchFamily="34" charset="0"/>
              </a:rPr>
              <a:t>All varieties </a:t>
            </a:r>
            <a:r>
              <a:rPr lang="en-US" dirty="0">
                <a:solidFill>
                  <a:schemeClr val="bg1"/>
                </a:solidFill>
                <a:latin typeface="Grandview" panose="020B0502040204020203" pitchFamily="34" charset="0"/>
              </a:rPr>
              <a:t>of pepper have </a:t>
            </a:r>
            <a:r>
              <a:rPr lang="en-US" b="1" dirty="0">
                <a:solidFill>
                  <a:schemeClr val="bg1"/>
                </a:solidFill>
                <a:latin typeface="Grandview" panose="020B0502040204020203" pitchFamily="34" charset="0"/>
              </a:rPr>
              <a:t>comparable</a:t>
            </a:r>
            <a:r>
              <a:rPr lang="en-US" dirty="0">
                <a:solidFill>
                  <a:schemeClr val="bg1"/>
                </a:solidFill>
                <a:latin typeface="Grandview" panose="020B0502040204020203" pitchFamily="34" charset="0"/>
              </a:rPr>
              <a:t> concentrations of total phenolics.</a:t>
            </a:r>
          </a:p>
          <a:p>
            <a:endParaRPr lang="en-US" dirty="0">
              <a:solidFill>
                <a:schemeClr val="bg1"/>
              </a:solidFill>
              <a:latin typeface="Grandview" panose="020B0502040204020203" pitchFamily="34" charset="0"/>
            </a:endParaRPr>
          </a:p>
          <a:p>
            <a:r>
              <a:rPr lang="en-US" b="1" dirty="0">
                <a:solidFill>
                  <a:schemeClr val="bg1"/>
                </a:solidFill>
                <a:latin typeface="Grandview" panose="020B0502040204020203" pitchFamily="34" charset="0"/>
              </a:rPr>
              <a:t>All varieties </a:t>
            </a:r>
            <a:r>
              <a:rPr lang="en-US" dirty="0">
                <a:solidFill>
                  <a:schemeClr val="bg1"/>
                </a:solidFill>
                <a:latin typeface="Grandview" panose="020B0502040204020203" pitchFamily="34" charset="0"/>
              </a:rPr>
              <a:t>of pepper have </a:t>
            </a:r>
            <a:r>
              <a:rPr lang="en-US" b="1" dirty="0">
                <a:solidFill>
                  <a:schemeClr val="bg1"/>
                </a:solidFill>
                <a:latin typeface="Grandview" panose="020B0502040204020203" pitchFamily="34" charset="0"/>
              </a:rPr>
              <a:t>comparable</a:t>
            </a:r>
            <a:r>
              <a:rPr lang="en-US" dirty="0">
                <a:solidFill>
                  <a:schemeClr val="bg1"/>
                </a:solidFill>
                <a:latin typeface="Grandview" panose="020B0502040204020203" pitchFamily="34" charset="0"/>
              </a:rPr>
              <a:t> concentrations of anthocyanins.</a:t>
            </a:r>
            <a:br>
              <a:rPr lang="en-US" dirty="0">
                <a:solidFill>
                  <a:schemeClr val="bg1"/>
                </a:solidFill>
                <a:latin typeface="Grandview" panose="020B0502040204020203" pitchFamily="34" charset="0"/>
              </a:rPr>
            </a:br>
            <a:endParaRPr lang="en-US" dirty="0">
              <a:solidFill>
                <a:schemeClr val="bg1"/>
              </a:solidFill>
              <a:latin typeface="Grandview" panose="020B0502040204020203" pitchFamily="34" charset="0"/>
            </a:endParaRPr>
          </a:p>
        </p:txBody>
      </p:sp>
    </p:spTree>
    <p:extLst>
      <p:ext uri="{BB962C8B-B14F-4D97-AF65-F5344CB8AC3E}">
        <p14:creationId xmlns:p14="http://schemas.microsoft.com/office/powerpoint/2010/main" val="2108053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F27E7-4620-9C40-A4D9-E3BC0AC4A299}"/>
              </a:ext>
            </a:extLst>
          </p:cNvPr>
          <p:cNvSpPr>
            <a:spLocks noGrp="1"/>
          </p:cNvSpPr>
          <p:nvPr>
            <p:ph type="title"/>
          </p:nvPr>
        </p:nvSpPr>
        <p:spPr/>
        <p:txBody>
          <a:bodyPr/>
          <a:lstStyle/>
          <a:p>
            <a:r>
              <a:rPr lang="en-US" b="1" dirty="0">
                <a:solidFill>
                  <a:schemeClr val="bg1"/>
                </a:solidFill>
                <a:latin typeface="Grandview" panose="020B0502040204020203" pitchFamily="34" charset="0"/>
              </a:rPr>
              <a:t>Objectives</a:t>
            </a:r>
          </a:p>
        </p:txBody>
      </p:sp>
      <p:sp>
        <p:nvSpPr>
          <p:cNvPr id="3" name="Content Placeholder 2">
            <a:extLst>
              <a:ext uri="{FF2B5EF4-FFF2-40B4-BE49-F238E27FC236}">
                <a16:creationId xmlns:a16="http://schemas.microsoft.com/office/drawing/2014/main" id="{4DA6B7C9-9026-6744-A959-5730F7BBF369}"/>
              </a:ext>
            </a:extLst>
          </p:cNvPr>
          <p:cNvSpPr>
            <a:spLocks noGrp="1"/>
          </p:cNvSpPr>
          <p:nvPr>
            <p:ph idx="1"/>
          </p:nvPr>
        </p:nvSpPr>
        <p:spPr/>
        <p:txBody>
          <a:bodyPr>
            <a:normAutofit/>
          </a:bodyPr>
          <a:lstStyle/>
          <a:p>
            <a:pPr marL="514350" indent="-514350">
              <a:buFont typeface="+mj-lt"/>
              <a:buAutoNum type="arabicPeriod"/>
            </a:pPr>
            <a:r>
              <a:rPr lang="en-US" dirty="0">
                <a:solidFill>
                  <a:schemeClr val="bg1"/>
                </a:solidFill>
                <a:latin typeface="Grandview" panose="020B0502040204020203" pitchFamily="34" charset="0"/>
              </a:rPr>
              <a:t>To determine </a:t>
            </a:r>
            <a:r>
              <a:rPr lang="en-US" b="1" dirty="0">
                <a:solidFill>
                  <a:schemeClr val="bg1"/>
                </a:solidFill>
                <a:latin typeface="Grandview" panose="020B0502040204020203" pitchFamily="34" charset="0"/>
              </a:rPr>
              <a:t>CIELAB Color Space L*, a*, b* </a:t>
            </a:r>
            <a:r>
              <a:rPr lang="en-US" dirty="0">
                <a:solidFill>
                  <a:schemeClr val="bg1"/>
                </a:solidFill>
                <a:latin typeface="Grandview" panose="020B0502040204020203" pitchFamily="34" charset="0"/>
              </a:rPr>
              <a:t>values of locally grown hot peppers from Guam.</a:t>
            </a:r>
            <a:br>
              <a:rPr lang="en-US" dirty="0">
                <a:solidFill>
                  <a:schemeClr val="bg1"/>
                </a:solidFill>
                <a:latin typeface="Grandview" panose="020B0502040204020203" pitchFamily="34" charset="0"/>
              </a:rPr>
            </a:br>
            <a:endParaRPr lang="en-US" dirty="0">
              <a:solidFill>
                <a:schemeClr val="bg1"/>
              </a:solidFill>
              <a:latin typeface="Grandview" panose="020B0502040204020203" pitchFamily="34" charset="0"/>
            </a:endParaRPr>
          </a:p>
          <a:p>
            <a:pPr marL="514350" indent="-514350">
              <a:buFont typeface="+mj-lt"/>
              <a:buAutoNum type="arabicPeriod"/>
            </a:pPr>
            <a:r>
              <a:rPr lang="en-US" dirty="0">
                <a:solidFill>
                  <a:schemeClr val="bg1"/>
                </a:solidFill>
                <a:latin typeface="Grandview" panose="020B0502040204020203" pitchFamily="34" charset="0"/>
              </a:rPr>
              <a:t>To determine the </a:t>
            </a:r>
            <a:r>
              <a:rPr lang="en-US" b="1" u="sng" dirty="0">
                <a:solidFill>
                  <a:schemeClr val="bg1"/>
                </a:solidFill>
                <a:latin typeface="Grandview" panose="020B0502040204020203" pitchFamily="34" charset="0"/>
              </a:rPr>
              <a:t>concentration</a:t>
            </a:r>
            <a:r>
              <a:rPr lang="en-US" dirty="0">
                <a:solidFill>
                  <a:schemeClr val="bg1"/>
                </a:solidFill>
                <a:latin typeface="Grandview" panose="020B0502040204020203" pitchFamily="34" charset="0"/>
              </a:rPr>
              <a:t> of </a:t>
            </a:r>
            <a:r>
              <a:rPr lang="en-US" b="1" dirty="0">
                <a:solidFill>
                  <a:schemeClr val="bg1"/>
                </a:solidFill>
                <a:latin typeface="Grandview" panose="020B0502040204020203" pitchFamily="34" charset="0"/>
              </a:rPr>
              <a:t>total phenolics</a:t>
            </a:r>
            <a:r>
              <a:rPr lang="en-US" dirty="0">
                <a:solidFill>
                  <a:schemeClr val="bg1"/>
                </a:solidFill>
                <a:latin typeface="Grandview" panose="020B0502040204020203" pitchFamily="34" charset="0"/>
              </a:rPr>
              <a:t> in locally grown hot peppers from Guam.</a:t>
            </a:r>
            <a:br>
              <a:rPr lang="en-US" dirty="0">
                <a:solidFill>
                  <a:schemeClr val="bg1"/>
                </a:solidFill>
                <a:latin typeface="Grandview" panose="020B0502040204020203" pitchFamily="34" charset="0"/>
              </a:rPr>
            </a:br>
            <a:endParaRPr lang="en-US" dirty="0">
              <a:solidFill>
                <a:schemeClr val="bg1"/>
              </a:solidFill>
              <a:latin typeface="Grandview" panose="020B0502040204020203" pitchFamily="34" charset="0"/>
            </a:endParaRPr>
          </a:p>
          <a:p>
            <a:pPr marL="514350" indent="-514350">
              <a:buFont typeface="+mj-lt"/>
              <a:buAutoNum type="arabicPeriod"/>
            </a:pPr>
            <a:r>
              <a:rPr lang="en-US" dirty="0">
                <a:solidFill>
                  <a:schemeClr val="bg1"/>
                </a:solidFill>
                <a:latin typeface="Grandview" panose="020B0502040204020203" pitchFamily="34" charset="0"/>
              </a:rPr>
              <a:t>To </a:t>
            </a:r>
            <a:r>
              <a:rPr lang="en-US" b="1" u="sng" dirty="0">
                <a:solidFill>
                  <a:schemeClr val="bg1"/>
                </a:solidFill>
                <a:latin typeface="Grandview" panose="020B0502040204020203" pitchFamily="34" charset="0"/>
              </a:rPr>
              <a:t>identify</a:t>
            </a:r>
            <a:r>
              <a:rPr lang="en-US" dirty="0">
                <a:solidFill>
                  <a:schemeClr val="bg1"/>
                </a:solidFill>
                <a:latin typeface="Grandview" panose="020B0502040204020203" pitchFamily="34" charset="0"/>
              </a:rPr>
              <a:t> and </a:t>
            </a:r>
            <a:r>
              <a:rPr lang="en-US" b="1" u="sng" dirty="0">
                <a:solidFill>
                  <a:schemeClr val="bg1"/>
                </a:solidFill>
                <a:latin typeface="Grandview" panose="020B0502040204020203" pitchFamily="34" charset="0"/>
              </a:rPr>
              <a:t>quantify</a:t>
            </a:r>
            <a:r>
              <a:rPr lang="en-US" dirty="0">
                <a:solidFill>
                  <a:schemeClr val="bg1"/>
                </a:solidFill>
                <a:latin typeface="Grandview" panose="020B0502040204020203" pitchFamily="34" charset="0"/>
              </a:rPr>
              <a:t> the </a:t>
            </a:r>
            <a:r>
              <a:rPr lang="en-US" b="1" dirty="0">
                <a:solidFill>
                  <a:schemeClr val="bg1"/>
                </a:solidFill>
                <a:latin typeface="Grandview" panose="020B0502040204020203" pitchFamily="34" charset="0"/>
              </a:rPr>
              <a:t>concentration</a:t>
            </a:r>
            <a:r>
              <a:rPr lang="en-US" dirty="0">
                <a:solidFill>
                  <a:schemeClr val="bg1"/>
                </a:solidFill>
                <a:latin typeface="Grandview" panose="020B0502040204020203" pitchFamily="34" charset="0"/>
              </a:rPr>
              <a:t> of </a:t>
            </a:r>
            <a:r>
              <a:rPr lang="en-US" b="1" dirty="0">
                <a:solidFill>
                  <a:schemeClr val="bg1"/>
                </a:solidFill>
                <a:latin typeface="Grandview" panose="020B0502040204020203" pitchFamily="34" charset="0"/>
              </a:rPr>
              <a:t>anthocyanins</a:t>
            </a:r>
            <a:r>
              <a:rPr lang="en-US" dirty="0">
                <a:solidFill>
                  <a:schemeClr val="bg1"/>
                </a:solidFill>
                <a:latin typeface="Grandview" panose="020B0502040204020203" pitchFamily="34" charset="0"/>
              </a:rPr>
              <a:t> present in locally grown hot peppers from Guam.</a:t>
            </a:r>
          </a:p>
          <a:p>
            <a:pPr marL="0" indent="0">
              <a:buNone/>
            </a:pPr>
            <a:endParaRPr lang="en-US" dirty="0">
              <a:solidFill>
                <a:schemeClr val="bg1"/>
              </a:solidFill>
              <a:latin typeface="Grandview" panose="020B0502040204020203" pitchFamily="34" charset="0"/>
            </a:endParaRPr>
          </a:p>
          <a:p>
            <a:endParaRPr lang="en-US" dirty="0">
              <a:solidFill>
                <a:schemeClr val="bg1"/>
              </a:solidFill>
              <a:latin typeface="Grandview" panose="020B0502040204020203" pitchFamily="34" charset="0"/>
            </a:endParaRPr>
          </a:p>
          <a:p>
            <a:pPr marL="0" indent="0">
              <a:buNone/>
            </a:pPr>
            <a:endParaRPr lang="en-US" dirty="0">
              <a:solidFill>
                <a:schemeClr val="bg1"/>
              </a:solidFill>
              <a:latin typeface="Grandview" panose="020B0502040204020203" pitchFamily="34" charset="0"/>
            </a:endParaRPr>
          </a:p>
        </p:txBody>
      </p:sp>
    </p:spTree>
    <p:extLst>
      <p:ext uri="{BB962C8B-B14F-4D97-AF65-F5344CB8AC3E}">
        <p14:creationId xmlns:p14="http://schemas.microsoft.com/office/powerpoint/2010/main" val="26658183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F27E7-4620-9C40-A4D9-E3BC0AC4A299}"/>
              </a:ext>
            </a:extLst>
          </p:cNvPr>
          <p:cNvSpPr>
            <a:spLocks noGrp="1"/>
          </p:cNvSpPr>
          <p:nvPr>
            <p:ph type="title"/>
          </p:nvPr>
        </p:nvSpPr>
        <p:spPr/>
        <p:txBody>
          <a:bodyPr>
            <a:normAutofit/>
          </a:bodyPr>
          <a:lstStyle/>
          <a:p>
            <a:r>
              <a:rPr lang="en-US" sz="3200" b="1" dirty="0">
                <a:solidFill>
                  <a:schemeClr val="bg1"/>
                </a:solidFill>
                <a:latin typeface="Grandview" panose="020B0502040204020203" pitchFamily="34" charset="0"/>
              </a:rPr>
              <a:t>Methods</a:t>
            </a:r>
            <a:br>
              <a:rPr lang="en-US" sz="3200" b="1" dirty="0">
                <a:solidFill>
                  <a:schemeClr val="bg1"/>
                </a:solidFill>
                <a:latin typeface="Grandview" panose="020B0502040204020203" pitchFamily="34" charset="0"/>
              </a:rPr>
            </a:br>
            <a:r>
              <a:rPr lang="en-US" sz="3200" b="1" dirty="0">
                <a:solidFill>
                  <a:schemeClr val="bg1"/>
                </a:solidFill>
                <a:latin typeface="Grandview" panose="020B0502040204020203" pitchFamily="34" charset="0"/>
              </a:rPr>
              <a:t>Objective 1: Determination of CIELAB Values</a:t>
            </a:r>
          </a:p>
        </p:txBody>
      </p:sp>
      <p:pic>
        <p:nvPicPr>
          <p:cNvPr id="1026" name="Picture 2" descr="Portable chroma meter - CR-400 - Konica Minolta Sensing - for color  analysis / for the food industry">
            <a:extLst>
              <a:ext uri="{FF2B5EF4-FFF2-40B4-BE49-F238E27FC236}">
                <a16:creationId xmlns:a16="http://schemas.microsoft.com/office/drawing/2014/main" id="{89480807-9B52-444C-A37F-DDF61218EB9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14875" y1="29250" x2="20625" y2="29375"/>
                        <a14:foregroundMark x1="23750" y1="72125" x2="23750" y2="72125"/>
                        <a14:foregroundMark x1="23750" y1="71125" x2="23750" y2="71125"/>
                        <a14:foregroundMark x1="70125" y1="48375" x2="70125" y2="48375"/>
                        <a14:foregroundMark x1="19250" y1="71250" x2="27500" y2="71125"/>
                        <a14:foregroundMark x1="66000" y1="48625" x2="66000" y2="48625"/>
                        <a14:foregroundMark x1="66000" y1="48625" x2="68875" y2="48625"/>
                        <a14:foregroundMark x1="68125" y1="48750" x2="69625" y2="49125"/>
                        <a14:backgroundMark x1="13250" y1="69250" x2="16875" y2="70125"/>
                        <a14:backgroundMark x1="17975" y1="70375" x2="18875" y2="70875"/>
                        <a14:backgroundMark x1="17525" y1="70125" x2="17975" y2="70375"/>
                        <a14:backgroundMark x1="16625" y1="69625" x2="17525" y2="70125"/>
                        <a14:backgroundMark x1="18250" y1="70375" x2="18250" y2="70375"/>
                        <a14:backgroundMark x1="18875" y1="70750" x2="18875" y2="70750"/>
                        <a14:backgroundMark x1="19125" y1="70375" x2="19125" y2="70375"/>
                        <a14:backgroundMark x1="18750" y1="70250" x2="18750" y2="70250"/>
                        <a14:backgroundMark x1="18875" y1="70250" x2="18875" y2="70250"/>
                        <a14:backgroundMark x1="18500" y1="70000" x2="18500" y2="70000"/>
                        <a14:backgroundMark x1="17750" y1="70000" x2="19000" y2="70125"/>
                        <a14:backgroundMark x1="18500" y1="71125" x2="18625" y2="71750"/>
                      </a14:backgroundRemoval>
                    </a14:imgEffect>
                  </a14:imgLayer>
                </a14:imgProps>
              </a:ext>
              <a:ext uri="{28A0092B-C50C-407E-A947-70E740481C1C}">
                <a14:useLocalDpi xmlns:a14="http://schemas.microsoft.com/office/drawing/2010/main"/>
              </a:ext>
            </a:extLst>
          </a:blip>
          <a:srcRect l="8494" t="20582" r="14965" b="22013"/>
          <a:stretch/>
        </p:blipFill>
        <p:spPr bwMode="auto">
          <a:xfrm>
            <a:off x="1905270" y="1854010"/>
            <a:ext cx="3172078" cy="237905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e CIELAB color space diagram. The CIELAB, or CIE L* a* b*, color... |  Download Scientific Diagram">
            <a:extLst>
              <a:ext uri="{FF2B5EF4-FFF2-40B4-BE49-F238E27FC236}">
                <a16:creationId xmlns:a16="http://schemas.microsoft.com/office/drawing/2014/main" id="{52AD59CA-5161-4445-8A2D-C995314C6CF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096000" y="1690688"/>
            <a:ext cx="4239148" cy="423914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AF84E81-E4C6-0443-98CC-D9F6C0F5230E}"/>
              </a:ext>
            </a:extLst>
          </p:cNvPr>
          <p:cNvSpPr/>
          <p:nvPr/>
        </p:nvSpPr>
        <p:spPr>
          <a:xfrm>
            <a:off x="2404357" y="5992297"/>
            <a:ext cx="1463862" cy="369332"/>
          </a:xfrm>
          <a:prstGeom prst="rect">
            <a:avLst/>
          </a:prstGeom>
        </p:spPr>
        <p:txBody>
          <a:bodyPr wrap="none">
            <a:spAutoFit/>
          </a:bodyPr>
          <a:lstStyle/>
          <a:p>
            <a:r>
              <a:rPr lang="en-US" b="1" dirty="0">
                <a:solidFill>
                  <a:schemeClr val="bg1"/>
                </a:solidFill>
                <a:latin typeface="Grandview" panose="020B0502040204020203" pitchFamily="34" charset="0"/>
              </a:rPr>
              <a:t>Colorimeter</a:t>
            </a:r>
            <a:endParaRPr lang="en-US" dirty="0"/>
          </a:p>
        </p:txBody>
      </p:sp>
      <p:sp>
        <p:nvSpPr>
          <p:cNvPr id="5" name="Rectangle 4">
            <a:extLst>
              <a:ext uri="{FF2B5EF4-FFF2-40B4-BE49-F238E27FC236}">
                <a16:creationId xmlns:a16="http://schemas.microsoft.com/office/drawing/2014/main" id="{F70CD68A-8481-0047-A75C-742E63AEEF48}"/>
              </a:ext>
            </a:extLst>
          </p:cNvPr>
          <p:cNvSpPr/>
          <p:nvPr/>
        </p:nvSpPr>
        <p:spPr>
          <a:xfrm>
            <a:off x="7054038" y="6064773"/>
            <a:ext cx="2323072" cy="369332"/>
          </a:xfrm>
          <a:prstGeom prst="rect">
            <a:avLst/>
          </a:prstGeom>
        </p:spPr>
        <p:txBody>
          <a:bodyPr wrap="none">
            <a:spAutoFit/>
          </a:bodyPr>
          <a:lstStyle/>
          <a:p>
            <a:r>
              <a:rPr lang="en-US" b="1" dirty="0">
                <a:solidFill>
                  <a:schemeClr val="bg1"/>
                </a:solidFill>
                <a:latin typeface="Grandview" panose="020B0502040204020203" pitchFamily="34" charset="0"/>
              </a:rPr>
              <a:t>CIELAB Color Space</a:t>
            </a:r>
            <a:endParaRPr lang="en-US" dirty="0"/>
          </a:p>
        </p:txBody>
      </p:sp>
      <p:pic>
        <p:nvPicPr>
          <p:cNvPr id="10" name="Content Placeholder 4" descr="A group of peppers&#10;&#10;Description automatically generated with medium confidence">
            <a:extLst>
              <a:ext uri="{FF2B5EF4-FFF2-40B4-BE49-F238E27FC236}">
                <a16:creationId xmlns:a16="http://schemas.microsoft.com/office/drawing/2014/main" id="{82AFEB2E-486C-C145-A338-53CD1B2882E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24" b="93740" l="3039" r="89856">
                        <a14:foregroundMark x1="15113" y1="39542" x2="15113" y2="39542"/>
                        <a14:foregroundMark x1="15113" y1="39542" x2="15113" y2="39542"/>
                        <a14:foregroundMark x1="13634" y1="64122" x2="13634" y2="64122"/>
                        <a14:foregroundMark x1="14620" y1="30305" x2="14620" y2="30305"/>
                        <a14:foregroundMark x1="12361" y1="24733" x2="12361" y2="24733"/>
                        <a14:foregroundMark x1="3162" y1="16870" x2="3162" y2="16870"/>
                        <a14:foregroundMark x1="29569" y1="33511" x2="29569" y2="33511"/>
                        <a14:foregroundMark x1="51499" y1="44198" x2="51499" y2="44198"/>
                        <a14:foregroundMark x1="63244" y1="37710" x2="63244" y2="37710"/>
                        <a14:foregroundMark x1="45544" y1="91908" x2="45544" y2="91908"/>
                        <a14:foregroundMark x1="33060" y1="66412" x2="33060" y2="66412"/>
                        <a14:foregroundMark x1="49035" y1="9924" x2="49035" y2="9924"/>
                        <a14:foregroundMark x1="52279" y1="39542" x2="52279" y2="39542"/>
                        <a14:foregroundMark x1="51745" y1="41374" x2="51745" y2="41374"/>
                        <a14:foregroundMark x1="79425" y1="93740" x2="79425" y2="93740"/>
                        <a14:foregroundMark x1="68953" y1="14504" x2="68953" y2="14504"/>
                        <a14:foregroundMark x1="83409" y1="23817" x2="83409" y2="23817"/>
                        <a14:foregroundMark x1="31704" y1="36412" x2="31704" y2="36412"/>
                        <a14:foregroundMark x1="73306" y1="14885" x2="73306" y2="14885"/>
                        <a14:foregroundMark x1="73758" y1="15878" x2="73758" y2="15878"/>
                        <a14:foregroundMark x1="83901" y1="22901" x2="83901" y2="22901"/>
                        <a14:foregroundMark x1="52854" y1="68321" x2="52854" y2="68321"/>
                        <a14:foregroundMark x1="52731" y1="68092" x2="52731" y2="68092"/>
                        <a14:foregroundMark x1="53060" y1="68702" x2="53060" y2="68702"/>
                        <a14:backgroundMark x1="37536" y1="20534" x2="37536" y2="20534"/>
                        <a14:backgroundMark x1="49528" y1="21450" x2="49528" y2="21450"/>
                        <a14:backgroundMark x1="70965" y1="32595" x2="70965" y2="32595"/>
                        <a14:backgroundMark x1="37084" y1="20229" x2="37084" y2="20229"/>
                        <a14:backgroundMark x1="37290" y1="19771" x2="37290" y2="19771"/>
                        <a14:backgroundMark x1="37290" y1="19771" x2="37290" y2="19771"/>
                        <a14:backgroundMark x1="36550" y1="19389" x2="36879" y2="19160"/>
                        <a14:backgroundMark x1="37741" y1="19008" x2="36961" y2="19008"/>
                      </a14:backgroundRemoval>
                    </a14:imgEffect>
                  </a14:imgLayer>
                </a14:imgProps>
              </a:ext>
              <a:ext uri="{28A0092B-C50C-407E-A947-70E740481C1C}">
                <a14:useLocalDpi xmlns:a14="http://schemas.microsoft.com/office/drawing/2010/main"/>
              </a:ext>
            </a:extLst>
          </a:blip>
          <a:srcRect l="71279" r="7236"/>
          <a:stretch/>
        </p:blipFill>
        <p:spPr bwMode="auto">
          <a:xfrm rot="5011465">
            <a:off x="2001044" y="4104663"/>
            <a:ext cx="1037064" cy="2596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Down Arrow 10">
            <a:extLst>
              <a:ext uri="{FF2B5EF4-FFF2-40B4-BE49-F238E27FC236}">
                <a16:creationId xmlns:a16="http://schemas.microsoft.com/office/drawing/2014/main" id="{349C9E88-D9DE-5D44-B4A8-F7218A4EEFAA}"/>
              </a:ext>
            </a:extLst>
          </p:cNvPr>
          <p:cNvSpPr/>
          <p:nvPr/>
        </p:nvSpPr>
        <p:spPr>
          <a:xfrm>
            <a:off x="2296830" y="4232051"/>
            <a:ext cx="445490" cy="853401"/>
          </a:xfrm>
          <a:prstGeom prst="down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627115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14011</TotalTime>
  <Words>2512</Words>
  <Application>Microsoft Macintosh PowerPoint</Application>
  <PresentationFormat>Widescreen</PresentationFormat>
  <Paragraphs>207</Paragraphs>
  <Slides>29</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Calibri Light</vt:lpstr>
      <vt:lpstr>Grandview</vt:lpstr>
      <vt:lpstr>Office Theme</vt:lpstr>
      <vt:lpstr>Determining Total Phenolic and Anthocyanin Content in Varieties of Capsicum annuum (Hot Pepper) in Guam</vt:lpstr>
      <vt:lpstr>What are Phenolics?</vt:lpstr>
      <vt:lpstr>What are Anthocyanins?</vt:lpstr>
      <vt:lpstr>Anthocyanins in Capsicum annuum</vt:lpstr>
      <vt:lpstr>Varieties of Hot Peppers in Guam</vt:lpstr>
      <vt:lpstr>Research Questions</vt:lpstr>
      <vt:lpstr>Hypothesis</vt:lpstr>
      <vt:lpstr>Objectives</vt:lpstr>
      <vt:lpstr>Methods Objective 1: Determination of CIELAB Values</vt:lpstr>
      <vt:lpstr>Methods Objectives 2&amp;3: Preparation of Hot Pepper Samples</vt:lpstr>
      <vt:lpstr>Methods Objective 2: Preparation of Pepper Extract for Phenolics Analysis</vt:lpstr>
      <vt:lpstr>Methods Objective 2: Analysis of Total Phenolics</vt:lpstr>
      <vt:lpstr>Methods Objective 2: Analysis of Total Phenolics</vt:lpstr>
      <vt:lpstr>Methods Objective 3: Preparation of Hot Pepper Samples for Anthocyanin Analysis</vt:lpstr>
      <vt:lpstr>Methods Objective 3: Analysis of Anthocyanins by HPLC</vt:lpstr>
      <vt:lpstr>Methods Objective 4: Identification of Anthocyanins</vt:lpstr>
      <vt:lpstr>Methods Data Analysis</vt:lpstr>
      <vt:lpstr>PowerPoint Presentation</vt:lpstr>
      <vt:lpstr>PowerPoint Presentation</vt:lpstr>
      <vt:lpstr>PowerPoint Presentation</vt:lpstr>
      <vt:lpstr>PowerPoint Presentation</vt:lpstr>
      <vt:lpstr>PowerPoint Presentation</vt:lpstr>
      <vt:lpstr>Discussion – Objective 1</vt:lpstr>
      <vt:lpstr>Discussion - Objective 2</vt:lpstr>
      <vt:lpstr>Discussion – Objective 3</vt:lpstr>
      <vt:lpstr>Future Study</vt:lpstr>
      <vt:lpstr>Special Thanks:</vt:lpstr>
      <vt:lpstr>Special Thanks: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Nathan Grant Sala</dc:creator>
  <cp:lastModifiedBy>Nathan Grant Sala</cp:lastModifiedBy>
  <cp:revision>127</cp:revision>
  <dcterms:created xsi:type="dcterms:W3CDTF">2021-07-15T00:14:22Z</dcterms:created>
  <dcterms:modified xsi:type="dcterms:W3CDTF">2021-08-01T11:14:28Z</dcterms:modified>
</cp:coreProperties>
</file>