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DM Serif Display" pitchFamily="2" charset="0"/>
      <p:regular r:id="rId19"/>
      <p:italic r:id="rId20"/>
    </p:embeddedFont>
    <p:embeddedFont>
      <p:font typeface="Karla" panose="020B0004030503030003" pitchFamily="34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42" d="100"/>
          <a:sy n="14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4db157b9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4db157b9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acbed3a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5acbed3a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400509a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400509a5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4db157b9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4db157b90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d4db157b9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d4db157b9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746d97e8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746d97e8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746d97e8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e746d97e8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db157b9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4db157b9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86185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86185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4db157b9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4db157b9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3c3787e4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3c3787e4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4db157b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4db157b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4db157b9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4db157b9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4db157b9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4db157b9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30350" y="3529173"/>
            <a:ext cx="3262450" cy="18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7150" y="-408025"/>
            <a:ext cx="3262450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297312" y="142413"/>
            <a:ext cx="3889700" cy="27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886287" y="2981925"/>
            <a:ext cx="1733750" cy="394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1763725" y="1623625"/>
            <a:ext cx="5616600" cy="14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63725" y="3030275"/>
            <a:ext cx="56166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21375" y="-31827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275" y="29641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0805">
            <a:off x="7413023" y="1140648"/>
            <a:ext cx="1572004" cy="38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9700" y="3236551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3243911" y="-457212"/>
            <a:ext cx="2372929" cy="1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8">
            <a:off x="6656995" y="2324373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" hasCustomPrompt="1"/>
          </p:nvPr>
        </p:nvSpPr>
        <p:spPr>
          <a:xfrm>
            <a:off x="1002333" y="1308750"/>
            <a:ext cx="1936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3"/>
          </p:nvPr>
        </p:nvSpPr>
        <p:spPr>
          <a:xfrm>
            <a:off x="713225" y="1792596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13225" y="2191724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4" hasCustomPrompt="1"/>
          </p:nvPr>
        </p:nvSpPr>
        <p:spPr>
          <a:xfrm>
            <a:off x="3603694" y="1308750"/>
            <a:ext cx="1936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5"/>
          </p:nvPr>
        </p:nvSpPr>
        <p:spPr>
          <a:xfrm>
            <a:off x="3314587" y="1792596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3314590" y="2191724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 hasCustomPrompt="1"/>
          </p:nvPr>
        </p:nvSpPr>
        <p:spPr>
          <a:xfrm>
            <a:off x="6205058" y="1308750"/>
            <a:ext cx="1936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8"/>
          </p:nvPr>
        </p:nvSpPr>
        <p:spPr>
          <a:xfrm>
            <a:off x="5915950" y="1792597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9"/>
          </p:nvPr>
        </p:nvSpPr>
        <p:spPr>
          <a:xfrm>
            <a:off x="5915954" y="2191724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 hasCustomPrompt="1"/>
          </p:nvPr>
        </p:nvSpPr>
        <p:spPr>
          <a:xfrm>
            <a:off x="2302991" y="3085020"/>
            <a:ext cx="1936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4"/>
          </p:nvPr>
        </p:nvSpPr>
        <p:spPr>
          <a:xfrm>
            <a:off x="2013874" y="3568867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5"/>
          </p:nvPr>
        </p:nvSpPr>
        <p:spPr>
          <a:xfrm>
            <a:off x="2013863" y="3967993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6" hasCustomPrompt="1"/>
          </p:nvPr>
        </p:nvSpPr>
        <p:spPr>
          <a:xfrm>
            <a:off x="4904286" y="3085020"/>
            <a:ext cx="19368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7"/>
          </p:nvPr>
        </p:nvSpPr>
        <p:spPr>
          <a:xfrm>
            <a:off x="4615140" y="3568867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8"/>
          </p:nvPr>
        </p:nvSpPr>
        <p:spPr>
          <a:xfrm>
            <a:off x="4615137" y="3967993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5882" flipH="1">
            <a:off x="-158200" y="-709517"/>
            <a:ext cx="1572000" cy="38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53100" y="3909052"/>
            <a:ext cx="1187150" cy="15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011">
            <a:off x="8224735" y="801160"/>
            <a:ext cx="1889979" cy="430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713225" y="1899125"/>
            <a:ext cx="253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713225" y="2298242"/>
            <a:ext cx="25377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3"/>
          </p:nvPr>
        </p:nvSpPr>
        <p:spPr>
          <a:xfrm>
            <a:off x="5893076" y="2888525"/>
            <a:ext cx="253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4"/>
          </p:nvPr>
        </p:nvSpPr>
        <p:spPr>
          <a:xfrm>
            <a:off x="5893075" y="3287642"/>
            <a:ext cx="25377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734125" y="981213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150" y="3753987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57911" y="-473000"/>
            <a:ext cx="2372929" cy="1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97377">
            <a:off x="6083001" y="-2198807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99990">
            <a:off x="-984822" y="70432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727575" y="2064075"/>
            <a:ext cx="3672300" cy="20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729750" y="2064075"/>
            <a:ext cx="3701100" cy="20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698700" y="376250"/>
            <a:ext cx="1812850" cy="14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8093575" y="70425"/>
            <a:ext cx="1209425" cy="1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7">
            <a:off x="2889925" y="3276801"/>
            <a:ext cx="1271700" cy="308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8">
            <a:off x="4467345" y="3044473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909400" y="23301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909400" y="2720558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3"/>
          </p:nvPr>
        </p:nvSpPr>
        <p:spPr>
          <a:xfrm>
            <a:off x="3487101" y="23301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4"/>
          </p:nvPr>
        </p:nvSpPr>
        <p:spPr>
          <a:xfrm>
            <a:off x="3487100" y="2720558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 idx="5"/>
          </p:nvPr>
        </p:nvSpPr>
        <p:spPr>
          <a:xfrm>
            <a:off x="6064802" y="23301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6"/>
          </p:nvPr>
        </p:nvSpPr>
        <p:spPr>
          <a:xfrm>
            <a:off x="6064800" y="2720558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46976">
            <a:off x="-485442" y="-893769"/>
            <a:ext cx="1796434" cy="409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7789500" y="-31000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031350" y="3095450"/>
            <a:ext cx="1724400" cy="41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909400" y="32043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909400" y="3603500"/>
            <a:ext cx="21696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3"/>
          </p:nvPr>
        </p:nvSpPr>
        <p:spPr>
          <a:xfrm>
            <a:off x="3487101" y="32043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4"/>
          </p:nvPr>
        </p:nvSpPr>
        <p:spPr>
          <a:xfrm>
            <a:off x="3487100" y="3603500"/>
            <a:ext cx="21696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 idx="5"/>
          </p:nvPr>
        </p:nvSpPr>
        <p:spPr>
          <a:xfrm>
            <a:off x="6064802" y="3204375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6"/>
          </p:nvPr>
        </p:nvSpPr>
        <p:spPr>
          <a:xfrm>
            <a:off x="6064800" y="3603500"/>
            <a:ext cx="21696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365525" y="4494600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218200" y="3327325"/>
            <a:ext cx="1659025" cy="15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55986">
            <a:off x="-232067" y="311450"/>
            <a:ext cx="1328784" cy="32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611223">
            <a:off x="2644600" y="4491875"/>
            <a:ext cx="2835150" cy="20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8">
            <a:off x="7571045" y="-1740127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1986650" y="1320539"/>
            <a:ext cx="25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1"/>
          </p:nvPr>
        </p:nvSpPr>
        <p:spPr>
          <a:xfrm>
            <a:off x="1986650" y="1678422"/>
            <a:ext cx="2588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3"/>
          </p:nvPr>
        </p:nvSpPr>
        <p:spPr>
          <a:xfrm>
            <a:off x="1986651" y="2410101"/>
            <a:ext cx="25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4"/>
          </p:nvPr>
        </p:nvSpPr>
        <p:spPr>
          <a:xfrm>
            <a:off x="1986650" y="2767984"/>
            <a:ext cx="2588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title" idx="5"/>
          </p:nvPr>
        </p:nvSpPr>
        <p:spPr>
          <a:xfrm>
            <a:off x="1986652" y="3499639"/>
            <a:ext cx="25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6"/>
          </p:nvPr>
        </p:nvSpPr>
        <p:spPr>
          <a:xfrm>
            <a:off x="1986650" y="3857531"/>
            <a:ext cx="2588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282886">
            <a:off x="8609178" y="2736320"/>
            <a:ext cx="1774245" cy="4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7797200" y="29411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0000">
            <a:off x="-1570436" y="1705650"/>
            <a:ext cx="3031284" cy="217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1624450" y="1629138"/>
            <a:ext cx="269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1624450" y="2028262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 idx="3"/>
          </p:nvPr>
        </p:nvSpPr>
        <p:spPr>
          <a:xfrm>
            <a:off x="4825390" y="1629138"/>
            <a:ext cx="269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4"/>
          </p:nvPr>
        </p:nvSpPr>
        <p:spPr>
          <a:xfrm>
            <a:off x="4825389" y="2028262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 idx="5"/>
          </p:nvPr>
        </p:nvSpPr>
        <p:spPr>
          <a:xfrm>
            <a:off x="1624450" y="2998163"/>
            <a:ext cx="269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6"/>
          </p:nvPr>
        </p:nvSpPr>
        <p:spPr>
          <a:xfrm>
            <a:off x="1624450" y="3397288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 idx="7"/>
          </p:nvPr>
        </p:nvSpPr>
        <p:spPr>
          <a:xfrm>
            <a:off x="4825390" y="2998163"/>
            <a:ext cx="269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8"/>
          </p:nvPr>
        </p:nvSpPr>
        <p:spPr>
          <a:xfrm>
            <a:off x="4825389" y="3397288"/>
            <a:ext cx="26940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38799">
            <a:off x="7705970" y="-1163991"/>
            <a:ext cx="1449612" cy="330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616525" y="38527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172175" y="3734100"/>
            <a:ext cx="1315650" cy="31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909475" y="1794475"/>
            <a:ext cx="2169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1"/>
          </p:nvPr>
        </p:nvSpPr>
        <p:spPr>
          <a:xfrm>
            <a:off x="909475" y="2193600"/>
            <a:ext cx="21696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 idx="3"/>
          </p:nvPr>
        </p:nvSpPr>
        <p:spPr>
          <a:xfrm>
            <a:off x="3487175" y="1794475"/>
            <a:ext cx="2169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4"/>
          </p:nvPr>
        </p:nvSpPr>
        <p:spPr>
          <a:xfrm>
            <a:off x="3487175" y="2193600"/>
            <a:ext cx="21696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5"/>
          </p:nvPr>
        </p:nvSpPr>
        <p:spPr>
          <a:xfrm>
            <a:off x="909475" y="3441975"/>
            <a:ext cx="2169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6"/>
          </p:nvPr>
        </p:nvSpPr>
        <p:spPr>
          <a:xfrm>
            <a:off x="909475" y="3841100"/>
            <a:ext cx="21696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title" idx="7"/>
          </p:nvPr>
        </p:nvSpPr>
        <p:spPr>
          <a:xfrm>
            <a:off x="3487176" y="3441975"/>
            <a:ext cx="2169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8"/>
          </p:nvPr>
        </p:nvSpPr>
        <p:spPr>
          <a:xfrm>
            <a:off x="3487175" y="3841100"/>
            <a:ext cx="21696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 idx="9"/>
          </p:nvPr>
        </p:nvSpPr>
        <p:spPr>
          <a:xfrm>
            <a:off x="6064875" y="1794475"/>
            <a:ext cx="2169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3"/>
          </p:nvPr>
        </p:nvSpPr>
        <p:spPr>
          <a:xfrm>
            <a:off x="6064875" y="2193600"/>
            <a:ext cx="21696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14"/>
          </p:nvPr>
        </p:nvSpPr>
        <p:spPr>
          <a:xfrm>
            <a:off x="6064875" y="3441975"/>
            <a:ext cx="2169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5"/>
          </p:nvPr>
        </p:nvSpPr>
        <p:spPr>
          <a:xfrm>
            <a:off x="6064875" y="3841100"/>
            <a:ext cx="21696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059469">
            <a:off x="-250407" y="191408"/>
            <a:ext cx="1320763" cy="320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327025" y="-99117"/>
            <a:ext cx="1179500" cy="152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">
            <a:off x="7347558" y="4635981"/>
            <a:ext cx="1796434" cy="409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166450" y="2333595"/>
            <a:ext cx="481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293225" y="3175395"/>
            <a:ext cx="25578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334800" y="1247408"/>
            <a:ext cx="2474400" cy="10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883291">
            <a:off x="-398603" y="1661394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313" y="163692"/>
            <a:ext cx="1840875" cy="1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46">
            <a:off x="941800" y="2746450"/>
            <a:ext cx="1733751" cy="3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725" y="3219301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4126" y="609717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46">
            <a:off x="6379675" y="-1850875"/>
            <a:ext cx="1733751" cy="39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subTitle" idx="1"/>
          </p:nvPr>
        </p:nvSpPr>
        <p:spPr>
          <a:xfrm>
            <a:off x="2640050" y="2283675"/>
            <a:ext cx="38637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883295" flipH="1">
            <a:off x="183142" y="3147922"/>
            <a:ext cx="2309974" cy="132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3624" y="1801283"/>
            <a:ext cx="1655192" cy="16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39246" flipH="1">
            <a:off x="-112326" y="-148575"/>
            <a:ext cx="1733751" cy="3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057767" flipH="1">
            <a:off x="7202025" y="1933876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2325" y="1217667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subTitle" idx="1"/>
          </p:nvPr>
        </p:nvSpPr>
        <p:spPr>
          <a:xfrm>
            <a:off x="1729425" y="1735225"/>
            <a:ext cx="56850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160750">
            <a:off x="7533060" y="-626757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859426">
            <a:off x="-1146437" y="1931239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1139" y="146989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511861" y="3483875"/>
            <a:ext cx="4008350" cy="28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134819">
            <a:off x="8170864" y="1156945"/>
            <a:ext cx="192405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1275750" y="2296400"/>
            <a:ext cx="2906100" cy="11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65182" flipH="1">
            <a:off x="7579958" y="1446998"/>
            <a:ext cx="1492285" cy="36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8732">
            <a:off x="-796229" y="377347"/>
            <a:ext cx="2002458" cy="45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1801" y="222617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 hasCustomPrompt="1"/>
          </p:nvPr>
        </p:nvSpPr>
        <p:spPr>
          <a:xfrm>
            <a:off x="2349850" y="730000"/>
            <a:ext cx="4444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1"/>
          </p:nvPr>
        </p:nvSpPr>
        <p:spPr>
          <a:xfrm>
            <a:off x="2349875" y="1291600"/>
            <a:ext cx="44445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 idx="2" hasCustomPrompt="1"/>
          </p:nvPr>
        </p:nvSpPr>
        <p:spPr>
          <a:xfrm>
            <a:off x="2349850" y="2062050"/>
            <a:ext cx="4444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3"/>
          </p:nvPr>
        </p:nvSpPr>
        <p:spPr>
          <a:xfrm>
            <a:off x="2349875" y="2623650"/>
            <a:ext cx="44445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 idx="4" hasCustomPrompt="1"/>
          </p:nvPr>
        </p:nvSpPr>
        <p:spPr>
          <a:xfrm>
            <a:off x="2349850" y="3394100"/>
            <a:ext cx="4444500" cy="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5"/>
          </p:nvPr>
        </p:nvSpPr>
        <p:spPr>
          <a:xfrm>
            <a:off x="2349875" y="3955700"/>
            <a:ext cx="44445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7" flipH="1">
            <a:off x="25048" y="82573"/>
            <a:ext cx="1572004" cy="38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778591">
            <a:off x="-1087250" y="975950"/>
            <a:ext cx="3084300" cy="22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969861" y="3334438"/>
            <a:ext cx="2372929" cy="18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302250" y="2628225"/>
            <a:ext cx="1393300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">
            <a:off x="7340345" y="292123"/>
            <a:ext cx="2002458" cy="45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ctrTitle"/>
          </p:nvPr>
        </p:nvSpPr>
        <p:spPr>
          <a:xfrm>
            <a:off x="2806400" y="1876088"/>
            <a:ext cx="3677400" cy="9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941840" y="2915291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32557" y="-188354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1443826" y="3782124"/>
            <a:ext cx="4033303" cy="28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546973">
            <a:off x="7598278" y="2766611"/>
            <a:ext cx="1674669" cy="381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65179">
            <a:off x="7294549" y="-888976"/>
            <a:ext cx="1769485" cy="429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6956225" y="-36025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6172375" y="658451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155678" y="102617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178600" y="1607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5559239" y="-1676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2425" y="2105999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19786" y="3372335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645600" y="36980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20750" y="359375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399179" y="-654803"/>
            <a:ext cx="2002458" cy="455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018400" y="-1769425"/>
            <a:ext cx="1733750" cy="39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143088" y="1694737"/>
            <a:ext cx="3538475" cy="2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725" y="2721400"/>
            <a:ext cx="1666150" cy="16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83350" y="3405826"/>
            <a:ext cx="3556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04123" y="3405826"/>
            <a:ext cx="3556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3"/>
          </p:nvPr>
        </p:nvSpPr>
        <p:spPr>
          <a:xfrm>
            <a:off x="783498" y="2994425"/>
            <a:ext cx="355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4"/>
          </p:nvPr>
        </p:nvSpPr>
        <p:spPr>
          <a:xfrm>
            <a:off x="4804112" y="2994425"/>
            <a:ext cx="355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883875" y="3124800"/>
            <a:ext cx="2192100" cy="4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50512">
            <a:off x="-592450" y="1481750"/>
            <a:ext cx="1730375" cy="159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8519">
            <a:off x="-1548411" y="388075"/>
            <a:ext cx="3031283" cy="217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725325" y="598500"/>
            <a:ext cx="2131150" cy="16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389774" y="77279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849000" y="-1503000"/>
            <a:ext cx="1446050" cy="32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900" y="-333175"/>
            <a:ext cx="1730375" cy="15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425363" y="1553350"/>
            <a:ext cx="3641100" cy="60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425363" y="2155250"/>
            <a:ext cx="3641100" cy="14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883291">
            <a:off x="6999497" y="-193181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500" y="3985688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938" y="-168258"/>
            <a:ext cx="1840875" cy="1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576" y="-881358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510100" y="1428750"/>
            <a:ext cx="41238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841551" y="-1829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5181">
            <a:off x="3700" y="-6216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50">
            <a:off x="563096" y="1270047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40574">
            <a:off x="7146222" y="3226169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687250" y="3507625"/>
            <a:ext cx="1393300" cy="13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683650" y="1704813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683500" y="2353900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1835275" y="-22914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618850" y="-1483600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790253" y="2486470"/>
            <a:ext cx="1774245" cy="4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253475" y="35565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7354915" y="2408773"/>
            <a:ext cx="1697478" cy="164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713225" y="2423575"/>
            <a:ext cx="2574900" cy="20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375" y="2795868"/>
            <a:ext cx="1189525" cy="12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>
            <a:spLocks noGrp="1"/>
          </p:cNvSpPr>
          <p:nvPr>
            <p:ph type="ctrTitle"/>
          </p:nvPr>
        </p:nvSpPr>
        <p:spPr>
          <a:xfrm>
            <a:off x="1222245" y="453873"/>
            <a:ext cx="6650700" cy="2204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An Island in Crisis: </a:t>
            </a:r>
            <a:br>
              <a:rPr lang="en" sz="4500" dirty="0"/>
            </a:br>
            <a:endParaRPr sz="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The Relationship Between Community Disasters and Admissions Into A Psychiatric Ward</a:t>
            </a:r>
            <a:endParaRPr sz="3200" dirty="0"/>
          </a:p>
        </p:txBody>
      </p:sp>
      <p:sp>
        <p:nvSpPr>
          <p:cNvPr id="244" name="Google Shape;244;p29"/>
          <p:cNvSpPr txBox="1">
            <a:spLocks noGrp="1"/>
          </p:cNvSpPr>
          <p:nvPr>
            <p:ph type="subTitle" idx="1"/>
          </p:nvPr>
        </p:nvSpPr>
        <p:spPr>
          <a:xfrm>
            <a:off x="3194700" y="2890594"/>
            <a:ext cx="2754600" cy="1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By: Ryan Kang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Marianas High School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Saipan, CNMI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3445" y="2890589"/>
            <a:ext cx="1429500" cy="1034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>
            <a:spLocks noGrp="1"/>
          </p:cNvSpPr>
          <p:nvPr>
            <p:ph type="subTitle" idx="1"/>
          </p:nvPr>
        </p:nvSpPr>
        <p:spPr>
          <a:xfrm>
            <a:off x="920850" y="4145549"/>
            <a:ext cx="73023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Mentors: Johnny Aldan, Bachelor of Science in Nursing,  Registered Nurse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   Josh </a:t>
            </a:r>
            <a:r>
              <a:rPr lang="en" dirty="0" err="1"/>
              <a:t>Tanghal</a:t>
            </a:r>
            <a:r>
              <a:rPr lang="en" dirty="0"/>
              <a:t>, Associates of Science in Nursing, Registered Nurse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Coordinating Center: University of Hawai’i at Manoa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724" y="1515185"/>
            <a:ext cx="3417477" cy="21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 txBox="1">
            <a:spLocks noGrp="1"/>
          </p:cNvSpPr>
          <p:nvPr>
            <p:ph type="title"/>
          </p:nvPr>
        </p:nvSpPr>
        <p:spPr>
          <a:xfrm>
            <a:off x="713250" y="131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Age:</a:t>
            </a:r>
            <a:endParaRPr/>
          </a:p>
        </p:txBody>
      </p:sp>
      <p:pic>
        <p:nvPicPr>
          <p:cNvPr id="355" name="Google Shape;355;p3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0" y="1007175"/>
            <a:ext cx="5296074" cy="32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8"/>
          <p:cNvSpPr txBox="1">
            <a:spLocks noGrp="1"/>
          </p:cNvSpPr>
          <p:nvPr>
            <p:ph type="title" idx="4"/>
          </p:nvPr>
        </p:nvSpPr>
        <p:spPr>
          <a:xfrm>
            <a:off x="4749186" y="1890737"/>
            <a:ext cx="948600" cy="2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13%</a:t>
            </a:r>
            <a:endParaRPr sz="1500"/>
          </a:p>
        </p:txBody>
      </p:sp>
      <p:sp>
        <p:nvSpPr>
          <p:cNvPr id="357" name="Google Shape;357;p38"/>
          <p:cNvSpPr txBox="1">
            <a:spLocks noGrp="1"/>
          </p:cNvSpPr>
          <p:nvPr>
            <p:ph type="subTitle" idx="4294967295"/>
          </p:nvPr>
        </p:nvSpPr>
        <p:spPr>
          <a:xfrm>
            <a:off x="4456125" y="1890722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50+</a:t>
            </a:r>
            <a:endParaRPr sz="1300"/>
          </a:p>
        </p:txBody>
      </p:sp>
      <p:cxnSp>
        <p:nvCxnSpPr>
          <p:cNvPr id="358" name="Google Shape;358;p38"/>
          <p:cNvCxnSpPr/>
          <p:nvPr/>
        </p:nvCxnSpPr>
        <p:spPr>
          <a:xfrm>
            <a:off x="5578767" y="1957934"/>
            <a:ext cx="1032300" cy="10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38"/>
          <p:cNvSpPr txBox="1">
            <a:spLocks noGrp="1"/>
          </p:cNvSpPr>
          <p:nvPr>
            <p:ph type="title" idx="4"/>
          </p:nvPr>
        </p:nvSpPr>
        <p:spPr>
          <a:xfrm>
            <a:off x="5715274" y="3596212"/>
            <a:ext cx="948600" cy="2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51.1%</a:t>
            </a:r>
            <a:endParaRPr sz="1500"/>
          </a:p>
        </p:txBody>
      </p:sp>
      <p:sp>
        <p:nvSpPr>
          <p:cNvPr id="360" name="Google Shape;360;p38"/>
          <p:cNvSpPr txBox="1">
            <a:spLocks noGrp="1"/>
          </p:cNvSpPr>
          <p:nvPr>
            <p:ph type="subTitle" idx="4294967295"/>
          </p:nvPr>
        </p:nvSpPr>
        <p:spPr>
          <a:xfrm>
            <a:off x="5969663" y="3667275"/>
            <a:ext cx="6942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26-49</a:t>
            </a:r>
            <a:endParaRPr sz="1300"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 idx="4"/>
          </p:nvPr>
        </p:nvSpPr>
        <p:spPr>
          <a:xfrm>
            <a:off x="8116786" y="1957937"/>
            <a:ext cx="948600" cy="2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35.9%</a:t>
            </a:r>
            <a:endParaRPr sz="1500"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4294967295"/>
          </p:nvPr>
        </p:nvSpPr>
        <p:spPr>
          <a:xfrm>
            <a:off x="7637675" y="2023072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18-25</a:t>
            </a:r>
            <a:endParaRPr sz="1300"/>
          </a:p>
        </p:txBody>
      </p:sp>
      <p:cxnSp>
        <p:nvCxnSpPr>
          <p:cNvPr id="363" name="Google Shape;363;p38"/>
          <p:cNvCxnSpPr/>
          <p:nvPr/>
        </p:nvCxnSpPr>
        <p:spPr>
          <a:xfrm rot="10800000" flipH="1">
            <a:off x="6614304" y="3378934"/>
            <a:ext cx="852000" cy="352800"/>
          </a:xfrm>
          <a:prstGeom prst="bentConnector3">
            <a:avLst>
              <a:gd name="adj1" fmla="val 1000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8"/>
          <p:cNvCxnSpPr/>
          <p:nvPr/>
        </p:nvCxnSpPr>
        <p:spPr>
          <a:xfrm rot="10800000">
            <a:off x="7466300" y="1999200"/>
            <a:ext cx="795600" cy="190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8"/>
          <p:cNvCxnSpPr/>
          <p:nvPr/>
        </p:nvCxnSpPr>
        <p:spPr>
          <a:xfrm rot="10800000" flipH="1">
            <a:off x="591250" y="3417475"/>
            <a:ext cx="3782700" cy="3915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>
            <a:spLocks noGrp="1"/>
          </p:cNvSpPr>
          <p:nvPr>
            <p:ph type="title"/>
          </p:nvPr>
        </p:nvSpPr>
        <p:spPr>
          <a:xfrm>
            <a:off x="713250" y="131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Race:</a:t>
            </a:r>
            <a:endParaRPr/>
          </a:p>
        </p:txBody>
      </p:sp>
      <p:pic>
        <p:nvPicPr>
          <p:cNvPr id="371" name="Google Shape;371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00" y="796875"/>
            <a:ext cx="6389487" cy="39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9"/>
          <p:cNvSpPr/>
          <p:nvPr/>
        </p:nvSpPr>
        <p:spPr>
          <a:xfrm>
            <a:off x="6964800" y="2131688"/>
            <a:ext cx="293700" cy="2937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6964800" y="2518663"/>
            <a:ext cx="293700" cy="29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6964800" y="2905638"/>
            <a:ext cx="293700" cy="2937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6964800" y="3292613"/>
            <a:ext cx="293700" cy="293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subTitle" idx="4294967295"/>
          </p:nvPr>
        </p:nvSpPr>
        <p:spPr>
          <a:xfrm>
            <a:off x="7258500" y="3239213"/>
            <a:ext cx="6426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1.8%</a:t>
            </a:r>
            <a:endParaRPr sz="1500"/>
          </a:p>
        </p:txBody>
      </p:sp>
      <p:sp>
        <p:nvSpPr>
          <p:cNvPr id="377" name="Google Shape;377;p39"/>
          <p:cNvSpPr txBox="1">
            <a:spLocks noGrp="1"/>
          </p:cNvSpPr>
          <p:nvPr>
            <p:ph type="subTitle" idx="4294967295"/>
          </p:nvPr>
        </p:nvSpPr>
        <p:spPr>
          <a:xfrm>
            <a:off x="7258500" y="2465263"/>
            <a:ext cx="8601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26.6%</a:t>
            </a:r>
            <a:endParaRPr sz="1500"/>
          </a:p>
        </p:txBody>
      </p:sp>
      <p:sp>
        <p:nvSpPr>
          <p:cNvPr id="378" name="Google Shape;378;p39"/>
          <p:cNvSpPr txBox="1">
            <a:spLocks noGrp="1"/>
          </p:cNvSpPr>
          <p:nvPr>
            <p:ph type="subTitle" idx="4294967295"/>
          </p:nvPr>
        </p:nvSpPr>
        <p:spPr>
          <a:xfrm>
            <a:off x="7258500" y="2043338"/>
            <a:ext cx="8601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64.9%</a:t>
            </a:r>
            <a:endParaRPr sz="1500"/>
          </a:p>
        </p:txBody>
      </p:sp>
      <p:sp>
        <p:nvSpPr>
          <p:cNvPr id="379" name="Google Shape;379;p39"/>
          <p:cNvSpPr txBox="1">
            <a:spLocks noGrp="1"/>
          </p:cNvSpPr>
          <p:nvPr>
            <p:ph type="subTitle" idx="4294967295"/>
          </p:nvPr>
        </p:nvSpPr>
        <p:spPr>
          <a:xfrm>
            <a:off x="7258500" y="2887188"/>
            <a:ext cx="8601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6.7%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5" y="151337"/>
            <a:ext cx="7812249" cy="48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0"/>
          <p:cNvSpPr txBox="1">
            <a:spLocks noGrp="1"/>
          </p:cNvSpPr>
          <p:nvPr>
            <p:ph type="title"/>
          </p:nvPr>
        </p:nvSpPr>
        <p:spPr>
          <a:xfrm>
            <a:off x="5930150" y="2897150"/>
            <a:ext cx="35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Prevalence:</a:t>
            </a:r>
            <a:endParaRPr/>
          </a:p>
        </p:txBody>
      </p:sp>
      <p:sp>
        <p:nvSpPr>
          <p:cNvPr id="386" name="Google Shape;386;p40"/>
          <p:cNvSpPr txBox="1">
            <a:spLocks noGrp="1"/>
          </p:cNvSpPr>
          <p:nvPr>
            <p:ph type="subTitle" idx="4294967295"/>
          </p:nvPr>
        </p:nvSpPr>
        <p:spPr>
          <a:xfrm>
            <a:off x="7066525" y="578547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43.1%</a:t>
            </a:r>
            <a:endParaRPr sz="1300"/>
          </a:p>
        </p:txBody>
      </p:sp>
      <p:sp>
        <p:nvSpPr>
          <p:cNvPr id="387" name="Google Shape;387;p40"/>
          <p:cNvSpPr txBox="1">
            <a:spLocks noGrp="1"/>
          </p:cNvSpPr>
          <p:nvPr>
            <p:ph type="subTitle" idx="4294967295"/>
          </p:nvPr>
        </p:nvSpPr>
        <p:spPr>
          <a:xfrm>
            <a:off x="7066525" y="785522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30.4%</a:t>
            </a:r>
            <a:endParaRPr sz="1300"/>
          </a:p>
        </p:txBody>
      </p:sp>
      <p:sp>
        <p:nvSpPr>
          <p:cNvPr id="388" name="Google Shape;388;p40"/>
          <p:cNvSpPr txBox="1">
            <a:spLocks noGrp="1"/>
          </p:cNvSpPr>
          <p:nvPr>
            <p:ph type="subTitle" idx="4294967295"/>
          </p:nvPr>
        </p:nvSpPr>
        <p:spPr>
          <a:xfrm>
            <a:off x="7419125" y="979047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6.9%</a:t>
            </a:r>
            <a:endParaRPr sz="1300"/>
          </a:p>
        </p:txBody>
      </p:sp>
      <p:sp>
        <p:nvSpPr>
          <p:cNvPr id="389" name="Google Shape;389;p40"/>
          <p:cNvSpPr txBox="1">
            <a:spLocks noGrp="1"/>
          </p:cNvSpPr>
          <p:nvPr>
            <p:ph type="subTitle" idx="4294967295"/>
          </p:nvPr>
        </p:nvSpPr>
        <p:spPr>
          <a:xfrm>
            <a:off x="7100750" y="1186022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5%</a:t>
            </a:r>
            <a:endParaRPr sz="1300"/>
          </a:p>
        </p:txBody>
      </p:sp>
      <p:sp>
        <p:nvSpPr>
          <p:cNvPr id="390" name="Google Shape;390;p40"/>
          <p:cNvSpPr txBox="1">
            <a:spLocks noGrp="1"/>
          </p:cNvSpPr>
          <p:nvPr>
            <p:ph type="subTitle" idx="4294967295"/>
          </p:nvPr>
        </p:nvSpPr>
        <p:spPr>
          <a:xfrm>
            <a:off x="7100750" y="1379547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2.2%</a:t>
            </a:r>
            <a:endParaRPr sz="1300"/>
          </a:p>
        </p:txBody>
      </p:sp>
      <p:sp>
        <p:nvSpPr>
          <p:cNvPr id="391" name="Google Shape;391;p40"/>
          <p:cNvSpPr txBox="1">
            <a:spLocks noGrp="1"/>
          </p:cNvSpPr>
          <p:nvPr>
            <p:ph type="subTitle" idx="4294967295"/>
          </p:nvPr>
        </p:nvSpPr>
        <p:spPr>
          <a:xfrm>
            <a:off x="7100750" y="1586522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1.8%</a:t>
            </a:r>
            <a:endParaRPr sz="1300"/>
          </a:p>
        </p:txBody>
      </p:sp>
      <p:sp>
        <p:nvSpPr>
          <p:cNvPr id="392" name="Google Shape;392;p40"/>
          <p:cNvSpPr txBox="1">
            <a:spLocks noGrp="1"/>
          </p:cNvSpPr>
          <p:nvPr>
            <p:ph type="subTitle" idx="4294967295"/>
          </p:nvPr>
        </p:nvSpPr>
        <p:spPr>
          <a:xfrm>
            <a:off x="7100750" y="1793497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10.5%</a:t>
            </a:r>
            <a:endParaRPr sz="1300"/>
          </a:p>
        </p:txBody>
      </p:sp>
      <p:sp>
        <p:nvSpPr>
          <p:cNvPr id="393" name="Google Shape;393;p40"/>
          <p:cNvSpPr/>
          <p:nvPr/>
        </p:nvSpPr>
        <p:spPr>
          <a:xfrm>
            <a:off x="229900" y="1433975"/>
            <a:ext cx="345900" cy="1845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0"/>
          <p:cNvSpPr/>
          <p:nvPr/>
        </p:nvSpPr>
        <p:spPr>
          <a:xfrm>
            <a:off x="229900" y="2801150"/>
            <a:ext cx="345900" cy="1845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229900" y="3722375"/>
            <a:ext cx="345900" cy="1845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>
            <a:spLocks noGrp="1"/>
          </p:cNvSpPr>
          <p:nvPr>
            <p:ph type="subTitle" idx="1"/>
          </p:nvPr>
        </p:nvSpPr>
        <p:spPr>
          <a:xfrm>
            <a:off x="284350" y="1797675"/>
            <a:ext cx="4223700" cy="23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Overall slight general increase in admissions</a:t>
            </a: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Peaks in admission will occur typically in the year </a:t>
            </a:r>
            <a:r>
              <a:rPr lang="en" u="sng"/>
              <a:t>after</a:t>
            </a:r>
            <a:r>
              <a:rPr lang="en"/>
              <a:t> a community crisis</a:t>
            </a: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Peaks in years 2016, 2019, and 2021</a:t>
            </a: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Pacific Islanders are susceptible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01" name="Google Shape;401;p41"/>
          <p:cNvSpPr txBox="1">
            <a:spLocks noGrp="1"/>
          </p:cNvSpPr>
          <p:nvPr>
            <p:ph type="title"/>
          </p:nvPr>
        </p:nvSpPr>
        <p:spPr>
          <a:xfrm>
            <a:off x="569850" y="954600"/>
            <a:ext cx="333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Significance:</a:t>
            </a:r>
            <a:endParaRPr/>
          </a:p>
        </p:txBody>
      </p:sp>
      <p:sp>
        <p:nvSpPr>
          <p:cNvPr id="402" name="Google Shape;402;p41"/>
          <p:cNvSpPr txBox="1">
            <a:spLocks noGrp="1"/>
          </p:cNvSpPr>
          <p:nvPr>
            <p:ph type="subTitle" idx="1"/>
          </p:nvPr>
        </p:nvSpPr>
        <p:spPr>
          <a:xfrm>
            <a:off x="4635950" y="1797675"/>
            <a:ext cx="4223700" cy="23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Crises may only affect certain mental illnesses</a:t>
            </a:r>
            <a:br>
              <a:rPr lang="en" dirty="0"/>
            </a:b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Demographics may be underrepresented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403" name="Google Shape;403;p41"/>
          <p:cNvSpPr txBox="1">
            <a:spLocks noGrp="1"/>
          </p:cNvSpPr>
          <p:nvPr>
            <p:ph type="title"/>
          </p:nvPr>
        </p:nvSpPr>
        <p:spPr>
          <a:xfrm>
            <a:off x="4867625" y="954600"/>
            <a:ext cx="333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477425" y="3519225"/>
            <a:ext cx="2577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Predictions</a:t>
            </a:r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subTitle" idx="1"/>
          </p:nvPr>
        </p:nvSpPr>
        <p:spPr>
          <a:xfrm>
            <a:off x="477425" y="3918350"/>
            <a:ext cx="23949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See if full 2021 data matches</a:t>
            </a:r>
            <a:endParaRPr/>
          </a:p>
        </p:txBody>
      </p:sp>
      <p:sp>
        <p:nvSpPr>
          <p:cNvPr id="410" name="Google Shape;410;p42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Directions:</a:t>
            </a:r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title" idx="3"/>
          </p:nvPr>
        </p:nvSpPr>
        <p:spPr>
          <a:xfrm>
            <a:off x="3537388" y="3519225"/>
            <a:ext cx="23949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CGC</a:t>
            </a:r>
            <a:endParaRPr/>
          </a:p>
        </p:txBody>
      </p:sp>
      <p:sp>
        <p:nvSpPr>
          <p:cNvPr id="412" name="Google Shape;412;p42"/>
          <p:cNvSpPr txBox="1">
            <a:spLocks noGrp="1"/>
          </p:cNvSpPr>
          <p:nvPr>
            <p:ph type="subTitle" idx="4"/>
          </p:nvPr>
        </p:nvSpPr>
        <p:spPr>
          <a:xfrm>
            <a:off x="3537388" y="3918350"/>
            <a:ext cx="23949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Corroborate data with Community Guidance Center</a:t>
            </a:r>
            <a:endParaRPr/>
          </a:p>
        </p:txBody>
      </p:sp>
      <p:sp>
        <p:nvSpPr>
          <p:cNvPr id="413" name="Google Shape;413;p42"/>
          <p:cNvSpPr txBox="1">
            <a:spLocks noGrp="1"/>
          </p:cNvSpPr>
          <p:nvPr>
            <p:ph type="title" idx="9"/>
          </p:nvPr>
        </p:nvSpPr>
        <p:spPr>
          <a:xfrm>
            <a:off x="6414650" y="3519225"/>
            <a:ext cx="23949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Outpatients</a:t>
            </a:r>
            <a:endParaRPr/>
          </a:p>
        </p:txBody>
      </p:sp>
      <p:sp>
        <p:nvSpPr>
          <p:cNvPr id="414" name="Google Shape;414;p42"/>
          <p:cNvSpPr txBox="1">
            <a:spLocks noGrp="1"/>
          </p:cNvSpPr>
          <p:nvPr>
            <p:ph type="subTitle" idx="13"/>
          </p:nvPr>
        </p:nvSpPr>
        <p:spPr>
          <a:xfrm>
            <a:off x="6414650" y="3918350"/>
            <a:ext cx="23949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See if increase is similar in outpatients</a:t>
            </a:r>
            <a:endParaRPr/>
          </a:p>
        </p:txBody>
      </p:sp>
      <p:pic>
        <p:nvPicPr>
          <p:cNvPr id="415" name="Google Shape;4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287" y="1660275"/>
            <a:ext cx="1609125" cy="16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2"/>
          <p:cNvPicPr preferRelativeResize="0"/>
          <p:nvPr/>
        </p:nvPicPr>
        <p:blipFill rotWithShape="1">
          <a:blip r:embed="rId4">
            <a:alphaModFix/>
          </a:blip>
          <a:srcRect l="17775" r="37795"/>
          <a:stretch/>
        </p:blipFill>
        <p:spPr>
          <a:xfrm>
            <a:off x="6722901" y="1735013"/>
            <a:ext cx="1778400" cy="167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13" y="1702111"/>
            <a:ext cx="2619025" cy="17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>
            <a:spLocks noGrp="1"/>
          </p:cNvSpPr>
          <p:nvPr>
            <p:ph type="title" idx="4294967295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423" name="Google Shape;423;p43"/>
          <p:cNvSpPr txBox="1"/>
          <p:nvPr/>
        </p:nvSpPr>
        <p:spPr>
          <a:xfrm>
            <a:off x="1157175" y="1437375"/>
            <a:ext cx="7105800" cy="2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 i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LFP population Characteristics 2017 by ethnic group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 Department of Commerce Commonwealth of the Northern Mariana Islands CNMI RSS. (n.d.). https://ver1.cnmicommerce.com/lfp-population-characteristics-2017-by-ethnic-group/.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Institute of Medicine (US) Committee on Prevention of Mental Disorders. (1994, January 1). </a:t>
            </a:r>
            <a:r>
              <a:rPr lang="en" sz="1200" i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Risk and protective factors for the onset of mental disorders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 Reducing Risks for Mental Disorders: Frontiers for Preventive Intervention Research. https://www.ncbi.nlm.nih.gov/books/NBK236306/.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 i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What causes psychosis?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Early Psychosis Intervention. (2019, October 20). https://www.earlypsychosis.ca/what-causes-psychosis/.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429" name="Google Shape;429;p44"/>
          <p:cNvSpPr txBox="1"/>
          <p:nvPr/>
        </p:nvSpPr>
        <p:spPr>
          <a:xfrm>
            <a:off x="926875" y="1168300"/>
            <a:ext cx="71058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la"/>
              <a:buChar char="●"/>
            </a:pPr>
            <a:r>
              <a:rPr lang="en" sz="1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Northern Marianas College</a:t>
            </a:r>
            <a:endParaRPr sz="1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la"/>
              <a:buChar char="○"/>
            </a:pPr>
            <a:r>
              <a:rPr lang="en" sz="1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Johnny Aldan, Bachelor of Science in Nursing,  Registered Nurse </a:t>
            </a:r>
            <a:endParaRPr sz="1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Karla"/>
              <a:buChar char="●"/>
            </a:pPr>
            <a:r>
              <a:rPr lang="en" sz="1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Commonwealth Healthcare Corporation</a:t>
            </a:r>
            <a:endParaRPr sz="1900">
              <a:latin typeface="Karla"/>
              <a:ea typeface="Karla"/>
              <a:cs typeface="Karla"/>
              <a:sym typeface="Karl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Karla"/>
              <a:buChar char="○"/>
            </a:pPr>
            <a:r>
              <a:rPr lang="en" sz="1900">
                <a:latin typeface="Karla"/>
                <a:ea typeface="Karla"/>
                <a:cs typeface="Karla"/>
                <a:sym typeface="Karla"/>
              </a:rPr>
              <a:t>Josh Tanghal, Associates of Science in Nursing, Registered Nurse</a:t>
            </a:r>
            <a:endParaRPr sz="1900"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Karla"/>
              <a:ea typeface="Karla"/>
              <a:cs typeface="Karla"/>
              <a:sym typeface="Karl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Karla"/>
              <a:buChar char="●"/>
            </a:pPr>
            <a:r>
              <a:rPr lang="en" sz="1900">
                <a:latin typeface="Karla"/>
                <a:ea typeface="Karla"/>
                <a:cs typeface="Karla"/>
                <a:sym typeface="Karla"/>
              </a:rPr>
              <a:t>University of Hawai’i at Manoa</a:t>
            </a:r>
            <a:endParaRPr sz="1900">
              <a:latin typeface="Karla"/>
              <a:ea typeface="Karla"/>
              <a:cs typeface="Karla"/>
              <a:sym typeface="Karl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Karla"/>
              <a:buChar char="○"/>
            </a:pPr>
            <a:r>
              <a:rPr lang="en" sz="1900">
                <a:latin typeface="Karla"/>
                <a:ea typeface="Karla"/>
                <a:cs typeface="Karla"/>
                <a:sym typeface="Karla"/>
              </a:rPr>
              <a:t>Aneesa Golshan</a:t>
            </a:r>
            <a:endParaRPr sz="1900">
              <a:latin typeface="Karla"/>
              <a:ea typeface="Karla"/>
              <a:cs typeface="Karla"/>
              <a:sym typeface="Karla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Karla"/>
              <a:buChar char="○"/>
            </a:pPr>
            <a:r>
              <a:rPr lang="en" sz="1900">
                <a:latin typeface="Karla"/>
                <a:ea typeface="Karla"/>
                <a:cs typeface="Karla"/>
                <a:sym typeface="Karla"/>
              </a:rPr>
              <a:t>Dr. George Hui</a:t>
            </a:r>
            <a:endParaRPr sz="19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1700"/>
              <a:t>Criteria for admission:</a:t>
            </a:r>
            <a:endParaRPr sz="17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500"/>
              <a:t>Clinician determines psychiatric illness — needs immediate attention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500"/>
              <a:t>All other restrictive level of care is inappropriate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500"/>
              <a:t>Imminent danger to self or others, or impaired judgement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Risk Factors:</a:t>
            </a:r>
            <a:endParaRPr sz="17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Biophysical (Genetic / Pregnancy)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Psychosocial (Low Socioeconomic Status / Traumatic Disaster)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Individual (Childhood Abuse )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Crises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 idx="3"/>
          </p:nvPr>
        </p:nvSpPr>
        <p:spPr>
          <a:xfrm>
            <a:off x="426538" y="3047671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2015</a:t>
            </a:r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subTitle" idx="1"/>
          </p:nvPr>
        </p:nvSpPr>
        <p:spPr>
          <a:xfrm>
            <a:off x="426538" y="3467149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Super Typhoon Soudelor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 idx="5"/>
          </p:nvPr>
        </p:nvSpPr>
        <p:spPr>
          <a:xfrm>
            <a:off x="3534750" y="4034621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</a:t>
            </a: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6"/>
          </p:nvPr>
        </p:nvSpPr>
        <p:spPr>
          <a:xfrm>
            <a:off x="3534752" y="4456424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Super Typhoon YUTU</a:t>
            </a:r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title" idx="8"/>
          </p:nvPr>
        </p:nvSpPr>
        <p:spPr>
          <a:xfrm>
            <a:off x="6430225" y="3505468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9"/>
          </p:nvPr>
        </p:nvSpPr>
        <p:spPr>
          <a:xfrm>
            <a:off x="6430205" y="3927270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COVID Pandemic</a:t>
            </a:r>
            <a:endParaRPr/>
          </a:p>
        </p:txBody>
      </p:sp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87" y="1444088"/>
            <a:ext cx="2710826" cy="151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4224" y="2003224"/>
            <a:ext cx="2555963" cy="198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524" y="1333971"/>
            <a:ext cx="1714276" cy="22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926725" y="1172670"/>
            <a:ext cx="481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</a:t>
            </a:r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ubTitle" idx="1"/>
          </p:nvPr>
        </p:nvSpPr>
        <p:spPr>
          <a:xfrm>
            <a:off x="1777425" y="1945381"/>
            <a:ext cx="5775900" cy="13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Find relationship between psychiatric ward admissions and times of community crises. </a:t>
            </a:r>
            <a:endParaRPr sz="19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Commonwealth Healthcare Center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June 28 - July 20 — Gather Data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July 21 - 28 — Organize Data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225" y="3394825"/>
            <a:ext cx="2642675" cy="14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</a:t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1462150" y="2549479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1463282" y="1423415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33"/>
          <p:cNvGrpSpPr/>
          <p:nvPr/>
        </p:nvGrpSpPr>
        <p:grpSpPr>
          <a:xfrm>
            <a:off x="1460618" y="3833337"/>
            <a:ext cx="373627" cy="367925"/>
            <a:chOff x="7964906" y="2434073"/>
            <a:chExt cx="373627" cy="367925"/>
          </a:xfrm>
        </p:grpSpPr>
        <p:sp>
          <p:nvSpPr>
            <p:cNvPr id="282" name="Google Shape;282;p33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3"/>
          <p:cNvSpPr txBox="1">
            <a:spLocks noGrp="1"/>
          </p:cNvSpPr>
          <p:nvPr>
            <p:ph type="title"/>
          </p:nvPr>
        </p:nvSpPr>
        <p:spPr>
          <a:xfrm>
            <a:off x="1986650" y="1320550"/>
            <a:ext cx="27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Predictions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subTitle" idx="1"/>
          </p:nvPr>
        </p:nvSpPr>
        <p:spPr>
          <a:xfrm>
            <a:off x="1986650" y="1678431"/>
            <a:ext cx="27489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Will there be an increase in psychiatric admissions?</a:t>
            </a:r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title" idx="3"/>
          </p:nvPr>
        </p:nvSpPr>
        <p:spPr>
          <a:xfrm>
            <a:off x="1986650" y="2410100"/>
            <a:ext cx="307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Outreach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4"/>
          </p:nvPr>
        </p:nvSpPr>
        <p:spPr>
          <a:xfrm>
            <a:off x="1986650" y="2767986"/>
            <a:ext cx="27489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When is a good time for community outreach?</a:t>
            </a: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5"/>
          </p:nvPr>
        </p:nvSpPr>
        <p:spPr>
          <a:xfrm>
            <a:off x="1986652" y="3499636"/>
            <a:ext cx="27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</a:t>
            </a: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6"/>
          </p:nvPr>
        </p:nvSpPr>
        <p:spPr>
          <a:xfrm>
            <a:off x="1986650" y="3857526"/>
            <a:ext cx="27489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Which demographics are most susceptible?</a:t>
            </a:r>
            <a:endParaRPr/>
          </a:p>
        </p:txBody>
      </p:sp>
      <p:pic>
        <p:nvPicPr>
          <p:cNvPr id="290" name="Google Shape;2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625" y="2549474"/>
            <a:ext cx="3055200" cy="203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1" name="Google Shape;291;p33"/>
          <p:cNvSpPr txBox="1"/>
          <p:nvPr/>
        </p:nvSpPr>
        <p:spPr>
          <a:xfrm>
            <a:off x="6241050" y="3085175"/>
            <a:ext cx="4127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586912" y="3165918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</a:t>
            </a:r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subTitle" idx="1"/>
          </p:nvPr>
        </p:nvSpPr>
        <p:spPr>
          <a:xfrm>
            <a:off x="586912" y="3556301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Paper admission and discharge records</a:t>
            </a:r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title" idx="2"/>
          </p:nvPr>
        </p:nvSpPr>
        <p:spPr>
          <a:xfrm>
            <a:off x="713250" y="3319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Methods:</a:t>
            </a:r>
            <a:endParaRPr dirty="0"/>
          </a:p>
        </p:txBody>
      </p:sp>
      <p:sp>
        <p:nvSpPr>
          <p:cNvPr id="299" name="Google Shape;299;p34"/>
          <p:cNvSpPr txBox="1">
            <a:spLocks noGrp="1"/>
          </p:cNvSpPr>
          <p:nvPr>
            <p:ph type="title" idx="3"/>
          </p:nvPr>
        </p:nvSpPr>
        <p:spPr>
          <a:xfrm>
            <a:off x="3345201" y="3168613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Records</a:t>
            </a:r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subTitle" idx="4"/>
          </p:nvPr>
        </p:nvSpPr>
        <p:spPr>
          <a:xfrm>
            <a:off x="3345200" y="3558996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Digital Records kept by the hospital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title" idx="5"/>
          </p:nvPr>
        </p:nvSpPr>
        <p:spPr>
          <a:xfrm>
            <a:off x="6281190" y="3209621"/>
            <a:ext cx="216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Stratify Data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subTitle" idx="6"/>
          </p:nvPr>
        </p:nvSpPr>
        <p:spPr>
          <a:xfrm>
            <a:off x="6281190" y="3600004"/>
            <a:ext cx="21696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Organization</a:t>
            </a:r>
            <a:endParaRPr/>
          </a:p>
        </p:txBody>
      </p:sp>
      <p:pic>
        <p:nvPicPr>
          <p:cNvPr id="303" name="Google Shape;303;p34"/>
          <p:cNvPicPr preferRelativeResize="0"/>
          <p:nvPr/>
        </p:nvPicPr>
        <p:blipFill rotWithShape="1">
          <a:blip r:embed="rId3">
            <a:alphaModFix/>
          </a:blip>
          <a:srcRect l="5726" t="15288" r="6845" b="1847"/>
          <a:stretch/>
        </p:blipFill>
        <p:spPr>
          <a:xfrm>
            <a:off x="863012" y="1164868"/>
            <a:ext cx="1617400" cy="204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 rotWithShape="1">
          <a:blip r:embed="rId4">
            <a:alphaModFix/>
          </a:blip>
          <a:srcRect l="11004" r="2817"/>
          <a:stretch/>
        </p:blipFill>
        <p:spPr>
          <a:xfrm>
            <a:off x="3298813" y="1242447"/>
            <a:ext cx="2262374" cy="196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 rotWithShape="1">
          <a:blip r:embed="rId5">
            <a:alphaModFix/>
          </a:blip>
          <a:srcRect l="23092" r="2772"/>
          <a:stretch/>
        </p:blipFill>
        <p:spPr>
          <a:xfrm>
            <a:off x="6149875" y="1727721"/>
            <a:ext cx="2521900" cy="12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713250" y="970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Sample Psychiatry Inpatient Admin Note</a:t>
            </a:r>
            <a:endParaRPr sz="2200"/>
          </a:p>
        </p:txBody>
      </p:sp>
      <p:pic>
        <p:nvPicPr>
          <p:cNvPr id="311" name="Google Shape;311;p35"/>
          <p:cNvPicPr preferRelativeResize="0"/>
          <p:nvPr/>
        </p:nvPicPr>
        <p:blipFill rotWithShape="1">
          <a:blip r:embed="rId3">
            <a:alphaModFix/>
          </a:blip>
          <a:srcRect t="23237" r="23259" b="11304"/>
          <a:stretch/>
        </p:blipFill>
        <p:spPr>
          <a:xfrm>
            <a:off x="549975" y="332800"/>
            <a:ext cx="567300" cy="62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2415450" y="625875"/>
            <a:ext cx="53304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ID Data: Ryan, 18 yo male, Korean, full-time student at XYZ high school, 1 sister, lives with mom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136525" y="1355643"/>
            <a:ext cx="7533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Age</a:t>
            </a:r>
            <a:endParaRPr sz="13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889784" y="1355643"/>
            <a:ext cx="7533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18</a:t>
            </a:r>
            <a:endParaRPr sz="13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136525" y="1615540"/>
            <a:ext cx="7533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Sex</a:t>
            </a:r>
            <a:endParaRPr sz="13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889784" y="1615540"/>
            <a:ext cx="7533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Male</a:t>
            </a:r>
            <a:endParaRPr sz="13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136525" y="1875437"/>
            <a:ext cx="7533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DOB</a:t>
            </a:r>
            <a:endParaRPr sz="13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889792" y="1875437"/>
            <a:ext cx="11097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02/24/2003</a:t>
            </a:r>
            <a:endParaRPr sz="13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136525" y="1120943"/>
            <a:ext cx="7533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erif Display"/>
                <a:ea typeface="DM Serif Display"/>
                <a:cs typeface="DM Serif Display"/>
                <a:sym typeface="DM Serif Display"/>
              </a:rPr>
              <a:t>Name</a:t>
            </a:r>
            <a:endParaRPr sz="130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889770" y="1120950"/>
            <a:ext cx="11805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Ryan Kang</a:t>
            </a:r>
            <a:endParaRPr sz="13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2415450" y="1150100"/>
            <a:ext cx="53304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CC: Pt admitted for increased stressors: family stress + school stress. Suicidal Ideation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2415450" y="1673425"/>
            <a:ext cx="53304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S: Denied medicine compliance. Depression lasts for past two weeks after failing exam. Met today to discuss therapy with counselor. Multiple psychosocial stressor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2415450" y="2355750"/>
            <a:ext cx="53304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O: Appearance: Appropriate, groomed</a:t>
            </a:r>
            <a:b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Behavior: Cooperative</a:t>
            </a:r>
            <a:b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Speech: Normal</a:t>
            </a:r>
            <a:b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Mood: Dysphoria</a:t>
            </a:r>
            <a:b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Perception: Normal</a:t>
            </a:r>
            <a:b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Cognition: Alert, oriented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2415450" y="3729225"/>
            <a:ext cx="5330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Dx: MDD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2415450" y="4003025"/>
            <a:ext cx="5330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A: Ryan, 18, has h/o MDD and admitted inpatient for acute feelings of self harm. Cont. hospitalization for safety + observation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6" name="Google Shape;326;p35"/>
          <p:cNvSpPr txBox="1"/>
          <p:nvPr/>
        </p:nvSpPr>
        <p:spPr>
          <a:xfrm>
            <a:off x="2415450" y="4478950"/>
            <a:ext cx="5330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P: Keep under supervision, Start back up on medication XYZ, discharge on future date, f/u next week </a:t>
            </a: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752950" y="3747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</p:txBody>
      </p:sp>
      <p:pic>
        <p:nvPicPr>
          <p:cNvPr id="332" name="Google Shape;332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600" y="1030825"/>
            <a:ext cx="6264905" cy="38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6"/>
          <p:cNvSpPr/>
          <p:nvPr/>
        </p:nvSpPr>
        <p:spPr>
          <a:xfrm>
            <a:off x="2936200" y="4078775"/>
            <a:ext cx="345900" cy="1845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4942850" y="4078775"/>
            <a:ext cx="345900" cy="1845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/>
          <p:nvPr/>
        </p:nvSpPr>
        <p:spPr>
          <a:xfrm>
            <a:off x="6296000" y="4078775"/>
            <a:ext cx="345900" cy="1845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>
            <a:spLocks noGrp="1"/>
          </p:cNvSpPr>
          <p:nvPr>
            <p:ph type="title"/>
          </p:nvPr>
        </p:nvSpPr>
        <p:spPr>
          <a:xfrm>
            <a:off x="713250" y="1668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Sex:</a:t>
            </a:r>
            <a:endParaRPr/>
          </a:p>
        </p:txBody>
      </p:sp>
      <p:pic>
        <p:nvPicPr>
          <p:cNvPr id="341" name="Google Shape;341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5" y="1000950"/>
            <a:ext cx="5120724" cy="316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575" y="1453799"/>
            <a:ext cx="3910899" cy="24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 txBox="1">
            <a:spLocks noGrp="1"/>
          </p:cNvSpPr>
          <p:nvPr>
            <p:ph type="title" idx="4294967295"/>
          </p:nvPr>
        </p:nvSpPr>
        <p:spPr>
          <a:xfrm>
            <a:off x="4802186" y="1772112"/>
            <a:ext cx="948600" cy="2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52.5%</a:t>
            </a:r>
            <a:endParaRPr sz="1500"/>
          </a:p>
        </p:txBody>
      </p:sp>
      <p:sp>
        <p:nvSpPr>
          <p:cNvPr id="344" name="Google Shape;344;p37"/>
          <p:cNvSpPr txBox="1">
            <a:spLocks noGrp="1"/>
          </p:cNvSpPr>
          <p:nvPr>
            <p:ph type="subTitle" idx="4294967295"/>
          </p:nvPr>
        </p:nvSpPr>
        <p:spPr>
          <a:xfrm>
            <a:off x="4506275" y="1950647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Male</a:t>
            </a:r>
            <a:endParaRPr sz="1300"/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 idx="4294967295"/>
          </p:nvPr>
        </p:nvSpPr>
        <p:spPr>
          <a:xfrm>
            <a:off x="8414108" y="3203330"/>
            <a:ext cx="1208700" cy="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47.5%</a:t>
            </a:r>
            <a:endParaRPr sz="1500"/>
          </a:p>
        </p:txBody>
      </p:sp>
      <p:sp>
        <p:nvSpPr>
          <p:cNvPr id="346" name="Google Shape;346;p37"/>
          <p:cNvSpPr txBox="1">
            <a:spLocks noGrp="1"/>
          </p:cNvSpPr>
          <p:nvPr>
            <p:ph type="subTitle" idx="4294967295"/>
          </p:nvPr>
        </p:nvSpPr>
        <p:spPr>
          <a:xfrm>
            <a:off x="8363958" y="3414219"/>
            <a:ext cx="1208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Female</a:t>
            </a:r>
            <a:endParaRPr sz="1200"/>
          </a:p>
        </p:txBody>
      </p:sp>
      <p:cxnSp>
        <p:nvCxnSpPr>
          <p:cNvPr id="347" name="Google Shape;347;p37"/>
          <p:cNvCxnSpPr/>
          <p:nvPr/>
        </p:nvCxnSpPr>
        <p:spPr>
          <a:xfrm>
            <a:off x="5800917" y="2007334"/>
            <a:ext cx="1032300" cy="10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7"/>
          <p:cNvCxnSpPr/>
          <p:nvPr/>
        </p:nvCxnSpPr>
        <p:spPr>
          <a:xfrm flipH="1">
            <a:off x="7520508" y="3359930"/>
            <a:ext cx="936600" cy="26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656</Words>
  <Application>Microsoft Macintosh PowerPoint</Application>
  <PresentationFormat>On-screen Show (16:9)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Karla</vt:lpstr>
      <vt:lpstr>DM Serif Display</vt:lpstr>
      <vt:lpstr>Arial</vt:lpstr>
      <vt:lpstr>Minimalist Hepatitis Clinical Case by Slidesgo</vt:lpstr>
      <vt:lpstr>An Island in Crisis:   The Relationship Between Community Disasters and Admissions Into A Psychiatric Ward</vt:lpstr>
      <vt:lpstr>Background</vt:lpstr>
      <vt:lpstr>Community Crises </vt:lpstr>
      <vt:lpstr>Goals:</vt:lpstr>
      <vt:lpstr>Significance</vt:lpstr>
      <vt:lpstr>Book</vt:lpstr>
      <vt:lpstr>Sample Psychiatry Inpatient Admin Note</vt:lpstr>
      <vt:lpstr>Results:</vt:lpstr>
      <vt:lpstr>Results - Sex:</vt:lpstr>
      <vt:lpstr>Results - Age:</vt:lpstr>
      <vt:lpstr>Results - Race:</vt:lpstr>
      <vt:lpstr>Prevalence:</vt:lpstr>
      <vt:lpstr>Significance:</vt:lpstr>
      <vt:lpstr>Predictions</vt:lpstr>
      <vt:lpstr>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Island in Crisis:   The Relationship Between Community Disasters and Admissions Into A Psychiatric Ward</dc:title>
  <cp:lastModifiedBy>Ryan Kang</cp:lastModifiedBy>
  <cp:revision>4</cp:revision>
  <dcterms:modified xsi:type="dcterms:W3CDTF">2021-08-02T02:40:14Z</dcterms:modified>
</cp:coreProperties>
</file>