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  <p:sldId id="271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7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1272E57-8101-41A5-91EA-CB5FEE01C628}">
  <a:tblStyle styleId="{31272E57-8101-41A5-91EA-CB5FEE01C628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28" autoAdjust="0"/>
  </p:normalViewPr>
  <p:slideViewPr>
    <p:cSldViewPr snapToGrid="0" snapToObjects="1">
      <p:cViewPr varScale="1">
        <p:scale>
          <a:sx n="124" d="100"/>
          <a:sy n="124" d="100"/>
        </p:scale>
        <p:origin x="-26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319128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O</a:t>
            </a:r>
            <a:r>
              <a:rPr lang="x-none" dirty="0" smtClean="0"/>
              <a:t>pposite of the microarray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x-none" dirty="0" smtClean="0"/>
              <a:t>Dashed line represesnts</a:t>
            </a:r>
            <a:r>
              <a:rPr lang="x-none" baseline="0" dirty="0" smtClean="0"/>
              <a:t> the control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baseline="0" dirty="0" smtClean="0"/>
              <a:t>A</a:t>
            </a:r>
            <a:r>
              <a:rPr lang="x-none" baseline="0" dirty="0" smtClean="0"/>
              <a:t>ll are down but arenʻt signifigcant bec</a:t>
            </a:r>
            <a:r>
              <a:rPr lang="en-US" baseline="0" dirty="0" smtClean="0"/>
              <a:t>au</a:t>
            </a:r>
            <a:r>
              <a:rPr lang="x-none" baseline="0" dirty="0" smtClean="0"/>
              <a:t>se there was only an N of 1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x-none" dirty="0" smtClean="0"/>
              <a:t>WHAT ARE WHAT ARE NOT IS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T</a:t>
            </a:r>
            <a:r>
              <a:rPr lang="x-none" dirty="0" smtClean="0"/>
              <a:t>he Optimum amount</a:t>
            </a:r>
            <a:r>
              <a:rPr lang="x-none" baseline="0" dirty="0" smtClean="0"/>
              <a:t> of selenium has a narrow range </a:t>
            </a:r>
          </a:p>
          <a:p>
            <a:pPr lvl="0">
              <a:spcBef>
                <a:spcPts val="0"/>
              </a:spcBef>
              <a:buNone/>
            </a:pPr>
            <a:endParaRPr lang="x-none" baseline="0" dirty="0" smtClean="0"/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W</a:t>
            </a:r>
            <a:r>
              <a:rPr lang="x-none" baseline="0" dirty="0" smtClean="0"/>
              <a:t>hat makes a selenoprotein is seleno protein is selenocysteine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x-none" dirty="0" smtClean="0"/>
              <a:t>Selenium</a:t>
            </a:r>
            <a:r>
              <a:rPr lang="x-none" baseline="0" dirty="0" smtClean="0"/>
              <a:t> wsa involved in the signaling pathway for leptin signaling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x-none" dirty="0" smtClean="0"/>
              <a:t>10</a:t>
            </a:r>
            <a:r>
              <a:rPr lang="x-none" baseline="0" dirty="0" smtClean="0"/>
              <a:t> week old WT and KO mice with similar body weights before signs of other metabolic problems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x-none" dirty="0" smtClean="0"/>
              <a:t>Important interacing genes showed up in the microarray that we wanted</a:t>
            </a:r>
            <a:r>
              <a:rPr lang="x-none" baseline="0" dirty="0" smtClean="0"/>
              <a:t> to furthe test an verify by </a:t>
            </a:r>
            <a:r>
              <a:rPr lang="x-none" dirty="0" smtClean="0"/>
              <a:t>qPCR</a:t>
            </a:r>
          </a:p>
          <a:p>
            <a:pPr lvl="0">
              <a:spcBef>
                <a:spcPts val="0"/>
              </a:spcBef>
              <a:buNone/>
            </a:pPr>
            <a:endParaRPr lang="x-none" dirty="0" smtClean="0"/>
          </a:p>
          <a:p>
            <a:pPr lvl="0">
              <a:spcBef>
                <a:spcPts val="0"/>
              </a:spcBef>
              <a:buNone/>
            </a:pPr>
            <a:r>
              <a:rPr lang="x-none" dirty="0" smtClean="0"/>
              <a:t>Criteria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</a:t>
            </a:r>
            <a:r>
              <a:rPr lang="x-none" dirty="0" smtClean="0"/>
              <a:t>21- or cdkn1a, cell cycle control, cancer related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dirty="0" smtClean="0"/>
              <a:t>PGC1a- mitochondrial</a:t>
            </a:r>
            <a:r>
              <a:rPr lang="x-none" baseline="0" dirty="0" smtClean="0"/>
              <a:t> biogenesis</a:t>
            </a:r>
            <a:endParaRPr lang="x-none" dirty="0" smtClean="0"/>
          </a:p>
          <a:p>
            <a:pPr lvl="0">
              <a:spcBef>
                <a:spcPts val="0"/>
              </a:spcBef>
              <a:buNone/>
            </a:pPr>
            <a:endParaRPr lang="x-none" dirty="0" smtClean="0"/>
          </a:p>
          <a:p>
            <a:pPr lvl="0">
              <a:spcBef>
                <a:spcPts val="0"/>
              </a:spcBef>
              <a:buNone/>
            </a:pPr>
            <a:r>
              <a:rPr lang="x-none" dirty="0" smtClean="0"/>
              <a:t>TXNIP- Oxidative stress, negative regulator of thioredoxin</a:t>
            </a:r>
            <a:r>
              <a:rPr lang="x-none" baseline="0" dirty="0" smtClean="0"/>
              <a:t> </a:t>
            </a:r>
            <a:endParaRPr lang="x-none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dirty="0" smtClean="0"/>
          </a:p>
          <a:p>
            <a:pPr lvl="0">
              <a:spcBef>
                <a:spcPts val="0"/>
              </a:spcBef>
              <a:buNone/>
            </a:pPr>
            <a:r>
              <a:rPr lang="x-none" dirty="0" smtClean="0"/>
              <a:t>UCP2- Oxidative stress, energy metabolism, calcium signaling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A</a:t>
            </a:r>
            <a:r>
              <a:rPr lang="x-none" dirty="0" smtClean="0"/>
              <a:t>ll results showed ot follow what was found in the microarray</a:t>
            </a:r>
            <a:r>
              <a:rPr lang="x-none" baseline="0" dirty="0" smtClean="0"/>
              <a:t> but PGC1a and TXNIP were signifigcant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x-none" dirty="0" smtClean="0"/>
              <a:t>pJNK-</a:t>
            </a:r>
            <a:r>
              <a:rPr lang="x-none" baseline="0" dirty="0" smtClean="0"/>
              <a:t> </a:t>
            </a:r>
          </a:p>
          <a:p>
            <a:pPr lvl="0" rtl="0">
              <a:spcBef>
                <a:spcPts val="0"/>
              </a:spcBef>
              <a:buNone/>
            </a:pPr>
            <a:endParaRPr lang="x-none" baseline="0" dirty="0" smtClean="0"/>
          </a:p>
          <a:p>
            <a:pPr lvl="0" rtl="0">
              <a:spcBef>
                <a:spcPts val="0"/>
              </a:spcBef>
              <a:buNone/>
            </a:pPr>
            <a:r>
              <a:rPr lang="x-none" baseline="0" dirty="0" smtClean="0"/>
              <a:t>JNK cell signaling pathway for stress and the p means that it is being phosphorylated: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baseline="0" dirty="0" smtClean="0"/>
              <a:t>T</a:t>
            </a:r>
            <a:r>
              <a:rPr lang="x-none" baseline="0" dirty="0" smtClean="0"/>
              <a:t>he KO is understress causing that increase of protein expression</a:t>
            </a:r>
          </a:p>
          <a:p>
            <a:pPr lvl="0" rtl="0">
              <a:spcBef>
                <a:spcPts val="0"/>
              </a:spcBef>
              <a:buNone/>
            </a:pPr>
            <a:endParaRPr lang="x-none" baseline="0" dirty="0" smtClean="0"/>
          </a:p>
          <a:p>
            <a:pPr lvl="0" rtl="0">
              <a:spcBef>
                <a:spcPts val="0"/>
              </a:spcBef>
              <a:buNone/>
            </a:pPr>
            <a:r>
              <a:rPr lang="x-none" baseline="0" dirty="0" smtClean="0"/>
              <a:t>TXNIP-</a:t>
            </a:r>
          </a:p>
          <a:p>
            <a:pPr lvl="0" rtl="0">
              <a:spcBef>
                <a:spcPts val="0"/>
              </a:spcBef>
              <a:buNone/>
            </a:pPr>
            <a:endParaRPr lang="x-none" baseline="0" dirty="0" smtClean="0"/>
          </a:p>
          <a:p>
            <a:pPr lvl="0" rtl="0">
              <a:spcBef>
                <a:spcPts val="0"/>
              </a:spcBef>
              <a:buNone/>
            </a:pPr>
            <a:r>
              <a:rPr lang="en-US" baseline="0" dirty="0" smtClean="0"/>
              <a:t>N</a:t>
            </a:r>
            <a:r>
              <a:rPr lang="x-none" baseline="0" dirty="0" smtClean="0"/>
              <a:t>europotective properties and reduce oxidative stress</a:t>
            </a:r>
            <a:endParaRPr lang="x-none" dirty="0" smtClean="0"/>
          </a:p>
          <a:p>
            <a:pPr lvl="0" rtl="0">
              <a:spcBef>
                <a:spcPts val="0"/>
              </a:spcBef>
              <a:buNone/>
            </a:pPr>
            <a:r>
              <a:rPr lang="x-none" dirty="0" smtClean="0"/>
              <a:t>PGC1a antibody</a:t>
            </a:r>
          </a:p>
          <a:p>
            <a:pPr lvl="0" rtl="0">
              <a:spcBef>
                <a:spcPts val="0"/>
              </a:spcBef>
              <a:buNone/>
            </a:pPr>
            <a:endParaRPr lang="x-none" dirty="0" smtClean="0"/>
          </a:p>
          <a:p>
            <a:pPr lvl="0" rtl="0">
              <a:spcBef>
                <a:spcPts val="0"/>
              </a:spcBef>
              <a:buNone/>
            </a:pPr>
            <a:r>
              <a:rPr lang="x-none" dirty="0" smtClean="0"/>
              <a:t>110- full</a:t>
            </a:r>
          </a:p>
          <a:p>
            <a:pPr lvl="0" rtl="0">
              <a:spcBef>
                <a:spcPts val="0"/>
              </a:spcBef>
              <a:buNone/>
            </a:pPr>
            <a:endParaRPr lang="x-none" dirty="0" smtClean="0"/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M</a:t>
            </a:r>
            <a:r>
              <a:rPr lang="x-none" dirty="0" smtClean="0"/>
              <a:t>eaning that it is the</a:t>
            </a:r>
            <a:r>
              <a:rPr lang="x-none" baseline="0" dirty="0" smtClean="0"/>
              <a:t> full protein length of 797 amino acids</a:t>
            </a:r>
          </a:p>
          <a:p>
            <a:pPr lvl="0" rtl="0">
              <a:spcBef>
                <a:spcPts val="0"/>
              </a:spcBef>
              <a:buNone/>
            </a:pPr>
            <a:endParaRPr lang="x-none" baseline="0" dirty="0" smtClean="0"/>
          </a:p>
          <a:p>
            <a:pPr lvl="0" rtl="0">
              <a:spcBef>
                <a:spcPts val="0"/>
              </a:spcBef>
              <a:buNone/>
            </a:pPr>
            <a:r>
              <a:rPr lang="x-none" baseline="0" dirty="0" smtClean="0"/>
              <a:t>37- NT</a:t>
            </a:r>
          </a:p>
          <a:p>
            <a:pPr lvl="0" rtl="0">
              <a:spcBef>
                <a:spcPts val="0"/>
              </a:spcBef>
              <a:buNone/>
            </a:pPr>
            <a:endParaRPr lang="x-none" baseline="0" dirty="0" smtClean="0"/>
          </a:p>
          <a:p>
            <a:pPr lvl="0" rtl="0">
              <a:spcBef>
                <a:spcPts val="0"/>
              </a:spcBef>
              <a:buNone/>
            </a:pPr>
            <a:r>
              <a:rPr lang="x-none" baseline="0" dirty="0" smtClean="0"/>
              <a:t>Meaning it is only a portion of the protein 267 amino acids the front portion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8827727" y="4597553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79634" y="337347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626321" y="133987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8803950" y="5654656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96310" y="1990890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738050" y="27132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771658" y="250448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4271583" y="47482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7729213" y="6127437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 b="1"/>
            </a:lvl1pPr>
            <a:lvl2pPr lvl="1" rtl="0">
              <a:spcBef>
                <a:spcPts val="0"/>
              </a:spcBef>
              <a:buSzPct val="100000"/>
              <a:defRPr sz="4800" b="1"/>
            </a:lvl2pPr>
            <a:lvl3pPr lvl="2" rtl="0">
              <a:spcBef>
                <a:spcPts val="0"/>
              </a:spcBef>
              <a:buSzPct val="100000"/>
              <a:defRPr sz="4800" b="1"/>
            </a:lvl3pPr>
            <a:lvl4pPr lvl="3" rtl="0">
              <a:spcBef>
                <a:spcPts val="0"/>
              </a:spcBef>
              <a:buSzPct val="100000"/>
              <a:defRPr sz="4800" b="1"/>
            </a:lvl4pPr>
            <a:lvl5pPr lvl="4" rtl="0">
              <a:spcBef>
                <a:spcPts val="0"/>
              </a:spcBef>
              <a:buSzPct val="100000"/>
              <a:defRPr sz="4800" b="1"/>
            </a:lvl5pPr>
            <a:lvl6pPr lvl="5" rtl="0">
              <a:spcBef>
                <a:spcPts val="0"/>
              </a:spcBef>
              <a:buSzPct val="100000"/>
              <a:defRPr sz="4800" b="1"/>
            </a:lvl6pPr>
            <a:lvl7pPr lvl="6" rtl="0">
              <a:spcBef>
                <a:spcPts val="0"/>
              </a:spcBef>
              <a:buSzPct val="100000"/>
              <a:defRPr sz="4800" b="1"/>
            </a:lvl7pPr>
            <a:lvl8pPr lvl="7" rtl="0">
              <a:spcBef>
                <a:spcPts val="0"/>
              </a:spcBef>
              <a:buSzPct val="100000"/>
              <a:defRPr sz="4800" b="1"/>
            </a:lvl8pPr>
            <a:lvl9pPr lvl="8" rtl="0">
              <a:spcBef>
                <a:spcPts val="0"/>
              </a:spcBef>
              <a:buSzPct val="100000"/>
              <a:defRPr sz="4800" b="1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607D8B"/>
              </a:buClr>
              <a:buNone/>
              <a:defRPr>
                <a:solidFill>
                  <a:srgbClr val="607D8B"/>
                </a:solidFill>
              </a:defRPr>
            </a:lvl1pPr>
            <a:lvl2pPr lvl="1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2pPr>
            <a:lvl3pPr lvl="2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3pPr>
            <a:lvl4pPr lvl="3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4pPr>
            <a:lvl5pPr lvl="4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5pPr>
            <a:lvl6pPr lvl="5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6pPr>
            <a:lvl7pPr lvl="6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7pPr>
            <a:lvl8pPr lvl="7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8pPr>
            <a:lvl9pPr lvl="8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 descr="connections-05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945" y="0"/>
            <a:ext cx="91321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263238"/>
              </a:buClr>
              <a:buSzPct val="100000"/>
              <a:buChar char="●"/>
              <a:defRPr sz="3600" i="1"/>
            </a:lvl1pPr>
            <a:lvl2pPr lvl="1" algn="ctr" rtl="0">
              <a:spcBef>
                <a:spcPts val="0"/>
              </a:spcBef>
              <a:buClr>
                <a:srgbClr val="263238"/>
              </a:buClr>
              <a:buSzPct val="100000"/>
              <a:buChar char="○"/>
              <a:defRPr sz="3600" i="1"/>
            </a:lvl2pPr>
            <a:lvl3pPr lvl="2" algn="ctr" rtl="0">
              <a:spcBef>
                <a:spcPts val="0"/>
              </a:spcBef>
              <a:buClr>
                <a:srgbClr val="263238"/>
              </a:buClr>
              <a:buSzPct val="100000"/>
              <a:buChar char="■"/>
              <a:defRPr sz="3600" i="1"/>
            </a:lvl3pPr>
            <a:lvl4pPr lvl="3" algn="ctr" rtl="0">
              <a:spcBef>
                <a:spcPts val="0"/>
              </a:spcBef>
              <a:buClr>
                <a:srgbClr val="263238"/>
              </a:buClr>
              <a:buSzPct val="100000"/>
              <a:buChar char="●"/>
              <a:defRPr sz="3600" i="1"/>
            </a:lvl4pPr>
            <a:lvl5pPr lvl="4" algn="ctr" rtl="0">
              <a:spcBef>
                <a:spcPts val="0"/>
              </a:spcBef>
              <a:buClr>
                <a:srgbClr val="263238"/>
              </a:buClr>
              <a:buSzPct val="100000"/>
              <a:buChar char="○"/>
              <a:defRPr sz="3600" i="1"/>
            </a:lvl5pPr>
            <a:lvl6pPr lvl="5" algn="ctr" rtl="0">
              <a:spcBef>
                <a:spcPts val="0"/>
              </a:spcBef>
              <a:buClr>
                <a:srgbClr val="263238"/>
              </a:buClr>
              <a:buSzPct val="100000"/>
              <a:buChar char="■"/>
              <a:defRPr sz="3600" i="1"/>
            </a:lvl6pPr>
            <a:lvl7pPr lvl="6" algn="ctr" rtl="0">
              <a:spcBef>
                <a:spcPts val="0"/>
              </a:spcBef>
              <a:buClr>
                <a:srgbClr val="263238"/>
              </a:buClr>
              <a:buSzPct val="100000"/>
              <a:buChar char="●"/>
              <a:defRPr sz="3600" i="1"/>
            </a:lvl7pPr>
            <a:lvl8pPr lvl="7" algn="ctr" rtl="0">
              <a:spcBef>
                <a:spcPts val="0"/>
              </a:spcBef>
              <a:buClr>
                <a:srgbClr val="263238"/>
              </a:buClr>
              <a:buSzPct val="100000"/>
              <a:buChar char="○"/>
              <a:defRPr sz="3600" i="1"/>
            </a:lvl8pPr>
            <a:lvl9pPr lvl="8" algn="ctr">
              <a:spcBef>
                <a:spcPts val="0"/>
              </a:spcBef>
              <a:buClr>
                <a:srgbClr val="263238"/>
              </a:buClr>
              <a:buSzPct val="100000"/>
              <a:buChar char="■"/>
              <a:defRPr sz="3600" i="1"/>
            </a:lvl9pPr>
          </a:lstStyle>
          <a:p>
            <a:endParaRPr/>
          </a:p>
        </p:txBody>
      </p:sp>
      <p:grpSp>
        <p:nvGrpSpPr>
          <p:cNvPr id="31" name="Shape 31"/>
          <p:cNvGrpSpPr/>
          <p:nvPr/>
        </p:nvGrpSpPr>
        <p:grpSpPr>
          <a:xfrm>
            <a:off x="3593400" y="1074284"/>
            <a:ext cx="1957200" cy="1093199"/>
            <a:chOff x="3593400" y="1760084"/>
            <a:chExt cx="1957200" cy="1093199"/>
          </a:xfrm>
        </p:grpSpPr>
        <p:sp>
          <p:nvSpPr>
            <p:cNvPr id="32" name="Shape 32"/>
            <p:cNvSpPr txBox="1"/>
            <p:nvPr/>
          </p:nvSpPr>
          <p:spPr>
            <a:xfrm>
              <a:off x="3593400" y="1872096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6000" b="1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</a:p>
          </p:txBody>
        </p:sp>
        <p:sp>
          <p:nvSpPr>
            <p:cNvPr id="33" name="Shape 33"/>
            <p:cNvSpPr/>
            <p:nvPr/>
          </p:nvSpPr>
          <p:spPr>
            <a:xfrm>
              <a:off x="4025400" y="1760084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4190700" y="1925384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" name="Shape 35"/>
          <p:cNvCxnSpPr>
            <a:endCxn id="33" idx="1"/>
          </p:cNvCxnSpPr>
          <p:nvPr/>
        </p:nvCxnSpPr>
        <p:spPr>
          <a:xfrm>
            <a:off x="3742095" y="871980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6" name="Shape 36"/>
          <p:cNvCxnSpPr/>
          <p:nvPr/>
        </p:nvCxnSpPr>
        <p:spPr>
          <a:xfrm rot="10800000">
            <a:off x="4114799" y="269684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" name="Shape 37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2600"/>
            </a:lvl1pPr>
            <a:lvl2pPr lvl="1">
              <a:spcBef>
                <a:spcPts val="0"/>
              </a:spcBef>
              <a:buSzPct val="100000"/>
              <a:buChar char="○"/>
              <a:defRPr sz="2600"/>
            </a:lvl2pPr>
            <a:lvl3pPr lvl="2">
              <a:spcBef>
                <a:spcPts val="0"/>
              </a:spcBef>
              <a:buSzPct val="100000"/>
              <a:buChar char="■"/>
              <a:defRPr sz="2600"/>
            </a:lvl3pPr>
            <a:lvl4pPr lvl="3">
              <a:spcBef>
                <a:spcPts val="0"/>
              </a:spcBef>
              <a:buSzPct val="100000"/>
              <a:buChar char="●"/>
              <a:defRPr sz="2600"/>
            </a:lvl4pPr>
            <a:lvl5pPr lvl="4">
              <a:spcBef>
                <a:spcPts val="0"/>
              </a:spcBef>
              <a:buSzPct val="100000"/>
              <a:buChar char="○"/>
              <a:defRPr sz="2600"/>
            </a:lvl5pPr>
            <a:lvl6pPr lvl="5">
              <a:spcBef>
                <a:spcPts val="0"/>
              </a:spcBef>
              <a:buSzPct val="100000"/>
              <a:buChar char="■"/>
              <a:defRPr sz="2600"/>
            </a:lvl6pPr>
            <a:lvl7pPr lvl="6">
              <a:spcBef>
                <a:spcPts val="0"/>
              </a:spcBef>
              <a:buSzPct val="100000"/>
              <a:buChar char="●"/>
              <a:defRPr sz="2600"/>
            </a:lvl7pPr>
            <a:lvl8pPr lvl="7">
              <a:spcBef>
                <a:spcPts val="0"/>
              </a:spcBef>
              <a:buSzPct val="100000"/>
              <a:buChar char="○"/>
              <a:defRPr sz="2600"/>
            </a:lvl8pPr>
            <a:lvl9pPr lvl="8">
              <a:spcBef>
                <a:spcPts val="0"/>
              </a:spcBef>
              <a:buSzPct val="100000"/>
              <a:buChar char="■"/>
              <a:defRPr sz="26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2600"/>
            </a:lvl1pPr>
            <a:lvl2pPr lvl="1">
              <a:spcBef>
                <a:spcPts val="0"/>
              </a:spcBef>
              <a:buSzPct val="100000"/>
              <a:buChar char="○"/>
              <a:defRPr sz="2600"/>
            </a:lvl2pPr>
            <a:lvl3pPr lvl="2">
              <a:spcBef>
                <a:spcPts val="0"/>
              </a:spcBef>
              <a:buSzPct val="100000"/>
              <a:buChar char="■"/>
              <a:defRPr sz="2600"/>
            </a:lvl3pPr>
            <a:lvl4pPr lvl="3">
              <a:spcBef>
                <a:spcPts val="0"/>
              </a:spcBef>
              <a:buSzPct val="100000"/>
              <a:buChar char="●"/>
              <a:defRPr sz="2600"/>
            </a:lvl4pPr>
            <a:lvl5pPr lvl="4">
              <a:spcBef>
                <a:spcPts val="0"/>
              </a:spcBef>
              <a:buSzPct val="100000"/>
              <a:buChar char="○"/>
              <a:defRPr sz="2600"/>
            </a:lvl5pPr>
            <a:lvl6pPr lvl="5">
              <a:spcBef>
                <a:spcPts val="0"/>
              </a:spcBef>
              <a:buSzPct val="100000"/>
              <a:buChar char="■"/>
              <a:defRPr sz="2600"/>
            </a:lvl6pPr>
            <a:lvl7pPr lvl="6">
              <a:spcBef>
                <a:spcPts val="0"/>
              </a:spcBef>
              <a:buSzPct val="100000"/>
              <a:buChar char="●"/>
              <a:defRPr sz="2600"/>
            </a:lvl7pPr>
            <a:lvl8pPr lvl="7">
              <a:spcBef>
                <a:spcPts val="0"/>
              </a:spcBef>
              <a:buSzPct val="100000"/>
              <a:buChar char="○"/>
              <a:defRPr sz="2600"/>
            </a:lvl8pPr>
            <a:lvl9pPr lvl="8">
              <a:spcBef>
                <a:spcPts val="0"/>
              </a:spcBef>
              <a:buSzPct val="100000"/>
              <a:buChar char="■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799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buChar char="●"/>
              <a:defRPr sz="2000"/>
            </a:lvl1pPr>
            <a:lvl2pPr lvl="1" rtl="0">
              <a:spcBef>
                <a:spcPts val="0"/>
              </a:spcBef>
              <a:buSzPct val="100000"/>
              <a:buChar char="○"/>
              <a:defRPr sz="2000"/>
            </a:lvl2pPr>
            <a:lvl3pPr lvl="2" rtl="0">
              <a:spcBef>
                <a:spcPts val="0"/>
              </a:spcBef>
              <a:buSzPct val="100000"/>
              <a:buChar char="■"/>
              <a:defRPr sz="2000"/>
            </a:lvl3pPr>
            <a:lvl4pPr lvl="3" rtl="0">
              <a:spcBef>
                <a:spcPts val="0"/>
              </a:spcBef>
              <a:buSzPct val="100000"/>
              <a:buChar char="●"/>
              <a:defRPr sz="2000"/>
            </a:lvl4pPr>
            <a:lvl5pPr lvl="4" rtl="0">
              <a:spcBef>
                <a:spcPts val="0"/>
              </a:spcBef>
              <a:buSzPct val="100000"/>
              <a:buChar char="○"/>
              <a:defRPr sz="2000"/>
            </a:lvl5pPr>
            <a:lvl6pPr lvl="5" rtl="0">
              <a:spcBef>
                <a:spcPts val="0"/>
              </a:spcBef>
              <a:buSzPct val="100000"/>
              <a:buChar char="■"/>
              <a:defRPr sz="2000"/>
            </a:lvl6pPr>
            <a:lvl7pPr lvl="6" rtl="0">
              <a:spcBef>
                <a:spcPts val="0"/>
              </a:spcBef>
              <a:buSzPct val="100000"/>
              <a:buChar char="●"/>
              <a:defRPr sz="2000"/>
            </a:lvl7pPr>
            <a:lvl8pPr lvl="7" rtl="0">
              <a:spcBef>
                <a:spcPts val="0"/>
              </a:spcBef>
              <a:buSzPct val="100000"/>
              <a:buChar char="○"/>
              <a:defRPr sz="2000"/>
            </a:lvl8pPr>
            <a:lvl9pPr lvl="8" rtl="0">
              <a:spcBef>
                <a:spcPts val="0"/>
              </a:spcBef>
              <a:buSzPct val="100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3329991" y="1600200"/>
            <a:ext cx="2419799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buChar char="●"/>
              <a:defRPr sz="2000"/>
            </a:lvl1pPr>
            <a:lvl2pPr lvl="1" rtl="0">
              <a:spcBef>
                <a:spcPts val="0"/>
              </a:spcBef>
              <a:buSzPct val="100000"/>
              <a:buChar char="○"/>
              <a:defRPr sz="2000"/>
            </a:lvl2pPr>
            <a:lvl3pPr lvl="2" rtl="0">
              <a:spcBef>
                <a:spcPts val="0"/>
              </a:spcBef>
              <a:buSzPct val="100000"/>
              <a:buChar char="■"/>
              <a:defRPr sz="2000"/>
            </a:lvl3pPr>
            <a:lvl4pPr lvl="3" rtl="0">
              <a:spcBef>
                <a:spcPts val="0"/>
              </a:spcBef>
              <a:buSzPct val="100000"/>
              <a:buChar char="●"/>
              <a:defRPr sz="2000"/>
            </a:lvl4pPr>
            <a:lvl5pPr lvl="4" rtl="0">
              <a:spcBef>
                <a:spcPts val="0"/>
              </a:spcBef>
              <a:buSzPct val="100000"/>
              <a:buChar char="○"/>
              <a:defRPr sz="2000"/>
            </a:lvl5pPr>
            <a:lvl6pPr lvl="5" rtl="0">
              <a:spcBef>
                <a:spcPts val="0"/>
              </a:spcBef>
              <a:buSzPct val="100000"/>
              <a:buChar char="■"/>
              <a:defRPr sz="2000"/>
            </a:lvl6pPr>
            <a:lvl7pPr lvl="6" rtl="0">
              <a:spcBef>
                <a:spcPts val="0"/>
              </a:spcBef>
              <a:buSzPct val="100000"/>
              <a:buChar char="●"/>
              <a:defRPr sz="2000"/>
            </a:lvl7pPr>
            <a:lvl8pPr lvl="7" rtl="0">
              <a:spcBef>
                <a:spcPts val="0"/>
              </a:spcBef>
              <a:buSzPct val="100000"/>
              <a:buChar char="○"/>
              <a:defRPr sz="2000"/>
            </a:lvl8pPr>
            <a:lvl9pPr lvl="8" rtl="0">
              <a:spcBef>
                <a:spcPts val="0"/>
              </a:spcBef>
              <a:buSzPct val="100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5873833" y="1600200"/>
            <a:ext cx="2419799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buChar char="●"/>
              <a:defRPr sz="2000"/>
            </a:lvl1pPr>
            <a:lvl2pPr lvl="1" rtl="0">
              <a:spcBef>
                <a:spcPts val="0"/>
              </a:spcBef>
              <a:buSzPct val="100000"/>
              <a:buChar char="○"/>
              <a:defRPr sz="2000"/>
            </a:lvl2pPr>
            <a:lvl3pPr lvl="2" rtl="0">
              <a:spcBef>
                <a:spcPts val="0"/>
              </a:spcBef>
              <a:buSzPct val="100000"/>
              <a:buChar char="■"/>
              <a:defRPr sz="2000"/>
            </a:lvl3pPr>
            <a:lvl4pPr lvl="3" rtl="0">
              <a:spcBef>
                <a:spcPts val="0"/>
              </a:spcBef>
              <a:buSzPct val="100000"/>
              <a:buChar char="●"/>
              <a:defRPr sz="2000"/>
            </a:lvl4pPr>
            <a:lvl5pPr lvl="4" rtl="0">
              <a:spcBef>
                <a:spcPts val="0"/>
              </a:spcBef>
              <a:buSzPct val="100000"/>
              <a:buChar char="○"/>
              <a:defRPr sz="2000"/>
            </a:lvl5pPr>
            <a:lvl6pPr lvl="5" rtl="0">
              <a:spcBef>
                <a:spcPts val="0"/>
              </a:spcBef>
              <a:buSzPct val="100000"/>
              <a:buChar char="■"/>
              <a:defRPr sz="2000"/>
            </a:lvl6pPr>
            <a:lvl7pPr lvl="6" rtl="0">
              <a:spcBef>
                <a:spcPts val="0"/>
              </a:spcBef>
              <a:buSzPct val="100000"/>
              <a:buChar char="●"/>
              <a:defRPr sz="2000"/>
            </a:lvl7pPr>
            <a:lvl8pPr lvl="7" rtl="0">
              <a:spcBef>
                <a:spcPts val="0"/>
              </a:spcBef>
              <a:buSzPct val="100000"/>
              <a:buChar char="○"/>
              <a:defRPr sz="2000"/>
            </a:lvl8pPr>
            <a:lvl9pPr lvl="8" rtl="0">
              <a:spcBef>
                <a:spcPts val="0"/>
              </a:spcBef>
              <a:buSzPct val="100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Char char="●"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None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None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None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1416450" y="1887207"/>
            <a:ext cx="6653823" cy="154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400" dirty="0">
                <a:latin typeface="Bangla MN"/>
                <a:cs typeface="Bangla MN"/>
              </a:rPr>
              <a:t>Investigation of Hypothalamic Selenoprotein M in Energy Metabolism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2722736" y="4874825"/>
            <a:ext cx="4021800" cy="62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dirty="0">
                <a:latin typeface="Candara"/>
                <a:ea typeface="Roboto Slab"/>
                <a:cs typeface="Candara"/>
                <a:sym typeface="Roboto Slab"/>
              </a:rPr>
              <a:t>Victoria Kaahaaina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600" dirty="0">
                <a:latin typeface="Candara"/>
                <a:ea typeface="Roboto Slab"/>
                <a:cs typeface="Candara"/>
                <a:sym typeface="Roboto Slab"/>
              </a:rPr>
              <a:t>Step-Up Hawaii Research Program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889" y="2792734"/>
            <a:ext cx="4305724" cy="3280552"/>
          </a:xfrm>
          <a:prstGeom prst="rect">
            <a:avLst/>
          </a:prstGeom>
        </p:spPr>
      </p:pic>
      <p:sp>
        <p:nvSpPr>
          <p:cNvPr id="3" name="Shape 143"/>
          <p:cNvSpPr txBox="1"/>
          <p:nvPr/>
        </p:nvSpPr>
        <p:spPr>
          <a:xfrm>
            <a:off x="348663" y="831260"/>
            <a:ext cx="6385813" cy="76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000" dirty="0" smtClean="0">
                <a:solidFill>
                  <a:srgbClr val="0F7BE5"/>
                </a:solidFill>
                <a:latin typeface="Bangla MN"/>
                <a:ea typeface="Roboto Slab"/>
                <a:cs typeface="Bangla MN"/>
                <a:sym typeface="Roboto Slab"/>
              </a:rPr>
              <a:t>Cell line= mHypoE44</a:t>
            </a:r>
            <a:endParaRPr lang="en" sz="4000" dirty="0">
              <a:solidFill>
                <a:srgbClr val="0F7BE5"/>
              </a:solidFill>
              <a:latin typeface="Bangla MN"/>
              <a:ea typeface="Roboto Slab"/>
              <a:cs typeface="Bangla MN"/>
              <a:sym typeface="Roboto Slab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215" y="1693760"/>
            <a:ext cx="6899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F7BE5"/>
                </a:solidFill>
                <a:latin typeface="Candara"/>
                <a:cs typeface="Candara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ndara"/>
                <a:cs typeface="Candara"/>
              </a:rPr>
              <a:t>Immortalized </a:t>
            </a:r>
            <a:r>
              <a:rPr lang="en-US" sz="2800" dirty="0" smtClean="0">
                <a:solidFill>
                  <a:schemeClr val="tx1"/>
                </a:solidFill>
                <a:latin typeface="Candara"/>
                <a:cs typeface="Candara"/>
              </a:rPr>
              <a:t>cell line derived from embryonic mouse hypothalamic neurons </a:t>
            </a:r>
          </a:p>
        </p:txBody>
      </p:sp>
    </p:spTree>
    <p:extLst>
      <p:ext uri="{BB962C8B-B14F-4D97-AF65-F5344CB8AC3E}">
        <p14:creationId xmlns:p14="http://schemas.microsoft.com/office/powerpoint/2010/main" val="3453026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56086" y="444025"/>
            <a:ext cx="8439246" cy="660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>
                <a:latin typeface="Bangla MN"/>
                <a:cs typeface="Bangla MN"/>
              </a:rPr>
              <a:t>qPCR N44 Immortalized Cell 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530" y="1193676"/>
            <a:ext cx="7354671" cy="5019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854607" y="826175"/>
            <a:ext cx="7428372" cy="660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>
                <a:latin typeface="Bangla MN"/>
                <a:cs typeface="Bangla MN"/>
              </a:rPr>
              <a:t>Western Blot Data: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600" dirty="0">
                <a:latin typeface="Bangla MN"/>
                <a:cs typeface="Bangla MN"/>
              </a:rPr>
              <a:t>N44 Immortalized Cell Line</a:t>
            </a:r>
          </a:p>
        </p:txBody>
      </p:sp>
      <p:pic>
        <p:nvPicPr>
          <p:cNvPr id="8" name="Picture 7" descr="Slide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8" t="9304" r="30943" b="11999"/>
          <a:stretch/>
        </p:blipFill>
        <p:spPr>
          <a:xfrm>
            <a:off x="1" y="2073514"/>
            <a:ext cx="4164345" cy="35081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346" y="2209799"/>
            <a:ext cx="4829601" cy="3494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0" y="2431563"/>
            <a:ext cx="9167091" cy="17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0091EA"/>
              </a:buClr>
              <a:buSzPct val="100000"/>
              <a:buFont typeface="Roboto Slab Light"/>
              <a:buChar char="●"/>
            </a:pPr>
            <a:r>
              <a:rPr lang="en" sz="2800" dirty="0">
                <a:latin typeface="Candara"/>
                <a:ea typeface="Roboto Slab Light"/>
                <a:cs typeface="Candara"/>
                <a:sym typeface="Roboto Slab Light"/>
              </a:rPr>
              <a:t>SelM deletion significantly affects expression of p21, </a:t>
            </a:r>
            <a:r>
              <a:rPr lang="en" sz="2800" dirty="0" smtClean="0">
                <a:latin typeface="Candara"/>
                <a:ea typeface="Roboto Slab Light"/>
                <a:cs typeface="Candara"/>
                <a:sym typeface="Roboto Slab Light"/>
              </a:rPr>
              <a:t>PGC1α, </a:t>
            </a:r>
            <a:r>
              <a:rPr lang="en" sz="2800" dirty="0">
                <a:latin typeface="Candara"/>
                <a:ea typeface="Roboto Slab Light"/>
                <a:cs typeface="Candara"/>
                <a:sym typeface="Roboto Slab Light"/>
              </a:rPr>
              <a:t>and TXNIP</a:t>
            </a:r>
          </a:p>
          <a:p>
            <a:pPr marL="457200" lvl="0" indent="-355600" rtl="0">
              <a:spcBef>
                <a:spcPts val="0"/>
              </a:spcBef>
              <a:buClr>
                <a:srgbClr val="0091EA"/>
              </a:buClr>
              <a:buSzPct val="100000"/>
              <a:buFont typeface="Roboto Slab Light"/>
              <a:buChar char="●"/>
            </a:pPr>
            <a:r>
              <a:rPr lang="en" sz="2800" dirty="0" smtClean="0">
                <a:latin typeface="Candara"/>
                <a:ea typeface="Roboto Slab Light"/>
                <a:cs typeface="Candara"/>
                <a:sym typeface="Roboto Slab Light"/>
              </a:rPr>
              <a:t>Increased </a:t>
            </a:r>
            <a:r>
              <a:rPr lang="en" sz="2800" dirty="0">
                <a:latin typeface="Candara"/>
                <a:ea typeface="Roboto Slab Light"/>
                <a:cs typeface="Candara"/>
                <a:sym typeface="Roboto Slab Light"/>
              </a:rPr>
              <a:t>h</a:t>
            </a:r>
            <a:r>
              <a:rPr lang="en" sz="2800" dirty="0" smtClean="0">
                <a:latin typeface="Candara"/>
                <a:ea typeface="Roboto Slab Light"/>
                <a:cs typeface="Candara"/>
                <a:sym typeface="Roboto Slab Light"/>
              </a:rPr>
              <a:t>ypothalamic </a:t>
            </a:r>
            <a:r>
              <a:rPr lang="en" sz="2800" dirty="0">
                <a:latin typeface="Candara"/>
                <a:ea typeface="Roboto Slab Light"/>
                <a:cs typeface="Candara"/>
                <a:sym typeface="Roboto Slab Light"/>
              </a:rPr>
              <a:t>ER stress (pJNK levels) </a:t>
            </a:r>
            <a:r>
              <a:rPr lang="en" sz="2800" dirty="0" smtClean="0">
                <a:latin typeface="Candara"/>
                <a:ea typeface="Roboto Slab Light"/>
                <a:cs typeface="Candara"/>
                <a:sym typeface="Roboto Slab Light"/>
              </a:rPr>
              <a:t>precedes  </a:t>
            </a:r>
            <a:r>
              <a:rPr lang="en" sz="2800" dirty="0">
                <a:latin typeface="Candara"/>
                <a:ea typeface="Roboto Slab Light"/>
                <a:cs typeface="Candara"/>
                <a:sym typeface="Roboto Slab Light"/>
              </a:rPr>
              <a:t>disturbances in energy homeostasis previously </a:t>
            </a:r>
            <a:r>
              <a:rPr lang="en" sz="2800" dirty="0" smtClean="0">
                <a:latin typeface="Candara"/>
                <a:ea typeface="Roboto Slab Light"/>
                <a:cs typeface="Candara"/>
                <a:sym typeface="Roboto Slab Light"/>
              </a:rPr>
              <a:t>reported </a:t>
            </a:r>
            <a:r>
              <a:rPr lang="en" sz="2800" dirty="0">
                <a:latin typeface="Candara"/>
                <a:ea typeface="Roboto Slab Light"/>
                <a:cs typeface="Candara"/>
                <a:sym typeface="Roboto Slab Light"/>
              </a:rPr>
              <a:t>in </a:t>
            </a:r>
            <a:r>
              <a:rPr lang="en" sz="2800" dirty="0" smtClean="0">
                <a:latin typeface="Candara"/>
                <a:ea typeface="Roboto Slab Light"/>
                <a:cs typeface="Candara"/>
                <a:sym typeface="Roboto Slab Light"/>
              </a:rPr>
              <a:t>SelM KO </a:t>
            </a:r>
            <a:r>
              <a:rPr lang="en" sz="2800" dirty="0">
                <a:latin typeface="Candara"/>
                <a:ea typeface="Roboto Slab Light"/>
                <a:cs typeface="Candara"/>
                <a:sym typeface="Roboto Slab Light"/>
              </a:rPr>
              <a:t>mice</a:t>
            </a:r>
          </a:p>
        </p:txBody>
      </p:sp>
      <p:sp>
        <p:nvSpPr>
          <p:cNvPr id="3" name="Shape 143"/>
          <p:cNvSpPr txBox="1"/>
          <p:nvPr/>
        </p:nvSpPr>
        <p:spPr>
          <a:xfrm>
            <a:off x="2090249" y="1458549"/>
            <a:ext cx="4963500" cy="76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b="1" dirty="0">
                <a:solidFill>
                  <a:srgbClr val="0091EA"/>
                </a:solidFill>
                <a:latin typeface="Bangla MN"/>
                <a:ea typeface="Roboto Slab"/>
                <a:cs typeface="Bangla MN"/>
                <a:sym typeface="Roboto Slab"/>
              </a:rPr>
              <a:t>Conclusions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153858" y="211530"/>
            <a:ext cx="5519784" cy="660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latin typeface="Bangla MN"/>
                <a:cs typeface="Bangla MN"/>
              </a:rPr>
              <a:t>Acknowledgements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153858" y="889710"/>
            <a:ext cx="7591200" cy="441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F7BE5"/>
              </a:buClr>
              <a:buSzPct val="100000"/>
              <a:buFont typeface="Arial"/>
              <a:buChar char="•"/>
            </a:pPr>
            <a:r>
              <a:rPr lang="en" sz="2400" dirty="0">
                <a:latin typeface="Candara"/>
                <a:ea typeface="Roboto Slab Light"/>
                <a:cs typeface="Candara"/>
                <a:sym typeface="Roboto Slab Light"/>
              </a:rPr>
              <a:t>Mentor- Dr. Matthew Pitts</a:t>
            </a:r>
          </a:p>
          <a:p>
            <a:pPr marL="457200" lvl="1" indent="-342900">
              <a:buClr>
                <a:srgbClr val="0F7BE5"/>
              </a:buClr>
              <a:buSzPct val="100000"/>
              <a:buFont typeface="Arial"/>
              <a:buChar char="•"/>
            </a:pPr>
            <a:r>
              <a:rPr lang="en" sz="2400" dirty="0">
                <a:latin typeface="Candara"/>
                <a:ea typeface="Roboto Slab Light"/>
                <a:cs typeface="Candara"/>
                <a:sym typeface="Roboto Slab Light"/>
              </a:rPr>
              <a:t>The Berry </a:t>
            </a:r>
            <a:r>
              <a:rPr lang="en" sz="2400" dirty="0" smtClean="0">
                <a:latin typeface="Candara"/>
                <a:ea typeface="Roboto Slab Light"/>
                <a:cs typeface="Candara"/>
                <a:sym typeface="Roboto Slab Light"/>
              </a:rPr>
              <a:t>Lab</a:t>
            </a:r>
          </a:p>
          <a:p>
            <a:pPr marL="457200" indent="450850">
              <a:buClr>
                <a:srgbClr val="0F7BE5"/>
              </a:buClr>
              <a:buSzPct val="100000"/>
              <a:buFont typeface="Arial"/>
              <a:buChar char="•"/>
            </a:pPr>
            <a:r>
              <a:rPr lang="en" sz="2400" dirty="0">
                <a:latin typeface="Candara"/>
                <a:ea typeface="Roboto Slab Light"/>
                <a:cs typeface="Candara"/>
                <a:sym typeface="Roboto Slab Light"/>
              </a:rPr>
              <a:t>PI- Dr. Marla Berry</a:t>
            </a:r>
          </a:p>
          <a:p>
            <a:pPr marL="457200" lvl="0" indent="450850" rtl="0">
              <a:spcBef>
                <a:spcPts val="0"/>
              </a:spcBef>
              <a:buClr>
                <a:srgbClr val="0F7BE5"/>
              </a:buClr>
              <a:buSzPct val="100000"/>
              <a:buFont typeface="Arial"/>
              <a:buChar char="•"/>
            </a:pPr>
            <a:r>
              <a:rPr lang="en" sz="2400" dirty="0" smtClean="0">
                <a:latin typeface="Candara"/>
                <a:ea typeface="Roboto Slab Light"/>
                <a:cs typeface="Candara"/>
                <a:sym typeface="Roboto Slab Light"/>
              </a:rPr>
              <a:t>Dr</a:t>
            </a:r>
            <a:r>
              <a:rPr lang="en" sz="2400" dirty="0" smtClean="0">
                <a:latin typeface="Candara"/>
                <a:ea typeface="Roboto Slab Light"/>
                <a:cs typeface="Candara"/>
                <a:sym typeface="Roboto Slab Light"/>
              </a:rPr>
              <a:t>. Ashley </a:t>
            </a:r>
            <a:r>
              <a:rPr lang="en" sz="2400" dirty="0" smtClean="0">
                <a:latin typeface="Candara"/>
                <a:ea typeface="Roboto Slab Light"/>
                <a:cs typeface="Candara"/>
                <a:sym typeface="Roboto Slab Light"/>
              </a:rPr>
              <a:t>Ogawa-Wong</a:t>
            </a:r>
          </a:p>
          <a:p>
            <a:pPr marL="457200" lvl="0" indent="450850" rtl="0">
              <a:spcBef>
                <a:spcPts val="0"/>
              </a:spcBef>
              <a:buClr>
                <a:srgbClr val="0F7BE5"/>
              </a:buClr>
              <a:buSzPct val="100000"/>
              <a:buFont typeface="Arial"/>
              <a:buChar char="•"/>
            </a:pPr>
            <a:r>
              <a:rPr lang="en" sz="2400" dirty="0" smtClean="0">
                <a:latin typeface="Candara"/>
                <a:ea typeface="Roboto Slab Light"/>
                <a:cs typeface="Candara"/>
                <a:sym typeface="Roboto Slab Light"/>
              </a:rPr>
              <a:t>Dr</a:t>
            </a:r>
            <a:r>
              <a:rPr lang="en" sz="2400" dirty="0">
                <a:latin typeface="Candara"/>
                <a:ea typeface="Roboto Slab Light"/>
                <a:cs typeface="Candara"/>
                <a:sym typeface="Roboto Slab Light"/>
              </a:rPr>
              <a:t>. Lucia </a:t>
            </a:r>
            <a:r>
              <a:rPr lang="en" sz="2400" dirty="0" smtClean="0">
                <a:latin typeface="Candara"/>
                <a:ea typeface="Roboto Slab Light"/>
                <a:cs typeface="Candara"/>
                <a:sym typeface="Roboto Slab Light"/>
              </a:rPr>
              <a:t>Seale</a:t>
            </a:r>
          </a:p>
          <a:p>
            <a:pPr marL="457200" lvl="0" indent="450850" rtl="0">
              <a:spcBef>
                <a:spcPts val="0"/>
              </a:spcBef>
              <a:buClr>
                <a:srgbClr val="0F7BE5"/>
              </a:buClr>
              <a:buSzPct val="100000"/>
              <a:buFont typeface="Arial"/>
              <a:buChar char="•"/>
            </a:pPr>
            <a:r>
              <a:rPr lang="en" sz="2400" dirty="0" smtClean="0">
                <a:latin typeface="Candara"/>
                <a:ea typeface="Roboto Slab Light"/>
                <a:cs typeface="Candara"/>
                <a:sym typeface="Roboto Slab Light"/>
              </a:rPr>
              <a:t>Ann Hashimoto</a:t>
            </a:r>
          </a:p>
          <a:p>
            <a:pPr marL="457200" lvl="0" indent="450850" rtl="0">
              <a:spcBef>
                <a:spcPts val="0"/>
              </a:spcBef>
              <a:buClr>
                <a:srgbClr val="0F7BE5"/>
              </a:buClr>
              <a:buSzPct val="100000"/>
              <a:buFont typeface="Arial"/>
              <a:buChar char="•"/>
            </a:pPr>
            <a:r>
              <a:rPr lang="en" sz="2400" dirty="0" smtClean="0">
                <a:latin typeface="Candara"/>
                <a:ea typeface="Roboto Slab Light"/>
                <a:cs typeface="Candara"/>
                <a:sym typeface="Roboto Slab Light"/>
              </a:rPr>
              <a:t>Herena Ha</a:t>
            </a:r>
          </a:p>
          <a:p>
            <a:pPr marL="457200" lvl="0" indent="450850" rtl="0">
              <a:spcBef>
                <a:spcPts val="0"/>
              </a:spcBef>
              <a:buClr>
                <a:srgbClr val="0F7BE5"/>
              </a:buClr>
              <a:buSzPct val="100000"/>
              <a:buFont typeface="Arial"/>
              <a:buChar char="•"/>
            </a:pPr>
            <a:r>
              <a:rPr lang="en" sz="2400" dirty="0" smtClean="0">
                <a:latin typeface="Candara"/>
                <a:ea typeface="Roboto Slab Light"/>
                <a:cs typeface="Candara"/>
                <a:sym typeface="Roboto Slab Light"/>
              </a:rPr>
              <a:t>Ting </a:t>
            </a:r>
            <a:r>
              <a:rPr lang="en" sz="2400" dirty="0" smtClean="0">
                <a:latin typeface="Candara"/>
                <a:ea typeface="Roboto Slab Light"/>
                <a:cs typeface="Candara"/>
                <a:sym typeface="Roboto Slab Light"/>
              </a:rPr>
              <a:t>Gong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BE5"/>
              </a:buClr>
              <a:buSzPct val="100000"/>
              <a:buFont typeface="Arial"/>
              <a:buChar char="•"/>
            </a:pPr>
            <a:r>
              <a:rPr lang="en" sz="2400" dirty="0" smtClean="0">
                <a:latin typeface="Candara"/>
                <a:ea typeface="Roboto Slab Light"/>
                <a:cs typeface="Candara"/>
                <a:sym typeface="Roboto Slab Light"/>
              </a:rPr>
              <a:t>Dr</a:t>
            </a:r>
            <a:r>
              <a:rPr lang="en" sz="2400" dirty="0">
                <a:latin typeface="Candara"/>
                <a:ea typeface="Roboto Slab Light"/>
                <a:cs typeface="Candara"/>
                <a:sym typeface="Roboto Slab Light"/>
              </a:rPr>
              <a:t>. George </a:t>
            </a:r>
            <a:r>
              <a:rPr lang="en" sz="2400" dirty="0" smtClean="0">
                <a:latin typeface="Candara"/>
                <a:ea typeface="Roboto Slab Light"/>
                <a:cs typeface="Candara"/>
                <a:sym typeface="Roboto Slab Light"/>
              </a:rPr>
              <a:t>Hui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BE5"/>
              </a:buClr>
              <a:buSzPct val="100000"/>
              <a:buFont typeface="Arial"/>
              <a:buChar char="•"/>
            </a:pPr>
            <a:r>
              <a:rPr lang="en" sz="2400" dirty="0" smtClean="0">
                <a:latin typeface="Candara"/>
                <a:ea typeface="Roboto Slab Light"/>
                <a:cs typeface="Candara"/>
                <a:sym typeface="Roboto Slab Light"/>
              </a:rPr>
              <a:t>University </a:t>
            </a:r>
            <a:r>
              <a:rPr lang="en" sz="2400" dirty="0">
                <a:latin typeface="Candara"/>
                <a:ea typeface="Roboto Slab Light"/>
                <a:cs typeface="Candara"/>
                <a:sym typeface="Roboto Slab Light"/>
              </a:rPr>
              <a:t>of Hawaii John A. Burns School of </a:t>
            </a:r>
            <a:r>
              <a:rPr lang="en" sz="2400" dirty="0" smtClean="0">
                <a:latin typeface="Candara"/>
                <a:ea typeface="Roboto Slab Light"/>
                <a:cs typeface="Candara"/>
                <a:sym typeface="Roboto Slab Light"/>
              </a:rPr>
              <a:t>Medicine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BE5"/>
              </a:buClr>
              <a:buSzPct val="100000"/>
              <a:buFont typeface="Arial"/>
              <a:buChar char="•"/>
            </a:pPr>
            <a:r>
              <a:rPr lang="en" sz="2400" dirty="0" smtClean="0">
                <a:latin typeface="Candara"/>
                <a:ea typeface="Roboto Slab Light"/>
                <a:cs typeface="Candara"/>
                <a:sym typeface="Roboto Slab Light"/>
              </a:rPr>
              <a:t>NIH/NIDDK </a:t>
            </a:r>
            <a:r>
              <a:rPr lang="en" sz="2400" dirty="0" smtClean="0">
                <a:latin typeface="Candara"/>
                <a:ea typeface="Roboto Slab Light"/>
                <a:cs typeface="Candara"/>
                <a:sym typeface="Roboto Slab Light"/>
              </a:rPr>
              <a:t>Step-Up Program </a:t>
            </a:r>
            <a:r>
              <a:rPr lang="en" sz="2400" dirty="0" smtClean="0">
                <a:latin typeface="Candara"/>
                <a:ea typeface="Roboto Slab Light"/>
                <a:cs typeface="Candara"/>
                <a:sym typeface="Roboto Slab Light"/>
              </a:rPr>
              <a:t>2017</a:t>
            </a:r>
          </a:p>
          <a:p>
            <a:pPr marL="2286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" sz="2400" dirty="0">
              <a:latin typeface="Candara"/>
              <a:ea typeface="Roboto Slab Light"/>
              <a:cs typeface="Candara"/>
              <a:sym typeface="Roboto Slab Light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latin typeface="Candara"/>
                <a:ea typeface="Roboto Slab"/>
                <a:cs typeface="Candara"/>
                <a:sym typeface="Roboto Slab"/>
              </a:rPr>
              <a:t>Dedicated </a:t>
            </a:r>
            <a:r>
              <a:rPr lang="en" sz="2400" b="1" dirty="0">
                <a:latin typeface="Candara"/>
                <a:ea typeface="Roboto Slab"/>
                <a:cs typeface="Candara"/>
                <a:sym typeface="Roboto Slab"/>
              </a:rPr>
              <a:t>to Dioniso Domingo 1931-2017 </a:t>
            </a:r>
          </a:p>
        </p:txBody>
      </p:sp>
      <p:pic>
        <p:nvPicPr>
          <p:cNvPr id="155" name="Shape 155" descr="http://www3.jabsom.hawaii.edu/eNews/logos/JABSOMLogo_greenonwhite_300dp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3776" y="211530"/>
            <a:ext cx="1674454" cy="1925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4">
            <a:alphaModFix/>
          </a:blip>
          <a:srcRect l="3390" t="6208" r="3706" b="9891"/>
          <a:stretch/>
        </p:blipFill>
        <p:spPr>
          <a:xfrm>
            <a:off x="4451261" y="872430"/>
            <a:ext cx="2718126" cy="960434"/>
          </a:xfrm>
          <a:prstGeom prst="roundRect">
            <a:avLst>
              <a:gd name="adj" fmla="val 9544"/>
            </a:avLst>
          </a:prstGeom>
          <a:noFill/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4620" y="2396817"/>
            <a:ext cx="1980876" cy="16678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0462" y="4825825"/>
            <a:ext cx="3219595" cy="719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1612349" y="2359161"/>
            <a:ext cx="5912943" cy="15461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 b="1" dirty="0" smtClean="0">
                <a:solidFill>
                  <a:srgbClr val="0091EA"/>
                </a:solidFill>
                <a:latin typeface="Bangla MN"/>
                <a:ea typeface="Roboto Slab"/>
                <a:cs typeface="Bangla MN"/>
                <a:sym typeface="Roboto Slab"/>
              </a:rPr>
              <a:t>Selenium </a:t>
            </a:r>
            <a:r>
              <a:rPr lang="en" sz="4800" b="1" dirty="0">
                <a:solidFill>
                  <a:srgbClr val="0091EA"/>
                </a:solidFill>
                <a:latin typeface="Bangla MN"/>
                <a:ea typeface="Roboto Slab"/>
                <a:cs typeface="Bangla MN"/>
                <a:sym typeface="Roboto Slab"/>
              </a:rPr>
              <a:t>and </a:t>
            </a:r>
            <a:r>
              <a:rPr lang="en" sz="4800" b="1" dirty="0" smtClean="0">
                <a:solidFill>
                  <a:srgbClr val="0091EA"/>
                </a:solidFill>
                <a:latin typeface="Bangla MN"/>
                <a:ea typeface="Roboto Slab"/>
                <a:cs typeface="Bangla MN"/>
                <a:sym typeface="Roboto Slab"/>
              </a:rPr>
              <a:t>Selenoproteins</a:t>
            </a:r>
            <a:endParaRPr lang="en" sz="4800" b="1" dirty="0">
              <a:solidFill>
                <a:srgbClr val="0091EA"/>
              </a:solidFill>
              <a:latin typeface="Bangla MN"/>
              <a:ea typeface="Roboto Slab"/>
              <a:cs typeface="Bangla MN"/>
              <a:sym typeface="Roboto Slab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882219" y="409950"/>
            <a:ext cx="3952736" cy="439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dirty="0">
                <a:latin typeface="Bangla MN"/>
                <a:cs typeface="Bangla MN"/>
              </a:rPr>
              <a:t>Selenoproteins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5535769" y="849150"/>
            <a:ext cx="3220661" cy="19284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F7BE5"/>
              </a:buClr>
              <a:buSzPct val="100000"/>
            </a:pPr>
            <a:r>
              <a:rPr lang="en" sz="2000" dirty="0" smtClean="0">
                <a:solidFill>
                  <a:srgbClr val="000000"/>
                </a:solidFill>
                <a:latin typeface="Candara"/>
                <a:ea typeface="Roboto Slab Light"/>
                <a:cs typeface="Candara"/>
                <a:sym typeface="Roboto Slab Light"/>
              </a:rPr>
              <a:t>Proteins with amino acid </a:t>
            </a:r>
            <a:r>
              <a:rPr lang="en" sz="2000" b="1" dirty="0">
                <a:solidFill>
                  <a:srgbClr val="000000"/>
                </a:solidFill>
                <a:latin typeface="Candara"/>
                <a:ea typeface="Roboto Slab"/>
                <a:cs typeface="Candara"/>
                <a:sym typeface="Roboto Slab"/>
              </a:rPr>
              <a:t>Selenocysteine</a:t>
            </a:r>
            <a:r>
              <a:rPr lang="en" sz="2000" dirty="0">
                <a:solidFill>
                  <a:srgbClr val="1CADE4"/>
                </a:solidFill>
                <a:latin typeface="Candara"/>
                <a:ea typeface="Roboto Slab Light"/>
                <a:cs typeface="Candara"/>
                <a:sym typeface="Roboto Slab Light"/>
              </a:rPr>
              <a:t> </a:t>
            </a:r>
          </a:p>
          <a:p>
            <a:pPr marL="457200" lvl="0" indent="-342900">
              <a:spcBef>
                <a:spcPts val="0"/>
              </a:spcBef>
              <a:buClr>
                <a:srgbClr val="0F7BE5"/>
              </a:buClr>
              <a:buSzPct val="100000"/>
              <a:buFont typeface="Roboto Slab Light"/>
            </a:pPr>
            <a:r>
              <a:rPr lang="en" sz="2000" dirty="0">
                <a:solidFill>
                  <a:srgbClr val="000000"/>
                </a:solidFill>
                <a:latin typeface="Candara"/>
                <a:ea typeface="Roboto Slab Light"/>
                <a:cs typeface="Candara"/>
                <a:sym typeface="Roboto Slab Light"/>
              </a:rPr>
              <a:t>25 genes in </a:t>
            </a:r>
            <a:r>
              <a:rPr lang="en" sz="2000" dirty="0" smtClean="0">
                <a:solidFill>
                  <a:srgbClr val="000000"/>
                </a:solidFill>
                <a:latin typeface="Candara"/>
                <a:ea typeface="Roboto Slab Light"/>
                <a:cs typeface="Candara"/>
                <a:sym typeface="Roboto Slab Light"/>
              </a:rPr>
              <a:t>humans and 24 genes in mice </a:t>
            </a:r>
            <a:r>
              <a:rPr lang="en" sz="2000" dirty="0">
                <a:solidFill>
                  <a:srgbClr val="000000"/>
                </a:solidFill>
                <a:latin typeface="Candara"/>
                <a:ea typeface="Roboto Slab Light"/>
                <a:cs typeface="Candara"/>
                <a:sym typeface="Roboto Slab Light"/>
              </a:rPr>
              <a:t>encode </a:t>
            </a:r>
            <a:r>
              <a:rPr lang="en" sz="2000" dirty="0" smtClean="0">
                <a:solidFill>
                  <a:srgbClr val="000000"/>
                </a:solidFill>
                <a:latin typeface="Candara"/>
                <a:ea typeface="Roboto Slab Light"/>
                <a:cs typeface="Candara"/>
                <a:sym typeface="Roboto Slab Light"/>
              </a:rPr>
              <a:t>selenoproteins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284900" y="409950"/>
            <a:ext cx="3590100" cy="439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latin typeface="Bangla MN"/>
                <a:cs typeface="Bangla MN"/>
              </a:rPr>
              <a:t>Selenium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117300" y="925500"/>
            <a:ext cx="5875497" cy="239644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90000"/>
              </a:lnSpc>
              <a:spcBef>
                <a:spcPts val="0"/>
              </a:spcBef>
              <a:buClr>
                <a:srgbClr val="0F7BE5"/>
              </a:buClr>
              <a:buSzPct val="150000"/>
              <a:buFont typeface="Arial"/>
              <a:buChar char="•"/>
            </a:pPr>
            <a:r>
              <a:rPr lang="en" sz="2100" b="1" dirty="0">
                <a:solidFill>
                  <a:schemeClr val="dk1"/>
                </a:solidFill>
                <a:latin typeface="Candara"/>
                <a:ea typeface="Roboto Slab"/>
                <a:cs typeface="Candara"/>
                <a:sym typeface="Roboto Slab"/>
              </a:rPr>
              <a:t>Selenium (Se) </a:t>
            </a:r>
            <a:r>
              <a:rPr lang="en" sz="2100" dirty="0">
                <a:solidFill>
                  <a:schemeClr val="dk1"/>
                </a:solidFill>
                <a:latin typeface="Candara"/>
                <a:ea typeface="Roboto Slab Light"/>
                <a:cs typeface="Candara"/>
                <a:sym typeface="Roboto Slab Light"/>
              </a:rPr>
              <a:t>is an essential micronutrient </a:t>
            </a:r>
            <a:endParaRPr lang="en" sz="2100" dirty="0" smtClean="0">
              <a:solidFill>
                <a:schemeClr val="dk1"/>
              </a:solidFill>
              <a:latin typeface="Candara"/>
              <a:ea typeface="Roboto Slab Light"/>
              <a:cs typeface="Candara"/>
              <a:sym typeface="Roboto Slab Light"/>
            </a:endParaRPr>
          </a:p>
          <a:p>
            <a:pPr marL="457200" lvl="0" indent="-342900" rtl="0">
              <a:lnSpc>
                <a:spcPct val="90000"/>
              </a:lnSpc>
              <a:spcBef>
                <a:spcPts val="0"/>
              </a:spcBef>
              <a:buClr>
                <a:srgbClr val="0F7BE5"/>
              </a:buClr>
              <a:buSzPct val="150000"/>
              <a:buFont typeface="Arial"/>
              <a:buChar char="•"/>
            </a:pPr>
            <a:r>
              <a:rPr lang="en" sz="2100" dirty="0">
                <a:solidFill>
                  <a:schemeClr val="dk1"/>
                </a:solidFill>
                <a:latin typeface="Candara"/>
                <a:ea typeface="Roboto Slab Light"/>
                <a:cs typeface="Candara"/>
                <a:sym typeface="Roboto Slab Light"/>
              </a:rPr>
              <a:t>I</a:t>
            </a:r>
            <a:r>
              <a:rPr lang="en" sz="2100" dirty="0" smtClean="0">
                <a:solidFill>
                  <a:schemeClr val="dk1"/>
                </a:solidFill>
                <a:latin typeface="Candara"/>
                <a:ea typeface="Roboto Slab Light"/>
                <a:cs typeface="Candara"/>
                <a:sym typeface="Roboto Slab Light"/>
              </a:rPr>
              <a:t>mportant </a:t>
            </a:r>
            <a:r>
              <a:rPr lang="en" sz="2100" dirty="0">
                <a:solidFill>
                  <a:schemeClr val="dk1"/>
                </a:solidFill>
                <a:latin typeface="Candara"/>
                <a:ea typeface="Roboto Slab Light"/>
                <a:cs typeface="Candara"/>
                <a:sym typeface="Roboto Slab Light"/>
              </a:rPr>
              <a:t>role in maintaining human </a:t>
            </a:r>
            <a:r>
              <a:rPr lang="en" sz="2100" dirty="0" smtClean="0">
                <a:solidFill>
                  <a:schemeClr val="dk1"/>
                </a:solidFill>
                <a:latin typeface="Candara"/>
                <a:ea typeface="Roboto Slab Light"/>
                <a:cs typeface="Candara"/>
                <a:sym typeface="Roboto Slab Light"/>
              </a:rPr>
              <a:t>health</a:t>
            </a:r>
          </a:p>
          <a:p>
            <a:pPr marL="457200" lvl="0" indent="-342900" rtl="0">
              <a:lnSpc>
                <a:spcPct val="90000"/>
              </a:lnSpc>
              <a:spcBef>
                <a:spcPts val="0"/>
              </a:spcBef>
              <a:buClr>
                <a:srgbClr val="0F7BE5"/>
              </a:buClr>
              <a:buSzPct val="150000"/>
              <a:buFont typeface="Arial"/>
              <a:buChar char="•"/>
            </a:pPr>
            <a:r>
              <a:rPr lang="en" sz="2100" dirty="0" smtClean="0">
                <a:solidFill>
                  <a:schemeClr val="dk1"/>
                </a:solidFill>
                <a:highlight>
                  <a:srgbClr val="FFFFFF"/>
                </a:highlight>
                <a:latin typeface="Candara"/>
                <a:ea typeface="Roboto Slab Light"/>
                <a:cs typeface="Candara"/>
                <a:sym typeface="Roboto Slab Light"/>
              </a:rPr>
              <a:t>Required for:</a:t>
            </a:r>
          </a:p>
          <a:p>
            <a:pPr marL="1257300" lvl="2" indent="-342900">
              <a:lnSpc>
                <a:spcPct val="90000"/>
              </a:lnSpc>
              <a:buClr>
                <a:srgbClr val="0F7BE5"/>
              </a:buClr>
              <a:buSzPct val="150000"/>
              <a:buFont typeface="Arial"/>
              <a:buChar char="•"/>
            </a:pPr>
            <a:r>
              <a:rPr lang="en" sz="2100" dirty="0">
                <a:solidFill>
                  <a:schemeClr val="dk1"/>
                </a:solidFill>
                <a:highlight>
                  <a:srgbClr val="FFFFFF"/>
                </a:highlight>
                <a:latin typeface="Candara"/>
                <a:ea typeface="Roboto Slab Light"/>
                <a:cs typeface="Candara"/>
                <a:sym typeface="Roboto Slab Light"/>
              </a:rPr>
              <a:t>N</a:t>
            </a:r>
            <a:r>
              <a:rPr lang="en" sz="2100" dirty="0" smtClean="0">
                <a:solidFill>
                  <a:schemeClr val="dk1"/>
                </a:solidFill>
                <a:highlight>
                  <a:srgbClr val="FFFFFF"/>
                </a:highlight>
                <a:latin typeface="Candara"/>
                <a:ea typeface="Roboto Slab Light"/>
                <a:cs typeface="Candara"/>
                <a:sym typeface="Roboto Slab Light"/>
              </a:rPr>
              <a:t>ormal </a:t>
            </a:r>
            <a:r>
              <a:rPr lang="en" sz="2100" dirty="0">
                <a:solidFill>
                  <a:schemeClr val="dk1"/>
                </a:solidFill>
                <a:highlight>
                  <a:srgbClr val="FFFFFF"/>
                </a:highlight>
                <a:latin typeface="Candara"/>
                <a:ea typeface="Roboto Slab Light"/>
                <a:cs typeface="Candara"/>
                <a:sym typeface="Roboto Slab Light"/>
              </a:rPr>
              <a:t>thyroid </a:t>
            </a:r>
            <a:r>
              <a:rPr lang="en" sz="2100" dirty="0" smtClean="0">
                <a:solidFill>
                  <a:schemeClr val="dk1"/>
                </a:solidFill>
                <a:highlight>
                  <a:srgbClr val="FFFFFF"/>
                </a:highlight>
                <a:latin typeface="Candara"/>
                <a:ea typeface="Roboto Slab Light"/>
                <a:cs typeface="Candara"/>
                <a:sym typeface="Roboto Slab Light"/>
              </a:rPr>
              <a:t>hormone metabolism</a:t>
            </a:r>
          </a:p>
          <a:p>
            <a:pPr marL="1257300" lvl="2" indent="-342900">
              <a:lnSpc>
                <a:spcPct val="90000"/>
              </a:lnSpc>
              <a:buClr>
                <a:srgbClr val="0F7BE5"/>
              </a:buClr>
              <a:buSzPct val="150000"/>
              <a:buFont typeface="Arial"/>
              <a:buChar char="•"/>
            </a:pPr>
            <a:r>
              <a:rPr lang="en" sz="2100" dirty="0">
                <a:solidFill>
                  <a:schemeClr val="dk1"/>
                </a:solidFill>
                <a:highlight>
                  <a:srgbClr val="FFFFFF"/>
                </a:highlight>
                <a:latin typeface="Candara"/>
                <a:ea typeface="Roboto Slab Light"/>
                <a:cs typeface="Candara"/>
                <a:sym typeface="Roboto Slab Light"/>
              </a:rPr>
              <a:t>B</a:t>
            </a:r>
            <a:r>
              <a:rPr lang="en" sz="2100" dirty="0" smtClean="0">
                <a:solidFill>
                  <a:schemeClr val="dk1"/>
                </a:solidFill>
                <a:highlight>
                  <a:srgbClr val="FFFFFF"/>
                </a:highlight>
                <a:latin typeface="Candara"/>
                <a:ea typeface="Roboto Slab Light"/>
                <a:cs typeface="Candara"/>
                <a:sym typeface="Roboto Slab Light"/>
              </a:rPr>
              <a:t>rain development</a:t>
            </a:r>
          </a:p>
          <a:p>
            <a:pPr marL="1257300" lvl="2" indent="-342900">
              <a:lnSpc>
                <a:spcPct val="90000"/>
              </a:lnSpc>
              <a:buClr>
                <a:srgbClr val="0F7BE5"/>
              </a:buClr>
              <a:buSzPct val="150000"/>
              <a:buFont typeface="Arial"/>
              <a:buChar char="•"/>
            </a:pPr>
            <a:r>
              <a:rPr lang="en" sz="2100" dirty="0">
                <a:solidFill>
                  <a:schemeClr val="dk1"/>
                </a:solidFill>
                <a:highlight>
                  <a:srgbClr val="FFFFFF"/>
                </a:highlight>
                <a:latin typeface="Candara"/>
                <a:ea typeface="Roboto Slab Light"/>
                <a:cs typeface="Candara"/>
                <a:sym typeface="Roboto Slab Light"/>
              </a:rPr>
              <a:t>I</a:t>
            </a:r>
            <a:r>
              <a:rPr lang="en" sz="2100" dirty="0" smtClean="0">
                <a:solidFill>
                  <a:schemeClr val="dk1"/>
                </a:solidFill>
                <a:highlight>
                  <a:srgbClr val="FFFFFF"/>
                </a:highlight>
                <a:latin typeface="Candara"/>
                <a:ea typeface="Roboto Slab Light"/>
                <a:cs typeface="Candara"/>
                <a:sym typeface="Roboto Slab Light"/>
              </a:rPr>
              <a:t>mmune </a:t>
            </a:r>
            <a:r>
              <a:rPr lang="en" sz="2100" dirty="0">
                <a:solidFill>
                  <a:schemeClr val="dk1"/>
                </a:solidFill>
                <a:highlight>
                  <a:srgbClr val="FFFFFF"/>
                </a:highlight>
                <a:latin typeface="Candara"/>
                <a:ea typeface="Roboto Slab Light"/>
                <a:cs typeface="Candara"/>
                <a:sym typeface="Roboto Slab Light"/>
              </a:rPr>
              <a:t>function</a:t>
            </a:r>
          </a:p>
          <a:p>
            <a:pPr marL="457200" lvl="0" indent="-342900" rtl="0">
              <a:lnSpc>
                <a:spcPct val="90000"/>
              </a:lnSpc>
              <a:spcBef>
                <a:spcPts val="1400"/>
              </a:spcBef>
              <a:buClr>
                <a:srgbClr val="0F7BE5"/>
              </a:buClr>
              <a:buSzPct val="150000"/>
              <a:buFont typeface="Arial"/>
              <a:buChar char="•"/>
            </a:pPr>
            <a:r>
              <a:rPr lang="en" sz="2100" dirty="0">
                <a:solidFill>
                  <a:schemeClr val="dk1"/>
                </a:solidFill>
                <a:latin typeface="Candara"/>
                <a:ea typeface="Roboto Slab Light"/>
                <a:cs typeface="Candara"/>
                <a:sym typeface="Roboto Slab Light"/>
              </a:rPr>
              <a:t>Obtained primarily through </a:t>
            </a:r>
            <a:r>
              <a:rPr lang="en" sz="2100" dirty="0" smtClean="0">
                <a:solidFill>
                  <a:schemeClr val="dk1"/>
                </a:solidFill>
                <a:latin typeface="Candara"/>
                <a:ea typeface="Roboto Slab Light"/>
                <a:cs typeface="Candara"/>
                <a:sym typeface="Roboto Slab Light"/>
              </a:rPr>
              <a:t>diet</a:t>
            </a:r>
            <a:endParaRPr lang="en" sz="2100" dirty="0">
              <a:solidFill>
                <a:schemeClr val="dk1"/>
              </a:solidFill>
              <a:latin typeface="Candara"/>
              <a:ea typeface="Roboto Slab Light"/>
              <a:cs typeface="Candara"/>
              <a:sym typeface="Roboto Slab Light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5776881" y="2805212"/>
            <a:ext cx="1616717" cy="598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latin typeface="Bangla MN"/>
                <a:cs typeface="Bangla MN"/>
              </a:rPr>
              <a:t>SelM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973259" y="3321944"/>
            <a:ext cx="4271011" cy="1167114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marL="457200" indent="-342900">
              <a:buClr>
                <a:srgbClr val="0091EA"/>
              </a:buClr>
              <a:buSzPct val="100000"/>
            </a:pPr>
            <a:r>
              <a:rPr lang="en" sz="2000" dirty="0">
                <a:solidFill>
                  <a:schemeClr val="dk1"/>
                </a:solidFill>
                <a:latin typeface="Candara"/>
                <a:ea typeface="Roboto Slab Light"/>
                <a:cs typeface="Candara"/>
                <a:sym typeface="Roboto Slab Light"/>
              </a:rPr>
              <a:t>A Thioredoxin-like protein </a:t>
            </a:r>
            <a:endParaRPr lang="en" sz="2000" dirty="0" smtClean="0">
              <a:solidFill>
                <a:schemeClr val="dk1"/>
              </a:solidFill>
              <a:latin typeface="Candara"/>
              <a:ea typeface="Roboto Slab Light"/>
              <a:cs typeface="Candara"/>
              <a:sym typeface="Roboto Slab Light"/>
            </a:endParaRPr>
          </a:p>
          <a:p>
            <a:pPr marL="457200" indent="-342900">
              <a:buClr>
                <a:srgbClr val="0091EA"/>
              </a:buClr>
              <a:buSzPct val="100000"/>
            </a:pPr>
            <a:r>
              <a:rPr lang="en" sz="2000" dirty="0">
                <a:solidFill>
                  <a:schemeClr val="dk1"/>
                </a:solidFill>
                <a:latin typeface="Candara"/>
                <a:ea typeface="Roboto Slab Light"/>
                <a:cs typeface="Candara"/>
                <a:sym typeface="Roboto Slab Light"/>
              </a:rPr>
              <a:t>H</a:t>
            </a:r>
            <a:r>
              <a:rPr lang="en" sz="2000" dirty="0" smtClean="0">
                <a:solidFill>
                  <a:schemeClr val="dk1"/>
                </a:solidFill>
                <a:latin typeface="Candara"/>
                <a:ea typeface="Roboto Slab Light"/>
                <a:cs typeface="Candara"/>
                <a:sym typeface="Roboto Slab Light"/>
              </a:rPr>
              <a:t>ighly </a:t>
            </a:r>
            <a:r>
              <a:rPr lang="en" sz="2000" dirty="0">
                <a:solidFill>
                  <a:schemeClr val="dk1"/>
                </a:solidFill>
                <a:latin typeface="Candara"/>
                <a:ea typeface="Roboto Slab Light"/>
                <a:cs typeface="Candara"/>
                <a:sym typeface="Roboto Slab Light"/>
              </a:rPr>
              <a:t>expressed in the </a:t>
            </a:r>
            <a:r>
              <a:rPr lang="en" sz="2000" dirty="0" smtClean="0">
                <a:solidFill>
                  <a:schemeClr val="dk1"/>
                </a:solidFill>
                <a:latin typeface="Candara"/>
                <a:ea typeface="Roboto Slab Light"/>
                <a:cs typeface="Candara"/>
                <a:sym typeface="Roboto Slab Light"/>
              </a:rPr>
              <a:t>brain</a:t>
            </a:r>
          </a:p>
          <a:p>
            <a:pPr marL="457200" indent="-342900">
              <a:buClr>
                <a:srgbClr val="0091EA"/>
              </a:buClr>
              <a:buSzPct val="100000"/>
            </a:pPr>
            <a:r>
              <a:rPr lang="en" sz="2000" dirty="0" smtClean="0">
                <a:solidFill>
                  <a:schemeClr val="dk1"/>
                </a:solidFill>
                <a:latin typeface="Candara"/>
                <a:ea typeface="Roboto Slab Light"/>
                <a:cs typeface="Candara"/>
                <a:sym typeface="Roboto Slab Light"/>
              </a:rPr>
              <a:t>Protects </a:t>
            </a:r>
            <a:r>
              <a:rPr lang="en" sz="2000" dirty="0">
                <a:solidFill>
                  <a:schemeClr val="dk1"/>
                </a:solidFill>
                <a:latin typeface="Candara"/>
                <a:ea typeface="Roboto Slab Light"/>
                <a:cs typeface="Candara"/>
                <a:sym typeface="Roboto Slab Light"/>
              </a:rPr>
              <a:t>against oxidative stress</a:t>
            </a:r>
          </a:p>
        </p:txBody>
      </p:sp>
      <p:pic>
        <p:nvPicPr>
          <p:cNvPr id="8" name="Picture 7" descr="http://images.iherb.com/l/NOW-01486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240" y="4736204"/>
            <a:ext cx="1788816" cy="179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cdn.nuts.com/images/auto/510x340/assets/e8c4042b135054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900" y="4736204"/>
            <a:ext cx="3322638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ttp://www.formulamedical.com/Assets/Pictures/Nutrition/seleniu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17" y="3417682"/>
            <a:ext cx="2367282" cy="214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96823" y="23172"/>
            <a:ext cx="5361878" cy="8279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dirty="0">
                <a:latin typeface="Bangla MN"/>
                <a:cs typeface="Bangla MN"/>
              </a:rPr>
              <a:t>Last </a:t>
            </a:r>
            <a:r>
              <a:rPr lang="en" sz="3600" dirty="0" smtClean="0">
                <a:latin typeface="Bangla MN"/>
                <a:cs typeface="Bangla MN"/>
              </a:rPr>
              <a:t>Yearʻs </a:t>
            </a:r>
            <a:r>
              <a:rPr lang="en" sz="3600" dirty="0">
                <a:latin typeface="Bangla MN"/>
                <a:cs typeface="Bangla MN"/>
              </a:rPr>
              <a:t>Research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96823" y="851128"/>
            <a:ext cx="9047177" cy="36747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0091EA"/>
              </a:buClr>
              <a:buSzPct val="100000"/>
              <a:buFont typeface="Arial"/>
              <a:buChar char="•"/>
            </a:pPr>
            <a:r>
              <a:rPr lang="en" sz="2125" b="1" dirty="0">
                <a:solidFill>
                  <a:srgbClr val="000000"/>
                </a:solidFill>
                <a:latin typeface="Candara"/>
                <a:ea typeface="Roboto Slab Light"/>
                <a:cs typeface="Candara"/>
                <a:sym typeface="Roboto Slab Light"/>
              </a:rPr>
              <a:t>The </a:t>
            </a:r>
            <a:r>
              <a:rPr lang="en" sz="2125" b="1" dirty="0" smtClean="0">
                <a:solidFill>
                  <a:srgbClr val="000000"/>
                </a:solidFill>
                <a:latin typeface="Candara"/>
                <a:ea typeface="Roboto Slab Light"/>
                <a:cs typeface="Candara"/>
                <a:sym typeface="Roboto Slab Light"/>
              </a:rPr>
              <a:t>Role </a:t>
            </a:r>
            <a:r>
              <a:rPr lang="en" sz="2125" b="1" dirty="0">
                <a:solidFill>
                  <a:srgbClr val="000000"/>
                </a:solidFill>
                <a:latin typeface="Candara"/>
                <a:ea typeface="Roboto Slab Light"/>
                <a:cs typeface="Candara"/>
                <a:sym typeface="Roboto Slab Light"/>
              </a:rPr>
              <a:t>of </a:t>
            </a:r>
            <a:r>
              <a:rPr lang="en" sz="2125" b="1" dirty="0" smtClean="0">
                <a:solidFill>
                  <a:srgbClr val="000000"/>
                </a:solidFill>
                <a:latin typeface="Candara"/>
                <a:ea typeface="Roboto Slab Light"/>
                <a:cs typeface="Candara"/>
                <a:sym typeface="Roboto Slab Light"/>
              </a:rPr>
              <a:t>Selenium </a:t>
            </a:r>
            <a:r>
              <a:rPr lang="en" sz="2125" b="1" dirty="0">
                <a:solidFill>
                  <a:srgbClr val="000000"/>
                </a:solidFill>
                <a:latin typeface="Candara"/>
                <a:ea typeface="Roboto Slab Light"/>
                <a:cs typeface="Candara"/>
                <a:sym typeface="Roboto Slab Light"/>
              </a:rPr>
              <a:t>in </a:t>
            </a:r>
            <a:r>
              <a:rPr lang="en" sz="2125" b="1" dirty="0" smtClean="0">
                <a:solidFill>
                  <a:srgbClr val="000000"/>
                </a:solidFill>
                <a:latin typeface="Candara"/>
                <a:ea typeface="Roboto Slab Light"/>
                <a:cs typeface="Candara"/>
                <a:sym typeface="Roboto Slab Light"/>
              </a:rPr>
              <a:t>Hypothalamic </a:t>
            </a:r>
            <a:r>
              <a:rPr lang="en" sz="2125" b="1" dirty="0">
                <a:solidFill>
                  <a:srgbClr val="000000"/>
                </a:solidFill>
                <a:latin typeface="Candara"/>
                <a:ea typeface="Roboto Slab Light"/>
                <a:cs typeface="Candara"/>
                <a:sym typeface="Roboto Slab Light"/>
              </a:rPr>
              <a:t>leptin signaling</a:t>
            </a:r>
          </a:p>
          <a:p>
            <a:pPr marL="914400" lvl="1" indent="-355600" rtl="0">
              <a:spcBef>
                <a:spcPts val="0"/>
              </a:spcBef>
              <a:buClr>
                <a:srgbClr val="0091EA"/>
              </a:buClr>
              <a:buSzPct val="100000"/>
              <a:buFont typeface="Arial"/>
              <a:buChar char="•"/>
            </a:pPr>
            <a:r>
              <a:rPr lang="en" sz="2125" b="1" dirty="0">
                <a:solidFill>
                  <a:srgbClr val="000000"/>
                </a:solidFill>
                <a:latin typeface="Candara"/>
                <a:ea typeface="Roboto Slab Light"/>
                <a:cs typeface="Candara"/>
                <a:sym typeface="Roboto Slab Light"/>
              </a:rPr>
              <a:t>Leptin</a:t>
            </a:r>
            <a:r>
              <a:rPr lang="en" sz="2125" dirty="0">
                <a:solidFill>
                  <a:srgbClr val="000000"/>
                </a:solidFill>
                <a:latin typeface="Candara"/>
                <a:ea typeface="Roboto Slab Light"/>
                <a:cs typeface="Candara"/>
                <a:sym typeface="Roboto Slab Light"/>
              </a:rPr>
              <a:t>- Hormone released from fat that regulates energy homeostasis</a:t>
            </a:r>
          </a:p>
          <a:p>
            <a:pPr marL="914400" lvl="1" indent="-355600" rtl="0">
              <a:spcBef>
                <a:spcPts val="0"/>
              </a:spcBef>
              <a:buClr>
                <a:srgbClr val="0091EA"/>
              </a:buClr>
              <a:buSzPct val="100000"/>
              <a:buFont typeface="Arial"/>
              <a:buChar char="•"/>
            </a:pPr>
            <a:r>
              <a:rPr lang="en" sz="2125" b="1" dirty="0">
                <a:solidFill>
                  <a:srgbClr val="000000"/>
                </a:solidFill>
                <a:latin typeface="Candara"/>
                <a:ea typeface="Roboto Slab Light"/>
                <a:cs typeface="Candara"/>
                <a:sym typeface="Roboto Slab Light"/>
              </a:rPr>
              <a:t>Leptin Resistance</a:t>
            </a:r>
            <a:r>
              <a:rPr lang="en" sz="2125" dirty="0">
                <a:solidFill>
                  <a:srgbClr val="000000"/>
                </a:solidFill>
                <a:latin typeface="Candara"/>
                <a:ea typeface="Roboto Slab Light"/>
                <a:cs typeface="Candara"/>
                <a:sym typeface="Roboto Slab Light"/>
              </a:rPr>
              <a:t>- </a:t>
            </a:r>
            <a:r>
              <a:rPr lang="en" sz="2125" dirty="0" smtClean="0">
                <a:solidFill>
                  <a:schemeClr val="dk1"/>
                </a:solidFill>
                <a:latin typeface="Candara"/>
                <a:ea typeface="Roboto Slab Light"/>
                <a:cs typeface="Candara"/>
                <a:sym typeface="Roboto Slab Light"/>
              </a:rPr>
              <a:t>Failure </a:t>
            </a:r>
            <a:r>
              <a:rPr lang="en" sz="2125" dirty="0">
                <a:solidFill>
                  <a:schemeClr val="dk1"/>
                </a:solidFill>
                <a:latin typeface="Candara"/>
                <a:ea typeface="Roboto Slab Light"/>
                <a:cs typeface="Candara"/>
                <a:sym typeface="Roboto Slab Light"/>
              </a:rPr>
              <a:t>of leptin to stimulate cell signaling pathways that promote energy metabolism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Arial"/>
              <a:buChar char="•"/>
            </a:pPr>
            <a:r>
              <a:rPr lang="en" sz="2125" b="1" dirty="0">
                <a:solidFill>
                  <a:srgbClr val="000000"/>
                </a:solidFill>
                <a:latin typeface="Candara"/>
                <a:ea typeface="Roboto Slab Light"/>
                <a:cs typeface="Candara"/>
                <a:sym typeface="Roboto Slab Light"/>
              </a:rPr>
              <a:t>Hypothesis</a:t>
            </a:r>
            <a:r>
              <a:rPr lang="en" sz="2125" dirty="0">
                <a:solidFill>
                  <a:srgbClr val="000000"/>
                </a:solidFill>
                <a:latin typeface="Candara"/>
                <a:ea typeface="Roboto Slab Light"/>
                <a:cs typeface="Candara"/>
                <a:sym typeface="Roboto Slab Light"/>
              </a:rPr>
              <a:t>- Selenium deficiency promotes hypothalamic leptin resistance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Arial"/>
              <a:buChar char="•"/>
            </a:pPr>
            <a:r>
              <a:rPr lang="en" sz="2125" dirty="0">
                <a:solidFill>
                  <a:srgbClr val="000000"/>
                </a:solidFill>
                <a:latin typeface="Candara"/>
                <a:ea typeface="Roboto Slab Light"/>
                <a:cs typeface="Candara"/>
                <a:sym typeface="Roboto Slab Light"/>
              </a:rPr>
              <a:t> </a:t>
            </a:r>
            <a:r>
              <a:rPr lang="en" sz="2125" b="1" dirty="0">
                <a:solidFill>
                  <a:srgbClr val="000000"/>
                </a:solidFill>
                <a:latin typeface="Candara"/>
                <a:ea typeface="Roboto Slab Light"/>
                <a:cs typeface="Candara"/>
                <a:sym typeface="Roboto Slab Light"/>
              </a:rPr>
              <a:t>Experiment timeline</a:t>
            </a:r>
          </a:p>
          <a:p>
            <a: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Arial"/>
              <a:buChar char="•"/>
            </a:pPr>
            <a:r>
              <a:rPr lang="en" sz="2125" dirty="0">
                <a:solidFill>
                  <a:srgbClr val="000000"/>
                </a:solidFill>
                <a:latin typeface="Candara"/>
                <a:ea typeface="Roboto Slab Light"/>
                <a:cs typeface="Candara"/>
                <a:sym typeface="Roboto Slab Light"/>
              </a:rPr>
              <a:t>Transfected cells, </a:t>
            </a:r>
            <a:r>
              <a:rPr lang="en" sz="2125" dirty="0" smtClean="0">
                <a:solidFill>
                  <a:srgbClr val="000000"/>
                </a:solidFill>
                <a:latin typeface="Candara"/>
                <a:ea typeface="Roboto Slab Light"/>
                <a:cs typeface="Candara"/>
                <a:sym typeface="Roboto Slab Light"/>
              </a:rPr>
              <a:t>treated with Leptin,  </a:t>
            </a:r>
            <a:r>
              <a:rPr lang="en" sz="2125" dirty="0">
                <a:solidFill>
                  <a:srgbClr val="000000"/>
                </a:solidFill>
                <a:latin typeface="Candara"/>
                <a:ea typeface="Roboto Slab Light"/>
                <a:cs typeface="Candara"/>
                <a:sym typeface="Roboto Slab Light"/>
              </a:rPr>
              <a:t>collected </a:t>
            </a:r>
            <a:r>
              <a:rPr lang="en" sz="2125" dirty="0" smtClean="0">
                <a:solidFill>
                  <a:srgbClr val="000000"/>
                </a:solidFill>
                <a:latin typeface="Candara"/>
                <a:ea typeface="Roboto Slab Light"/>
                <a:cs typeface="Candara"/>
                <a:sym typeface="Roboto Slab Light"/>
              </a:rPr>
              <a:t>protein and analyzed by western blotting</a:t>
            </a:r>
            <a:endParaRPr lang="en" sz="2125" dirty="0">
              <a:solidFill>
                <a:srgbClr val="000000"/>
              </a:solidFill>
              <a:latin typeface="Candara"/>
              <a:ea typeface="Roboto Slab Light"/>
              <a:cs typeface="Candara"/>
              <a:sym typeface="Roboto Slab Light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Arial"/>
              <a:buChar char="•"/>
            </a:pPr>
            <a:r>
              <a:rPr lang="en" sz="2125" dirty="0">
                <a:solidFill>
                  <a:srgbClr val="000000"/>
                </a:solidFill>
                <a:latin typeface="Candara"/>
                <a:ea typeface="Roboto Slab Light"/>
                <a:cs typeface="Candara"/>
                <a:sym typeface="Roboto Slab Light"/>
              </a:rPr>
              <a:t>Results were inconclusive</a:t>
            </a:r>
          </a:p>
          <a:p>
            <a: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Arial"/>
              <a:buChar char="•"/>
            </a:pPr>
            <a:r>
              <a:rPr lang="en" sz="2125" dirty="0">
                <a:solidFill>
                  <a:srgbClr val="000000"/>
                </a:solidFill>
                <a:latin typeface="Candara"/>
                <a:ea typeface="Roboto Slab Light"/>
                <a:cs typeface="Candara"/>
                <a:sym typeface="Roboto Slab Light"/>
              </a:rPr>
              <a:t>SelM was significantly affected by the selenium treatment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t="8310" r="9447" b="13289"/>
          <a:stretch/>
        </p:blipFill>
        <p:spPr>
          <a:xfrm rot="16200000">
            <a:off x="2242130" y="4407788"/>
            <a:ext cx="1682384" cy="2859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363" y="4928585"/>
            <a:ext cx="2403466" cy="180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2397648" y="2742000"/>
            <a:ext cx="4319665" cy="68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b="1" dirty="0">
                <a:solidFill>
                  <a:srgbClr val="0091EA"/>
                </a:solidFill>
                <a:latin typeface="Bangla MN"/>
                <a:ea typeface="Roboto Slab"/>
                <a:cs typeface="Bangla MN"/>
                <a:sym typeface="Roboto Slab"/>
              </a:rPr>
              <a:t>Experiment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740478" y="3481094"/>
            <a:ext cx="3675300" cy="88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90C226"/>
              </a:buClr>
              <a:buSzPct val="25000"/>
              <a:buFont typeface="Trebuchet MS"/>
              <a:buNone/>
            </a:pPr>
            <a:r>
              <a:rPr lang="en" sz="3000" dirty="0">
                <a:solidFill>
                  <a:srgbClr val="0091EA"/>
                </a:solidFill>
                <a:latin typeface="Bangla MN"/>
                <a:ea typeface="Trebuchet MS"/>
                <a:cs typeface="Bangla MN"/>
                <a:sym typeface="Trebuchet MS"/>
              </a:rPr>
              <a:t>Mice used in Hypothalamic Microarray Study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887213" y="4992444"/>
            <a:ext cx="4015618" cy="11203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BE5"/>
              </a:buClr>
              <a:buSzPct val="100000"/>
              <a:buFont typeface="Roboto Slab Light"/>
              <a:buChar char="•"/>
            </a:pPr>
            <a:r>
              <a:rPr lang="en" sz="2400" dirty="0" smtClean="0">
                <a:latin typeface="Candara"/>
                <a:ea typeface="Roboto Slab Light"/>
                <a:cs typeface="Candara"/>
                <a:sym typeface="Roboto Slab Light"/>
              </a:rPr>
              <a:t>10- week-old males</a:t>
            </a:r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BE5"/>
              </a:buClr>
              <a:buSzPct val="100000"/>
              <a:buFont typeface="Roboto Slab Light"/>
              <a:buChar char="•"/>
            </a:pPr>
            <a:r>
              <a:rPr lang="en" sz="2400" dirty="0" smtClean="0">
                <a:latin typeface="Candara"/>
                <a:ea typeface="Roboto Slab Light"/>
                <a:cs typeface="Candara"/>
                <a:sym typeface="Roboto Slab Light"/>
              </a:rPr>
              <a:t>Similar body weight</a:t>
            </a:r>
            <a:endParaRPr lang="en" sz="2400" dirty="0">
              <a:latin typeface="Candara"/>
              <a:ea typeface="Roboto Slab Light"/>
              <a:cs typeface="Candara"/>
              <a:sym typeface="Roboto Slab Light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title" idx="4294967295"/>
          </p:nvPr>
        </p:nvSpPr>
        <p:spPr>
          <a:xfrm>
            <a:off x="961083" y="599301"/>
            <a:ext cx="3675300" cy="536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dirty="0">
                <a:latin typeface="Bangla MN"/>
                <a:cs typeface="Bangla MN"/>
              </a:rPr>
              <a:t>SelM KO Mice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4294967295"/>
          </p:nvPr>
        </p:nvSpPr>
        <p:spPr>
          <a:xfrm>
            <a:off x="297256" y="1136001"/>
            <a:ext cx="4988186" cy="21615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342900" rtl="0">
              <a:spcBef>
                <a:spcPts val="0"/>
              </a:spcBef>
              <a:buClr>
                <a:srgbClr val="0F7BE5"/>
              </a:buClr>
              <a:buFont typeface="Arial"/>
              <a:buChar char="•"/>
            </a:pPr>
            <a:r>
              <a:rPr lang="en" sz="2400" dirty="0">
                <a:solidFill>
                  <a:srgbClr val="000000"/>
                </a:solidFill>
                <a:latin typeface="Candara"/>
                <a:ea typeface="Roboto Slab Light"/>
                <a:cs typeface="Candara"/>
                <a:sym typeface="Roboto Slab Light"/>
              </a:rPr>
              <a:t>Lack a functional SelM gene sequence</a:t>
            </a:r>
          </a:p>
          <a:p>
            <a:pPr marL="571500" lvl="0" indent="-342900" rtl="0">
              <a:spcBef>
                <a:spcPts val="0"/>
              </a:spcBef>
              <a:buClr>
                <a:srgbClr val="0F7BE5"/>
              </a:buClr>
              <a:buFont typeface="Arial"/>
              <a:buChar char="•"/>
            </a:pPr>
            <a:r>
              <a:rPr lang="en" sz="2400" dirty="0">
                <a:solidFill>
                  <a:srgbClr val="000000"/>
                </a:solidFill>
                <a:latin typeface="Candara"/>
                <a:ea typeface="Roboto Slab Light"/>
                <a:cs typeface="Candara"/>
                <a:sym typeface="Roboto Slab Light"/>
              </a:rPr>
              <a:t>SelM KO Mice </a:t>
            </a:r>
            <a:r>
              <a:rPr lang="en" sz="2400" dirty="0" smtClean="0">
                <a:solidFill>
                  <a:srgbClr val="000000"/>
                </a:solidFill>
                <a:latin typeface="Candara"/>
                <a:ea typeface="Roboto Slab Light"/>
                <a:cs typeface="Candara"/>
                <a:sym typeface="Roboto Slab Light"/>
              </a:rPr>
              <a:t>developed leptin resistance and obesity </a:t>
            </a:r>
            <a:r>
              <a:rPr lang="en" sz="2400" dirty="0">
                <a:solidFill>
                  <a:srgbClr val="000000"/>
                </a:solidFill>
                <a:latin typeface="Candara"/>
                <a:ea typeface="Roboto Slab Light"/>
                <a:cs typeface="Candara"/>
                <a:sym typeface="Roboto Slab Light"/>
              </a:rPr>
              <a:t>at 18-20 weeks old when raised on a </a:t>
            </a:r>
            <a:r>
              <a:rPr lang="en" sz="2400" dirty="0" smtClean="0">
                <a:solidFill>
                  <a:srgbClr val="000000"/>
                </a:solidFill>
                <a:latin typeface="Candara"/>
                <a:ea typeface="Roboto Slab Light"/>
                <a:cs typeface="Candara"/>
                <a:sym typeface="Roboto Slab Light"/>
              </a:rPr>
              <a:t>standard diet</a:t>
            </a:r>
            <a:endParaRPr lang="en" sz="2400" dirty="0">
              <a:solidFill>
                <a:srgbClr val="000000"/>
              </a:solidFill>
              <a:latin typeface="Candara"/>
              <a:ea typeface="Roboto Slab Light"/>
              <a:cs typeface="Candara"/>
              <a:sym typeface="Roboto Slab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831" y="2851223"/>
            <a:ext cx="3974437" cy="2701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/>
        </p:nvSpPr>
        <p:spPr>
          <a:xfrm>
            <a:off x="171788" y="1989775"/>
            <a:ext cx="2171400" cy="16830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 dirty="0">
                <a:latin typeface="Candara"/>
                <a:ea typeface="Roboto Slab Light"/>
                <a:cs typeface="Candara"/>
                <a:sym typeface="Roboto Slab Light"/>
              </a:rPr>
              <a:t>Microarray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000" dirty="0">
                <a:latin typeface="Candara"/>
                <a:ea typeface="Roboto Slab Light"/>
                <a:cs typeface="Candara"/>
                <a:sym typeface="Roboto Slab Light"/>
              </a:rPr>
              <a:t>Identify genes affected by SelM deletion</a:t>
            </a:r>
          </a:p>
          <a:p>
            <a:pPr lvl="0" algn="ctr" rtl="0">
              <a:spcBef>
                <a:spcPts val="0"/>
              </a:spcBef>
              <a:buNone/>
            </a:pPr>
            <a:endParaRPr dirty="0"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3333088" y="1648331"/>
            <a:ext cx="2475559" cy="2326556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 dirty="0">
                <a:latin typeface="Candara"/>
                <a:ea typeface="Roboto Slab Light"/>
                <a:cs typeface="Candara"/>
                <a:sym typeface="Roboto Slab Light"/>
              </a:rPr>
              <a:t>qPCR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000" dirty="0">
                <a:latin typeface="Candara"/>
                <a:ea typeface="Roboto Slab Light"/>
                <a:cs typeface="Candara"/>
                <a:sym typeface="Roboto Slab Light"/>
              </a:rPr>
              <a:t>Verify specific identified genes</a:t>
            </a:r>
          </a:p>
          <a:p>
            <a:pPr marL="571500" lvl="0" indent="-342900" rtl="0">
              <a:spcBef>
                <a:spcPts val="0"/>
              </a:spcBef>
              <a:buClr>
                <a:srgbClr val="0F7BE5"/>
              </a:buClr>
              <a:buSzPct val="150000"/>
              <a:buFont typeface="Arial"/>
              <a:buChar char="•"/>
            </a:pPr>
            <a:r>
              <a:rPr lang="en" sz="2000" dirty="0">
                <a:latin typeface="Candara"/>
                <a:ea typeface="Roboto Slab Light"/>
                <a:cs typeface="Candara"/>
                <a:sym typeface="Roboto Slab Light"/>
              </a:rPr>
              <a:t>p21</a:t>
            </a:r>
          </a:p>
          <a:p>
            <a:pPr marL="571500" lvl="0" indent="-342900" rtl="0">
              <a:spcBef>
                <a:spcPts val="0"/>
              </a:spcBef>
              <a:buClr>
                <a:srgbClr val="0F7BE5"/>
              </a:buClr>
              <a:buSzPct val="150000"/>
              <a:buFont typeface="Arial"/>
              <a:buChar char="•"/>
            </a:pPr>
            <a:r>
              <a:rPr lang="en" sz="2000" dirty="0">
                <a:latin typeface="Candara"/>
                <a:ea typeface="Roboto Slab Light"/>
                <a:cs typeface="Candara"/>
                <a:sym typeface="Roboto Slab Light"/>
              </a:rPr>
              <a:t>PGC1</a:t>
            </a:r>
            <a:r>
              <a:rPr lang="en" sz="2000" dirty="0">
                <a:solidFill>
                  <a:schemeClr val="dk1"/>
                </a:solidFill>
                <a:latin typeface="Candara"/>
                <a:ea typeface="Roboto Slab Light"/>
                <a:cs typeface="Candara"/>
                <a:sym typeface="Roboto Slab Light"/>
              </a:rPr>
              <a:t>𝛼</a:t>
            </a:r>
          </a:p>
          <a:p>
            <a:pPr marL="571500" lvl="0" indent="-342900" rtl="0">
              <a:spcBef>
                <a:spcPts val="0"/>
              </a:spcBef>
              <a:buClr>
                <a:srgbClr val="0F7BE5"/>
              </a:buClr>
              <a:buSzPct val="150000"/>
              <a:buFont typeface="Arial"/>
              <a:buChar char="•"/>
            </a:pPr>
            <a:r>
              <a:rPr lang="en" sz="2000" dirty="0">
                <a:latin typeface="Candara"/>
                <a:ea typeface="Roboto Slab Light"/>
                <a:cs typeface="Candara"/>
                <a:sym typeface="Roboto Slab Light"/>
              </a:rPr>
              <a:t>TXNIP</a:t>
            </a:r>
          </a:p>
          <a:p>
            <a:pPr marL="571500" lvl="0" indent="-342900" rtl="0">
              <a:spcBef>
                <a:spcPts val="0"/>
              </a:spcBef>
              <a:buClr>
                <a:srgbClr val="0F7BE5"/>
              </a:buClr>
              <a:buSzPct val="150000"/>
              <a:buFont typeface="Arial"/>
              <a:buChar char="•"/>
            </a:pPr>
            <a:r>
              <a:rPr lang="en" sz="2000" dirty="0">
                <a:latin typeface="Candara"/>
                <a:ea typeface="Roboto Slab Light"/>
                <a:cs typeface="Candara"/>
                <a:sym typeface="Roboto Slab Light"/>
              </a:rPr>
              <a:t>UCP2</a:t>
            </a:r>
          </a:p>
          <a:p>
            <a:pPr lvl="0" algn="ctr" rtl="0">
              <a:spcBef>
                <a:spcPts val="0"/>
              </a:spcBef>
              <a:buNone/>
            </a:pPr>
            <a:endParaRPr dirty="0"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6800812" y="1832020"/>
            <a:ext cx="2171400" cy="1993378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 b="1" dirty="0">
                <a:latin typeface="Candara"/>
                <a:ea typeface="Roboto Slab Light"/>
                <a:cs typeface="Candara"/>
                <a:sym typeface="Roboto Slab Light"/>
              </a:rPr>
              <a:t>Western Blotting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000" dirty="0" smtClean="0">
                <a:latin typeface="Candara"/>
                <a:ea typeface="Roboto Slab Light"/>
                <a:cs typeface="Candara"/>
                <a:sym typeface="Roboto Slab Light"/>
              </a:rPr>
              <a:t>Probe </a:t>
            </a:r>
            <a:r>
              <a:rPr lang="en" sz="2000" dirty="0">
                <a:latin typeface="Candara"/>
                <a:ea typeface="Roboto Slab Light"/>
                <a:cs typeface="Candara"/>
                <a:sym typeface="Roboto Slab Light"/>
              </a:rPr>
              <a:t>for genes verified in qPCR</a:t>
            </a:r>
          </a:p>
          <a:p>
            <a:pPr marL="457200" lvl="0" indent="-228600" rtl="0">
              <a:spcBef>
                <a:spcPts val="0"/>
              </a:spcBef>
              <a:buClr>
                <a:srgbClr val="0F7BE5"/>
              </a:buClr>
              <a:buSzPct val="75000"/>
              <a:buFont typeface="Roboto Slab Light"/>
              <a:buChar char="●"/>
            </a:pPr>
            <a:r>
              <a:rPr lang="en" sz="2000" dirty="0">
                <a:latin typeface="Candara"/>
                <a:ea typeface="Roboto Slab Light"/>
                <a:cs typeface="Candara"/>
                <a:sym typeface="Roboto Slab Light"/>
              </a:rPr>
              <a:t>PGC1𝛼</a:t>
            </a:r>
          </a:p>
          <a:p>
            <a:pPr marL="457200" lvl="0" indent="-228600" rtl="0">
              <a:spcBef>
                <a:spcPts val="0"/>
              </a:spcBef>
              <a:buClr>
                <a:srgbClr val="0F7BE5"/>
              </a:buClr>
              <a:buSzPct val="75000"/>
              <a:buFont typeface="Roboto Slab Light"/>
              <a:buChar char="●"/>
            </a:pPr>
            <a:r>
              <a:rPr lang="en" sz="2000" dirty="0">
                <a:latin typeface="Candara"/>
                <a:ea typeface="Roboto Slab Light"/>
                <a:cs typeface="Candara"/>
                <a:sym typeface="Roboto Slab Light"/>
              </a:rPr>
              <a:t>TXNIP </a:t>
            </a:r>
          </a:p>
        </p:txBody>
      </p:sp>
      <p:cxnSp>
        <p:nvCxnSpPr>
          <p:cNvPr id="96" name="Shape 96"/>
          <p:cNvCxnSpPr/>
          <p:nvPr/>
        </p:nvCxnSpPr>
        <p:spPr>
          <a:xfrm>
            <a:off x="2444846" y="2823009"/>
            <a:ext cx="753600" cy="57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7" name="Shape 97"/>
          <p:cNvCxnSpPr/>
          <p:nvPr/>
        </p:nvCxnSpPr>
        <p:spPr>
          <a:xfrm>
            <a:off x="5916645" y="2836852"/>
            <a:ext cx="753600" cy="57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8" name="Shape 98"/>
          <p:cNvSpPr txBox="1">
            <a:spLocks noGrp="1"/>
          </p:cNvSpPr>
          <p:nvPr>
            <p:ph type="title" idx="4294967295"/>
          </p:nvPr>
        </p:nvSpPr>
        <p:spPr>
          <a:xfrm>
            <a:off x="1924875" y="377600"/>
            <a:ext cx="5296200" cy="936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>
                <a:latin typeface="Bangla MN"/>
                <a:cs typeface="Bangla MN"/>
              </a:rPr>
              <a:t>Experimental Design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03957" y="4416753"/>
            <a:ext cx="2291140" cy="20105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128" y="4402796"/>
            <a:ext cx="2798805" cy="20432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1395150" y="540816"/>
            <a:ext cx="6353700" cy="660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>
                <a:latin typeface="Bangla MN"/>
                <a:cs typeface="Bangla MN"/>
              </a:rPr>
              <a:t>qPCR Data: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600" dirty="0">
                <a:latin typeface="Bangla MN"/>
                <a:cs typeface="Bangla MN"/>
              </a:rPr>
              <a:t> Hypothalamic Tissue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516" y="1201716"/>
            <a:ext cx="7403833" cy="5155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1151347" y="775175"/>
            <a:ext cx="6848726" cy="660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>
                <a:latin typeface="Bangla MN"/>
                <a:cs typeface="Bangla MN"/>
              </a:rPr>
              <a:t>Western Blot Data: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600" dirty="0">
                <a:latin typeface="Bangla MN"/>
                <a:cs typeface="Bangla MN"/>
              </a:rPr>
              <a:t>Hypothalamic Tissue</a:t>
            </a:r>
          </a:p>
        </p:txBody>
      </p:sp>
      <p:pic>
        <p:nvPicPr>
          <p:cNvPr id="3" name="Picture 2" descr="Slide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8" r="31981" b="10153"/>
          <a:stretch/>
        </p:blipFill>
        <p:spPr>
          <a:xfrm>
            <a:off x="119273" y="1644837"/>
            <a:ext cx="4310128" cy="41230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833" y="2015176"/>
            <a:ext cx="4381499" cy="3766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547</Words>
  <Application>Microsoft Macintosh PowerPoint</Application>
  <PresentationFormat>On-screen Show (4:3)</PresentationFormat>
  <Paragraphs>111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Cordelia template</vt:lpstr>
      <vt:lpstr>Investigation of Hypothalamic Selenoprotein M in Energy Metabolism</vt:lpstr>
      <vt:lpstr>PowerPoint Presentation</vt:lpstr>
      <vt:lpstr>Selenoproteins</vt:lpstr>
      <vt:lpstr>Last Yearʻs Research</vt:lpstr>
      <vt:lpstr>PowerPoint Presentation</vt:lpstr>
      <vt:lpstr>SelM KO Mice</vt:lpstr>
      <vt:lpstr>Experimental Design</vt:lpstr>
      <vt:lpstr>qPCR Data:  Hypothalamic Tissue</vt:lpstr>
      <vt:lpstr>Western Blot Data: Hypothalamic Tissue</vt:lpstr>
      <vt:lpstr>PowerPoint Presentation</vt:lpstr>
      <vt:lpstr>qPCR N44 Immortalized Cell Line</vt:lpstr>
      <vt:lpstr>Western Blot Data: N44 Immortalized Cell Line</vt:lpstr>
      <vt:lpstr>PowerPoint Presentation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 of Hypothalamic Selenoprotein M in Energy Metabolism</dc:title>
  <cp:lastModifiedBy>CMB - Seale - Lab</cp:lastModifiedBy>
  <cp:revision>38</cp:revision>
  <dcterms:modified xsi:type="dcterms:W3CDTF">2017-08-03T00:32:54Z</dcterms:modified>
</cp:coreProperties>
</file>