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2"/>
  </p:notesMasterIdLst>
  <p:sldIdLst>
    <p:sldId id="256" r:id="rId5"/>
    <p:sldId id="296" r:id="rId6"/>
    <p:sldId id="297" r:id="rId7"/>
    <p:sldId id="278" r:id="rId8"/>
    <p:sldId id="331" r:id="rId9"/>
    <p:sldId id="332" r:id="rId10"/>
    <p:sldId id="343" r:id="rId11"/>
    <p:sldId id="344" r:id="rId12"/>
    <p:sldId id="279" r:id="rId13"/>
    <p:sldId id="333" r:id="rId14"/>
    <p:sldId id="334" r:id="rId15"/>
    <p:sldId id="335" r:id="rId16"/>
    <p:sldId id="346" r:id="rId17"/>
    <p:sldId id="336" r:id="rId18"/>
    <p:sldId id="338" r:id="rId19"/>
    <p:sldId id="339" r:id="rId20"/>
    <p:sldId id="340" r:id="rId21"/>
    <p:sldId id="326" r:id="rId22"/>
    <p:sldId id="341" r:id="rId23"/>
    <p:sldId id="320" r:id="rId24"/>
    <p:sldId id="342" r:id="rId25"/>
    <p:sldId id="345" r:id="rId26"/>
    <p:sldId id="347" r:id="rId27"/>
    <p:sldId id="348" r:id="rId28"/>
    <p:sldId id="349" r:id="rId29"/>
    <p:sldId id="350" r:id="rId30"/>
    <p:sldId id="32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Hui" initials="GH" lastIdx="3" clrIdx="0">
    <p:extLst>
      <p:ext uri="{19B8F6BF-5375-455C-9EA6-DF929625EA0E}">
        <p15:presenceInfo xmlns:p15="http://schemas.microsoft.com/office/powerpoint/2012/main" userId="S-1-5-21-2402902084-3903696877-3442962892-14732" providerId="AD"/>
      </p:ext>
    </p:extLst>
  </p:cmAuthor>
  <p:cmAuthor id="2" name="Grace Kadler" initials="GK" lastIdx="1" clrIdx="1">
    <p:extLst>
      <p:ext uri="{19B8F6BF-5375-455C-9EA6-DF929625EA0E}">
        <p15:presenceInfo xmlns:p15="http://schemas.microsoft.com/office/powerpoint/2012/main" userId="S::kadlerg@uoguelph.ca::839a1523-84ed-415b-86b9-e16b5bf81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4"/>
    <p:restoredTop sz="81669"/>
  </p:normalViewPr>
  <p:slideViewPr>
    <p:cSldViewPr snapToGrid="0" snapToObjects="1">
      <p:cViewPr>
        <p:scale>
          <a:sx n="67" d="100"/>
          <a:sy n="67" d="100"/>
        </p:scale>
        <p:origin x="1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10-20T15:18:48.868" idx="1">
    <p:pos x="10" y="10"/>
    <p:text/>
    <p:extLst>
      <p:ext uri="{C676402C-5697-4E1C-873F-D02D1690AC5C}">
        <p15:threadingInfo xmlns:p15="http://schemas.microsoft.com/office/powerpoint/2012/main" timeZoneBias="6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36BB8-C8C1-4477-8729-ECE864EC77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B20EF5-5C90-41FA-8557-2882FB5F8A58}">
      <dgm:prSet/>
      <dgm:spPr/>
      <dgm:t>
        <a:bodyPr/>
        <a:lstStyle/>
        <a:p>
          <a:r>
            <a:rPr lang="en-US"/>
            <a:t>Must add </a:t>
          </a:r>
          <a:r>
            <a:rPr lang="en-US" b="1"/>
            <a:t>TWO references</a:t>
          </a:r>
          <a:endParaRPr lang="en-US"/>
        </a:p>
      </dgm:t>
    </dgm:pt>
    <dgm:pt modelId="{632ABE09-3BC1-4CE2-A75B-660D0850F5EC}" type="parTrans" cxnId="{BFB252D7-FCF2-460A-A0A9-4436E5E0C3BC}">
      <dgm:prSet/>
      <dgm:spPr/>
      <dgm:t>
        <a:bodyPr/>
        <a:lstStyle/>
        <a:p>
          <a:endParaRPr lang="en-US"/>
        </a:p>
      </dgm:t>
    </dgm:pt>
    <dgm:pt modelId="{79FB4486-13C0-402D-BF31-3B792FBA6235}" type="sibTrans" cxnId="{BFB252D7-FCF2-460A-A0A9-4436E5E0C3BC}">
      <dgm:prSet/>
      <dgm:spPr/>
      <dgm:t>
        <a:bodyPr/>
        <a:lstStyle/>
        <a:p>
          <a:endParaRPr lang="en-US"/>
        </a:p>
      </dgm:t>
    </dgm:pt>
    <dgm:pt modelId="{199DB32A-D371-4086-8445-D4ADA94B6858}">
      <dgm:prSet/>
      <dgm:spPr/>
      <dgm:t>
        <a:bodyPr/>
        <a:lstStyle/>
        <a:p>
          <a:r>
            <a:rPr lang="en-US"/>
            <a:t>Acceptable references: </a:t>
          </a:r>
        </a:p>
      </dgm:t>
    </dgm:pt>
    <dgm:pt modelId="{A832FD01-A282-4BC0-8868-9C3EFD569CFA}" type="parTrans" cxnId="{553CA817-3118-4A33-9CFF-C88B095AC9EE}">
      <dgm:prSet/>
      <dgm:spPr/>
      <dgm:t>
        <a:bodyPr/>
        <a:lstStyle/>
        <a:p>
          <a:endParaRPr lang="en-US"/>
        </a:p>
      </dgm:t>
    </dgm:pt>
    <dgm:pt modelId="{AD0487DB-7181-4977-88DE-3FCE223A1749}" type="sibTrans" cxnId="{553CA817-3118-4A33-9CFF-C88B095AC9EE}">
      <dgm:prSet/>
      <dgm:spPr/>
      <dgm:t>
        <a:bodyPr/>
        <a:lstStyle/>
        <a:p>
          <a:endParaRPr lang="en-US"/>
        </a:p>
      </dgm:t>
    </dgm:pt>
    <dgm:pt modelId="{68922F0C-6264-43AA-8751-F855CBF7B9CE}">
      <dgm:prSet/>
      <dgm:spPr/>
      <dgm:t>
        <a:bodyPr/>
        <a:lstStyle/>
        <a:p>
          <a:r>
            <a:rPr lang="en-US"/>
            <a:t>Teachers </a:t>
          </a:r>
        </a:p>
      </dgm:t>
    </dgm:pt>
    <dgm:pt modelId="{D1575149-5B1C-4D3B-A760-1B2BC8CADCB3}" type="parTrans" cxnId="{1C693D77-C6BE-4825-8A8F-7B644B14AFA9}">
      <dgm:prSet/>
      <dgm:spPr/>
      <dgm:t>
        <a:bodyPr/>
        <a:lstStyle/>
        <a:p>
          <a:endParaRPr lang="en-US"/>
        </a:p>
      </dgm:t>
    </dgm:pt>
    <dgm:pt modelId="{D72509E1-38C7-4CBD-BE58-BA08A838645C}" type="sibTrans" cxnId="{1C693D77-C6BE-4825-8A8F-7B644B14AFA9}">
      <dgm:prSet/>
      <dgm:spPr/>
      <dgm:t>
        <a:bodyPr/>
        <a:lstStyle/>
        <a:p>
          <a:endParaRPr lang="en-US"/>
        </a:p>
      </dgm:t>
    </dgm:pt>
    <dgm:pt modelId="{B3037120-F69A-4DE3-AB44-4B90F90120BF}">
      <dgm:prSet/>
      <dgm:spPr/>
      <dgm:t>
        <a:bodyPr/>
        <a:lstStyle/>
        <a:p>
          <a:r>
            <a:rPr lang="en-US"/>
            <a:t>Professors</a:t>
          </a:r>
        </a:p>
      </dgm:t>
    </dgm:pt>
    <dgm:pt modelId="{05A23C39-5C84-495C-B2BE-8B15C12EC62C}" type="parTrans" cxnId="{D944AFD4-36FC-4B04-9E09-E2D60F89C4C1}">
      <dgm:prSet/>
      <dgm:spPr/>
      <dgm:t>
        <a:bodyPr/>
        <a:lstStyle/>
        <a:p>
          <a:endParaRPr lang="en-US"/>
        </a:p>
      </dgm:t>
    </dgm:pt>
    <dgm:pt modelId="{9EB2595D-E42A-4037-9201-3A2038EFA3D2}" type="sibTrans" cxnId="{D944AFD4-36FC-4B04-9E09-E2D60F89C4C1}">
      <dgm:prSet/>
      <dgm:spPr/>
      <dgm:t>
        <a:bodyPr/>
        <a:lstStyle/>
        <a:p>
          <a:endParaRPr lang="en-US"/>
        </a:p>
      </dgm:t>
    </dgm:pt>
    <dgm:pt modelId="{1A194DCD-1B15-4138-B6A3-A174E60A31D6}">
      <dgm:prSet/>
      <dgm:spPr/>
      <dgm:t>
        <a:bodyPr/>
        <a:lstStyle/>
        <a:p>
          <a:r>
            <a:rPr lang="en-US" dirty="0"/>
            <a:t>Relevant employer</a:t>
          </a:r>
        </a:p>
      </dgm:t>
    </dgm:pt>
    <dgm:pt modelId="{9640426B-E4BD-4D71-9D1C-5A4167D08634}" type="parTrans" cxnId="{659BAD2A-A997-4C3F-93DC-92ED4554628D}">
      <dgm:prSet/>
      <dgm:spPr/>
      <dgm:t>
        <a:bodyPr/>
        <a:lstStyle/>
        <a:p>
          <a:endParaRPr lang="en-US"/>
        </a:p>
      </dgm:t>
    </dgm:pt>
    <dgm:pt modelId="{F9FFDBD6-B431-42B8-B416-08E04C0FE155}" type="sibTrans" cxnId="{659BAD2A-A997-4C3F-93DC-92ED4554628D}">
      <dgm:prSet/>
      <dgm:spPr/>
      <dgm:t>
        <a:bodyPr/>
        <a:lstStyle/>
        <a:p>
          <a:endParaRPr lang="en-US"/>
        </a:p>
      </dgm:t>
    </dgm:pt>
    <dgm:pt modelId="{2178A0A0-25EB-4DA3-B0C5-137A22C9630E}">
      <dgm:prSet/>
      <dgm:spPr/>
      <dgm:t>
        <a:bodyPr/>
        <a:lstStyle/>
        <a:p>
          <a:r>
            <a:rPr lang="en-US" dirty="0"/>
            <a:t>Past mentor (Past STEP-UP participants </a:t>
          </a:r>
          <a:r>
            <a:rPr lang="en-US" b="1" dirty="0"/>
            <a:t>must </a:t>
          </a:r>
          <a:r>
            <a:rPr lang="en-US" dirty="0"/>
            <a:t>have at least one letter from their most recent STEP-UP Research Mentor)</a:t>
          </a:r>
        </a:p>
      </dgm:t>
    </dgm:pt>
    <dgm:pt modelId="{F7AA571C-8428-4530-BAE8-D18040E90435}" type="parTrans" cxnId="{61E0CA64-23B2-436F-90A1-A3D0F203404E}">
      <dgm:prSet/>
      <dgm:spPr/>
      <dgm:t>
        <a:bodyPr/>
        <a:lstStyle/>
        <a:p>
          <a:endParaRPr lang="en-US"/>
        </a:p>
      </dgm:t>
    </dgm:pt>
    <dgm:pt modelId="{1A646AA6-C42F-4F09-8E0E-BD6CBE33A7B2}" type="sibTrans" cxnId="{61E0CA64-23B2-436F-90A1-A3D0F203404E}">
      <dgm:prSet/>
      <dgm:spPr/>
      <dgm:t>
        <a:bodyPr/>
        <a:lstStyle/>
        <a:p>
          <a:endParaRPr lang="en-US"/>
        </a:p>
      </dgm:t>
    </dgm:pt>
    <dgm:pt modelId="{27AA0546-17BB-4DD3-BF31-2ABDB7FD572B}">
      <dgm:prSet/>
      <dgm:spPr/>
      <dgm:t>
        <a:bodyPr/>
        <a:lstStyle/>
        <a:p>
          <a:r>
            <a:rPr lang="en-US" dirty="0"/>
            <a:t>You must contact potential references yourself</a:t>
          </a:r>
        </a:p>
      </dgm:t>
    </dgm:pt>
    <dgm:pt modelId="{BE7EFF53-5D2F-408C-863C-532A06A68AF8}" type="parTrans" cxnId="{80C2D213-3263-4EE5-AD5B-BA6FC3EEF26A}">
      <dgm:prSet/>
      <dgm:spPr/>
      <dgm:t>
        <a:bodyPr/>
        <a:lstStyle/>
        <a:p>
          <a:endParaRPr lang="en-US"/>
        </a:p>
      </dgm:t>
    </dgm:pt>
    <dgm:pt modelId="{8EAED877-762C-48A1-90D7-724C194D68EA}" type="sibTrans" cxnId="{80C2D213-3263-4EE5-AD5B-BA6FC3EEF26A}">
      <dgm:prSet/>
      <dgm:spPr/>
      <dgm:t>
        <a:bodyPr/>
        <a:lstStyle/>
        <a:p>
          <a:endParaRPr lang="en-US"/>
        </a:p>
      </dgm:t>
    </dgm:pt>
    <dgm:pt modelId="{8DB8D684-5881-4B12-8418-7A27088603A6}">
      <dgm:prSet/>
      <dgm:spPr/>
      <dgm:t>
        <a:bodyPr/>
        <a:lstStyle/>
        <a:p>
          <a:r>
            <a:rPr lang="en-US" dirty="0"/>
            <a:t>CONFIRM with reference they are willing to provide a recommendation letter </a:t>
          </a:r>
        </a:p>
      </dgm:t>
    </dgm:pt>
    <dgm:pt modelId="{7DA41B27-012A-4E41-97E9-DE3F5584DAF7}" type="parTrans" cxnId="{B4986EBA-942C-496E-A471-C656617A4003}">
      <dgm:prSet/>
      <dgm:spPr/>
      <dgm:t>
        <a:bodyPr/>
        <a:lstStyle/>
        <a:p>
          <a:endParaRPr lang="en-US"/>
        </a:p>
      </dgm:t>
    </dgm:pt>
    <dgm:pt modelId="{11563E50-85EA-4877-BD62-B7FD3D8BCB8C}" type="sibTrans" cxnId="{B4986EBA-942C-496E-A471-C656617A4003}">
      <dgm:prSet/>
      <dgm:spPr/>
      <dgm:t>
        <a:bodyPr/>
        <a:lstStyle/>
        <a:p>
          <a:endParaRPr lang="en-US"/>
        </a:p>
      </dgm:t>
    </dgm:pt>
    <dgm:pt modelId="{73B62802-15EE-409D-A4F5-935FF10C4ACE}">
      <dgm:prSet/>
      <dgm:spPr/>
      <dgm:t>
        <a:bodyPr/>
        <a:lstStyle/>
        <a:p>
          <a:r>
            <a:rPr lang="en-US" dirty="0"/>
            <a:t>CONFIRM </a:t>
          </a:r>
          <a:r>
            <a:rPr lang="en-US" b="1" dirty="0"/>
            <a:t>application deadline </a:t>
          </a:r>
          <a:r>
            <a:rPr lang="en-US" dirty="0"/>
            <a:t>with reference</a:t>
          </a:r>
        </a:p>
      </dgm:t>
    </dgm:pt>
    <dgm:pt modelId="{0B45A383-80CD-4816-BF51-C56BDB52D005}" type="parTrans" cxnId="{F352D257-355D-417D-AC4B-3C6C8D3A5F50}">
      <dgm:prSet/>
      <dgm:spPr/>
      <dgm:t>
        <a:bodyPr/>
        <a:lstStyle/>
        <a:p>
          <a:endParaRPr lang="en-US"/>
        </a:p>
      </dgm:t>
    </dgm:pt>
    <dgm:pt modelId="{40A82BD0-DEDB-4D09-B51B-BE04207939C5}" type="sibTrans" cxnId="{F352D257-355D-417D-AC4B-3C6C8D3A5F50}">
      <dgm:prSet/>
      <dgm:spPr/>
      <dgm:t>
        <a:bodyPr/>
        <a:lstStyle/>
        <a:p>
          <a:endParaRPr lang="en-US"/>
        </a:p>
      </dgm:t>
    </dgm:pt>
    <dgm:pt modelId="{58F1013E-9D71-40AA-BC6E-841C07683FAD}">
      <dgm:prSet/>
      <dgm:spPr/>
      <dgm:t>
        <a:bodyPr/>
        <a:lstStyle/>
        <a:p>
          <a:r>
            <a:rPr lang="en-US" dirty="0"/>
            <a:t>Upload the signed copy of the recommendation letter in the survey </a:t>
          </a:r>
        </a:p>
      </dgm:t>
    </dgm:pt>
    <dgm:pt modelId="{E2076B18-5CD4-4292-9DE7-F581EFAE20BA}" type="parTrans" cxnId="{00C83D64-2687-4F7D-80D0-D798ECDC5840}">
      <dgm:prSet/>
      <dgm:spPr/>
      <dgm:t>
        <a:bodyPr/>
        <a:lstStyle/>
        <a:p>
          <a:endParaRPr lang="en-US"/>
        </a:p>
      </dgm:t>
    </dgm:pt>
    <dgm:pt modelId="{AF58B408-DF26-453D-9C26-9DCB5F705F45}" type="sibTrans" cxnId="{00C83D64-2687-4F7D-80D0-D798ECDC5840}">
      <dgm:prSet/>
      <dgm:spPr/>
      <dgm:t>
        <a:bodyPr/>
        <a:lstStyle/>
        <a:p>
          <a:endParaRPr lang="en-US"/>
        </a:p>
      </dgm:t>
    </dgm:pt>
    <dgm:pt modelId="{41D4EB87-81C9-4D02-82B9-4D16E305DD37}">
      <dgm:prSet/>
      <dgm:spPr/>
      <dgm:t>
        <a:bodyPr/>
        <a:lstStyle/>
        <a:p>
          <a:r>
            <a:rPr lang="en-US" dirty="0"/>
            <a:t>You must upload the copy as a </a:t>
          </a:r>
          <a:r>
            <a:rPr lang="en-US" b="1" dirty="0"/>
            <a:t>PDF file </a:t>
          </a:r>
        </a:p>
      </dgm:t>
    </dgm:pt>
    <dgm:pt modelId="{BC261174-C53F-4943-9650-124AAA9E1A57}" type="parTrans" cxnId="{6A2656B5-55ED-430C-9FCD-2235B676FB02}">
      <dgm:prSet/>
      <dgm:spPr/>
      <dgm:t>
        <a:bodyPr/>
        <a:lstStyle/>
        <a:p>
          <a:endParaRPr lang="en-US"/>
        </a:p>
      </dgm:t>
    </dgm:pt>
    <dgm:pt modelId="{5E65E4AE-8FA1-4405-BE2C-B38AE7170B3A}" type="sibTrans" cxnId="{6A2656B5-55ED-430C-9FCD-2235B676FB02}">
      <dgm:prSet/>
      <dgm:spPr/>
      <dgm:t>
        <a:bodyPr/>
        <a:lstStyle/>
        <a:p>
          <a:endParaRPr lang="en-US"/>
        </a:p>
      </dgm:t>
    </dgm:pt>
    <dgm:pt modelId="{6F91E7C0-FC34-2B49-9C09-E8EADBA725AA}" type="pres">
      <dgm:prSet presAssocID="{1EA36BB8-C8C1-4477-8729-ECE864EC7771}" presName="linear" presStyleCnt="0">
        <dgm:presLayoutVars>
          <dgm:animLvl val="lvl"/>
          <dgm:resizeHandles val="exact"/>
        </dgm:presLayoutVars>
      </dgm:prSet>
      <dgm:spPr/>
    </dgm:pt>
    <dgm:pt modelId="{4CBC673C-C063-C848-8A93-9D18EE256A11}" type="pres">
      <dgm:prSet presAssocID="{0EB20EF5-5C90-41FA-8557-2882FB5F8A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71F9D0-40A5-3C42-9A33-C7FBB1AC3873}" type="pres">
      <dgm:prSet presAssocID="{79FB4486-13C0-402D-BF31-3B792FBA6235}" presName="spacer" presStyleCnt="0"/>
      <dgm:spPr/>
    </dgm:pt>
    <dgm:pt modelId="{B6F44874-D94B-1D4A-8B5B-037A458A50E2}" type="pres">
      <dgm:prSet presAssocID="{199DB32A-D371-4086-8445-D4ADA94B685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763B42-818D-B544-9139-4F882204AF9F}" type="pres">
      <dgm:prSet presAssocID="{199DB32A-D371-4086-8445-D4ADA94B6858}" presName="childText" presStyleLbl="revTx" presStyleIdx="0" presStyleCnt="2">
        <dgm:presLayoutVars>
          <dgm:bulletEnabled val="1"/>
        </dgm:presLayoutVars>
      </dgm:prSet>
      <dgm:spPr/>
    </dgm:pt>
    <dgm:pt modelId="{CD18E604-A1F8-5340-B208-B6B3382009D4}" type="pres">
      <dgm:prSet presAssocID="{27AA0546-17BB-4DD3-BF31-2ABDB7FD57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5956229-80D7-804A-9821-640BC1FD24C3}" type="pres">
      <dgm:prSet presAssocID="{27AA0546-17BB-4DD3-BF31-2ABDB7FD572B}" presName="childText" presStyleLbl="revTx" presStyleIdx="1" presStyleCnt="2">
        <dgm:presLayoutVars>
          <dgm:bulletEnabled val="1"/>
        </dgm:presLayoutVars>
      </dgm:prSet>
      <dgm:spPr/>
    </dgm:pt>
    <dgm:pt modelId="{0C0D7F90-5782-6149-888B-27D49BB5EA5A}" type="pres">
      <dgm:prSet presAssocID="{41D4EB87-81C9-4D02-82B9-4D16E305DD3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0C2D213-3263-4EE5-AD5B-BA6FC3EEF26A}" srcId="{1EA36BB8-C8C1-4477-8729-ECE864EC7771}" destId="{27AA0546-17BB-4DD3-BF31-2ABDB7FD572B}" srcOrd="2" destOrd="0" parTransId="{BE7EFF53-5D2F-408C-863C-532A06A68AF8}" sibTransId="{8EAED877-762C-48A1-90D7-724C194D68EA}"/>
    <dgm:cxn modelId="{553CA817-3118-4A33-9CFF-C88B095AC9EE}" srcId="{1EA36BB8-C8C1-4477-8729-ECE864EC7771}" destId="{199DB32A-D371-4086-8445-D4ADA94B6858}" srcOrd="1" destOrd="0" parTransId="{A832FD01-A282-4BC0-8868-9C3EFD569CFA}" sibTransId="{AD0487DB-7181-4977-88DE-3FCE223A1749}"/>
    <dgm:cxn modelId="{B3612122-EEC9-424D-A25A-F1771A9791B8}" type="presOf" srcId="{B3037120-F69A-4DE3-AB44-4B90F90120BF}" destId="{86763B42-818D-B544-9139-4F882204AF9F}" srcOrd="0" destOrd="1" presId="urn:microsoft.com/office/officeart/2005/8/layout/vList2"/>
    <dgm:cxn modelId="{659BAD2A-A997-4C3F-93DC-92ED4554628D}" srcId="{199DB32A-D371-4086-8445-D4ADA94B6858}" destId="{1A194DCD-1B15-4138-B6A3-A174E60A31D6}" srcOrd="2" destOrd="0" parTransId="{9640426B-E4BD-4D71-9D1C-5A4167D08634}" sibTransId="{F9FFDBD6-B431-42B8-B416-08E04C0FE155}"/>
    <dgm:cxn modelId="{C6BE0B2D-FB53-014B-8CEC-B04ED68E146F}" type="presOf" srcId="{1A194DCD-1B15-4138-B6A3-A174E60A31D6}" destId="{86763B42-818D-B544-9139-4F882204AF9F}" srcOrd="0" destOrd="2" presId="urn:microsoft.com/office/officeart/2005/8/layout/vList2"/>
    <dgm:cxn modelId="{005CB82D-EA4C-4340-AE1B-066579A6D77C}" type="presOf" srcId="{2178A0A0-25EB-4DA3-B0C5-137A22C9630E}" destId="{86763B42-818D-B544-9139-4F882204AF9F}" srcOrd="0" destOrd="3" presId="urn:microsoft.com/office/officeart/2005/8/layout/vList2"/>
    <dgm:cxn modelId="{B0834235-6DFB-4944-AD35-8AD5BFFAF045}" type="presOf" srcId="{27AA0546-17BB-4DD3-BF31-2ABDB7FD572B}" destId="{CD18E604-A1F8-5340-B208-B6B3382009D4}" srcOrd="0" destOrd="0" presId="urn:microsoft.com/office/officeart/2005/8/layout/vList2"/>
    <dgm:cxn modelId="{31DABA39-6A06-A74C-8120-D13EE9F8211C}" type="presOf" srcId="{199DB32A-D371-4086-8445-D4ADA94B6858}" destId="{B6F44874-D94B-1D4A-8B5B-037A458A50E2}" srcOrd="0" destOrd="0" presId="urn:microsoft.com/office/officeart/2005/8/layout/vList2"/>
    <dgm:cxn modelId="{F352D257-355D-417D-AC4B-3C6C8D3A5F50}" srcId="{27AA0546-17BB-4DD3-BF31-2ABDB7FD572B}" destId="{73B62802-15EE-409D-A4F5-935FF10C4ACE}" srcOrd="1" destOrd="0" parTransId="{0B45A383-80CD-4816-BF51-C56BDB52D005}" sibTransId="{40A82BD0-DEDB-4D09-B51B-BE04207939C5}"/>
    <dgm:cxn modelId="{8844FB57-AA52-F440-9165-5B6ED3601A32}" type="presOf" srcId="{73B62802-15EE-409D-A4F5-935FF10C4ACE}" destId="{85956229-80D7-804A-9821-640BC1FD24C3}" srcOrd="0" destOrd="1" presId="urn:microsoft.com/office/officeart/2005/8/layout/vList2"/>
    <dgm:cxn modelId="{00C83D64-2687-4F7D-80D0-D798ECDC5840}" srcId="{27AA0546-17BB-4DD3-BF31-2ABDB7FD572B}" destId="{58F1013E-9D71-40AA-BC6E-841C07683FAD}" srcOrd="2" destOrd="0" parTransId="{E2076B18-5CD4-4292-9DE7-F581EFAE20BA}" sibTransId="{AF58B408-DF26-453D-9C26-9DCB5F705F45}"/>
    <dgm:cxn modelId="{61E0CA64-23B2-436F-90A1-A3D0F203404E}" srcId="{199DB32A-D371-4086-8445-D4ADA94B6858}" destId="{2178A0A0-25EB-4DA3-B0C5-137A22C9630E}" srcOrd="3" destOrd="0" parTransId="{F7AA571C-8428-4530-BAE8-D18040E90435}" sibTransId="{1A646AA6-C42F-4F09-8E0E-BD6CBE33A7B2}"/>
    <dgm:cxn modelId="{74430F67-EA8F-1C4C-86DA-AA0135F6A312}" type="presOf" srcId="{8DB8D684-5881-4B12-8418-7A27088603A6}" destId="{85956229-80D7-804A-9821-640BC1FD24C3}" srcOrd="0" destOrd="0" presId="urn:microsoft.com/office/officeart/2005/8/layout/vList2"/>
    <dgm:cxn modelId="{FF84A06B-22B8-DC46-BDD2-8CD18EBF7141}" type="presOf" srcId="{0EB20EF5-5C90-41FA-8557-2882FB5F8A58}" destId="{4CBC673C-C063-C848-8A93-9D18EE256A11}" srcOrd="0" destOrd="0" presId="urn:microsoft.com/office/officeart/2005/8/layout/vList2"/>
    <dgm:cxn modelId="{2AF8466E-982B-6043-BC1F-54DC8BF4881E}" type="presOf" srcId="{1EA36BB8-C8C1-4477-8729-ECE864EC7771}" destId="{6F91E7C0-FC34-2B49-9C09-E8EADBA725AA}" srcOrd="0" destOrd="0" presId="urn:microsoft.com/office/officeart/2005/8/layout/vList2"/>
    <dgm:cxn modelId="{1C693D77-C6BE-4825-8A8F-7B644B14AFA9}" srcId="{199DB32A-D371-4086-8445-D4ADA94B6858}" destId="{68922F0C-6264-43AA-8751-F855CBF7B9CE}" srcOrd="0" destOrd="0" parTransId="{D1575149-5B1C-4D3B-A760-1B2BC8CADCB3}" sibTransId="{D72509E1-38C7-4CBD-BE58-BA08A838645C}"/>
    <dgm:cxn modelId="{ED03F482-04A6-CD4F-978C-6E833657653A}" type="presOf" srcId="{68922F0C-6264-43AA-8751-F855CBF7B9CE}" destId="{86763B42-818D-B544-9139-4F882204AF9F}" srcOrd="0" destOrd="0" presId="urn:microsoft.com/office/officeart/2005/8/layout/vList2"/>
    <dgm:cxn modelId="{002866A9-2624-D649-B480-509844A230EE}" type="presOf" srcId="{58F1013E-9D71-40AA-BC6E-841C07683FAD}" destId="{85956229-80D7-804A-9821-640BC1FD24C3}" srcOrd="0" destOrd="2" presId="urn:microsoft.com/office/officeart/2005/8/layout/vList2"/>
    <dgm:cxn modelId="{5554DCAD-1E16-FA47-BFA3-624358C44924}" type="presOf" srcId="{41D4EB87-81C9-4D02-82B9-4D16E305DD37}" destId="{0C0D7F90-5782-6149-888B-27D49BB5EA5A}" srcOrd="0" destOrd="0" presId="urn:microsoft.com/office/officeart/2005/8/layout/vList2"/>
    <dgm:cxn modelId="{6A2656B5-55ED-430C-9FCD-2235B676FB02}" srcId="{1EA36BB8-C8C1-4477-8729-ECE864EC7771}" destId="{41D4EB87-81C9-4D02-82B9-4D16E305DD37}" srcOrd="3" destOrd="0" parTransId="{BC261174-C53F-4943-9650-124AAA9E1A57}" sibTransId="{5E65E4AE-8FA1-4405-BE2C-B38AE7170B3A}"/>
    <dgm:cxn modelId="{B4986EBA-942C-496E-A471-C656617A4003}" srcId="{27AA0546-17BB-4DD3-BF31-2ABDB7FD572B}" destId="{8DB8D684-5881-4B12-8418-7A27088603A6}" srcOrd="0" destOrd="0" parTransId="{7DA41B27-012A-4E41-97E9-DE3F5584DAF7}" sibTransId="{11563E50-85EA-4877-BD62-B7FD3D8BCB8C}"/>
    <dgm:cxn modelId="{D944AFD4-36FC-4B04-9E09-E2D60F89C4C1}" srcId="{199DB32A-D371-4086-8445-D4ADA94B6858}" destId="{B3037120-F69A-4DE3-AB44-4B90F90120BF}" srcOrd="1" destOrd="0" parTransId="{05A23C39-5C84-495C-B2BE-8B15C12EC62C}" sibTransId="{9EB2595D-E42A-4037-9201-3A2038EFA3D2}"/>
    <dgm:cxn modelId="{BFB252D7-FCF2-460A-A0A9-4436E5E0C3BC}" srcId="{1EA36BB8-C8C1-4477-8729-ECE864EC7771}" destId="{0EB20EF5-5C90-41FA-8557-2882FB5F8A58}" srcOrd="0" destOrd="0" parTransId="{632ABE09-3BC1-4CE2-A75B-660D0850F5EC}" sibTransId="{79FB4486-13C0-402D-BF31-3B792FBA6235}"/>
    <dgm:cxn modelId="{09A6C909-C01F-E64E-BE23-90024141B6E4}" type="presParOf" srcId="{6F91E7C0-FC34-2B49-9C09-E8EADBA725AA}" destId="{4CBC673C-C063-C848-8A93-9D18EE256A11}" srcOrd="0" destOrd="0" presId="urn:microsoft.com/office/officeart/2005/8/layout/vList2"/>
    <dgm:cxn modelId="{D00C4CDF-1A9B-A14A-AD6F-A3244B79C7A2}" type="presParOf" srcId="{6F91E7C0-FC34-2B49-9C09-E8EADBA725AA}" destId="{BE71F9D0-40A5-3C42-9A33-C7FBB1AC3873}" srcOrd="1" destOrd="0" presId="urn:microsoft.com/office/officeart/2005/8/layout/vList2"/>
    <dgm:cxn modelId="{180852A1-97D0-7B4F-8A6B-DCD88296407B}" type="presParOf" srcId="{6F91E7C0-FC34-2B49-9C09-E8EADBA725AA}" destId="{B6F44874-D94B-1D4A-8B5B-037A458A50E2}" srcOrd="2" destOrd="0" presId="urn:microsoft.com/office/officeart/2005/8/layout/vList2"/>
    <dgm:cxn modelId="{39C92412-1FAD-2E41-A107-F4ACE3D58000}" type="presParOf" srcId="{6F91E7C0-FC34-2B49-9C09-E8EADBA725AA}" destId="{86763B42-818D-B544-9139-4F882204AF9F}" srcOrd="3" destOrd="0" presId="urn:microsoft.com/office/officeart/2005/8/layout/vList2"/>
    <dgm:cxn modelId="{AC434FA6-F1C6-5045-93AC-E6C3AD08F731}" type="presParOf" srcId="{6F91E7C0-FC34-2B49-9C09-E8EADBA725AA}" destId="{CD18E604-A1F8-5340-B208-B6B3382009D4}" srcOrd="4" destOrd="0" presId="urn:microsoft.com/office/officeart/2005/8/layout/vList2"/>
    <dgm:cxn modelId="{A441D869-7FD5-2D4D-A538-BE2834FBCF9F}" type="presParOf" srcId="{6F91E7C0-FC34-2B49-9C09-E8EADBA725AA}" destId="{85956229-80D7-804A-9821-640BC1FD24C3}" srcOrd="5" destOrd="0" presId="urn:microsoft.com/office/officeart/2005/8/layout/vList2"/>
    <dgm:cxn modelId="{A946ED52-E5B1-334E-BC08-632293F81425}" type="presParOf" srcId="{6F91E7C0-FC34-2B49-9C09-E8EADBA725AA}" destId="{0C0D7F90-5782-6149-888B-27D49BB5EA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C673C-C063-C848-8A93-9D18EE256A11}">
      <dsp:nvSpPr>
        <dsp:cNvPr id="0" name=""/>
        <dsp:cNvSpPr/>
      </dsp:nvSpPr>
      <dsp:spPr>
        <a:xfrm>
          <a:off x="0" y="21937"/>
          <a:ext cx="7186613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Must add </a:t>
          </a:r>
          <a:r>
            <a:rPr lang="en-US" sz="2600" b="1" kern="1200"/>
            <a:t>TWO references</a:t>
          </a:r>
          <a:endParaRPr lang="en-US" sz="2600" kern="1200"/>
        </a:p>
      </dsp:txBody>
      <dsp:txXfrm>
        <a:off x="30442" y="52379"/>
        <a:ext cx="7125729" cy="562726"/>
      </dsp:txXfrm>
    </dsp:sp>
    <dsp:sp modelId="{B6F44874-D94B-1D4A-8B5B-037A458A50E2}">
      <dsp:nvSpPr>
        <dsp:cNvPr id="0" name=""/>
        <dsp:cNvSpPr/>
      </dsp:nvSpPr>
      <dsp:spPr>
        <a:xfrm>
          <a:off x="0" y="720427"/>
          <a:ext cx="7186613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Acceptable references: </a:t>
          </a:r>
        </a:p>
      </dsp:txBody>
      <dsp:txXfrm>
        <a:off x="30442" y="750869"/>
        <a:ext cx="7125729" cy="562726"/>
      </dsp:txXfrm>
    </dsp:sp>
    <dsp:sp modelId="{86763B42-818D-B544-9139-4F882204AF9F}">
      <dsp:nvSpPr>
        <dsp:cNvPr id="0" name=""/>
        <dsp:cNvSpPr/>
      </dsp:nvSpPr>
      <dsp:spPr>
        <a:xfrm>
          <a:off x="0" y="1344037"/>
          <a:ext cx="7186613" cy="1668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Teachers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Professors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Relevant employer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Past mentor (Past STEP-UP participants </a:t>
          </a:r>
          <a:r>
            <a:rPr lang="en-US" sz="2000" b="1" kern="1200" dirty="0"/>
            <a:t>must </a:t>
          </a:r>
          <a:r>
            <a:rPr lang="en-US" sz="2000" kern="1200" dirty="0"/>
            <a:t>have at least one letter from their most recent STEP-UP Research Mentor)</a:t>
          </a:r>
        </a:p>
      </dsp:txBody>
      <dsp:txXfrm>
        <a:off x="0" y="1344037"/>
        <a:ext cx="7186613" cy="1668420"/>
      </dsp:txXfrm>
    </dsp:sp>
    <dsp:sp modelId="{CD18E604-A1F8-5340-B208-B6B3382009D4}">
      <dsp:nvSpPr>
        <dsp:cNvPr id="0" name=""/>
        <dsp:cNvSpPr/>
      </dsp:nvSpPr>
      <dsp:spPr>
        <a:xfrm>
          <a:off x="0" y="3012457"/>
          <a:ext cx="7186613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You must contact potential references yourself</a:t>
          </a:r>
        </a:p>
      </dsp:txBody>
      <dsp:txXfrm>
        <a:off x="30442" y="3042899"/>
        <a:ext cx="7125729" cy="562726"/>
      </dsp:txXfrm>
    </dsp:sp>
    <dsp:sp modelId="{85956229-80D7-804A-9821-640BC1FD24C3}">
      <dsp:nvSpPr>
        <dsp:cNvPr id="0" name=""/>
        <dsp:cNvSpPr/>
      </dsp:nvSpPr>
      <dsp:spPr>
        <a:xfrm>
          <a:off x="0" y="3636067"/>
          <a:ext cx="7186613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17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CONFIRM with reference they are willing to provide a recommendation letter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CONFIRM </a:t>
          </a:r>
          <a:r>
            <a:rPr lang="en-US" sz="2000" b="1" kern="1200" dirty="0"/>
            <a:t>application deadline </a:t>
          </a:r>
          <a:r>
            <a:rPr lang="en-US" sz="2000" kern="1200" dirty="0"/>
            <a:t>with reference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Upload the signed copy of the recommendation letter in the survey </a:t>
          </a:r>
        </a:p>
      </dsp:txBody>
      <dsp:txXfrm>
        <a:off x="0" y="3636067"/>
        <a:ext cx="7186613" cy="1587690"/>
      </dsp:txXfrm>
    </dsp:sp>
    <dsp:sp modelId="{0C0D7F90-5782-6149-888B-27D49BB5EA5A}">
      <dsp:nvSpPr>
        <dsp:cNvPr id="0" name=""/>
        <dsp:cNvSpPr/>
      </dsp:nvSpPr>
      <dsp:spPr>
        <a:xfrm>
          <a:off x="0" y="5223757"/>
          <a:ext cx="7186613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You must upload the copy as a </a:t>
          </a:r>
          <a:r>
            <a:rPr lang="en-US" sz="2600" b="1" kern="1200" dirty="0"/>
            <a:t>PDF file </a:t>
          </a:r>
        </a:p>
      </dsp:txBody>
      <dsp:txXfrm>
        <a:off x="30442" y="5254199"/>
        <a:ext cx="7125729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D25C7-3A04-9744-9B6D-2793706FAE31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06319-5841-FF41-922F-EF893EAA5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4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>
          <a:extLst>
            <a:ext uri="{FF2B5EF4-FFF2-40B4-BE49-F238E27FC236}">
              <a16:creationId xmlns:a16="http://schemas.microsoft.com/office/drawing/2014/main" id="{E8668159-0C0D-4157-28AF-9F24ABEB3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:notes">
            <a:extLst>
              <a:ext uri="{FF2B5EF4-FFF2-40B4-BE49-F238E27FC236}">
                <a16:creationId xmlns:a16="http://schemas.microsoft.com/office/drawing/2014/main" id="{93DE3158-FCBE-672F-4B11-228FFFFA80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1" name="Google Shape;551;p41:notes">
            <a:extLst>
              <a:ext uri="{FF2B5EF4-FFF2-40B4-BE49-F238E27FC236}">
                <a16:creationId xmlns:a16="http://schemas.microsoft.com/office/drawing/2014/main" id="{3857B498-AD2D-E556-C2A0-EA67411352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5186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305C2-9476-26B4-CBD9-AA81B28FA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0CD61-03C1-12F4-3D79-271311BA2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1F9C1-B9A3-DB13-919A-0E3CD7C59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87F2-5796-E3DA-4AB1-B0B4F7DB1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418E4-6C1E-9610-ED66-F6E4F428F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DD60B-A338-E305-9F35-F448DA974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94830-8BE2-AB01-FAC3-08F6CC3ED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EA5A5-CC46-67A4-2F30-184A14907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33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B54AB-42A2-A67D-1A2D-B7D56714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217B0-6242-3230-E3D2-9C8C3EAA5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5D16C8-0814-8C89-408D-752950636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C621D-DC43-92BE-3873-64468223D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7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someone who you have worked with in a professional setting (not family or friends)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 sure to approach them with plenty of time in person, tell them what STEPUP is and why you are interested in it, why you think you would be a good fit and then whether they would be willing to write a recommendation letter for you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CC5C7-3223-ECB6-3740-D18E0152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E2B60-2D32-7D79-3D2B-F75E53D7A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5D281-E624-3E1A-F970-0B3300732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D577-6CB1-9AD4-2128-62A4F43EB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8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4" name="Google Shape;6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Check your postcards (or get link from your teachers)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 to the pacificstepup.org website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select how to apply “apply now”</a:t>
            </a:r>
            <a:endParaRPr/>
          </a:p>
        </p:txBody>
      </p:sp>
      <p:sp>
        <p:nvSpPr>
          <p:cNvPr id="305" name="Google Shape;30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3" name="Google Shape;3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1" name="Google Shape;34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9F6C62F1-81DB-3C7D-F160-8AF3847D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:notes">
            <a:extLst>
              <a:ext uri="{FF2B5EF4-FFF2-40B4-BE49-F238E27FC236}">
                <a16:creationId xmlns:a16="http://schemas.microsoft.com/office/drawing/2014/main" id="{D34B1F9C-89B5-3750-02FB-28F71F6E05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27:notes">
            <a:extLst>
              <a:ext uri="{FF2B5EF4-FFF2-40B4-BE49-F238E27FC236}">
                <a16:creationId xmlns:a16="http://schemas.microsoft.com/office/drawing/2014/main" id="{9D89AC51-F07F-CEAF-E639-31E238B970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9475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>
          <a:extLst>
            <a:ext uri="{FF2B5EF4-FFF2-40B4-BE49-F238E27FC236}">
              <a16:creationId xmlns:a16="http://schemas.microsoft.com/office/drawing/2014/main" id="{A4B7FCFF-8051-7547-02F6-23B309E3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:notes">
            <a:extLst>
              <a:ext uri="{FF2B5EF4-FFF2-40B4-BE49-F238E27FC236}">
                <a16:creationId xmlns:a16="http://schemas.microsoft.com/office/drawing/2014/main" id="{4DD39E1B-87F2-05B5-02EE-77B98D5D1D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1" name="Google Shape;551;p41:notes">
            <a:extLst>
              <a:ext uri="{FF2B5EF4-FFF2-40B4-BE49-F238E27FC236}">
                <a16:creationId xmlns:a16="http://schemas.microsoft.com/office/drawing/2014/main" id="{866203C7-9C25-09EA-3D46-F7B7A0776C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261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06319-5841-FF41-922F-EF893EAA50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71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3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3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44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7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7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0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0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64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mallpdf.com/pdf-converter" TargetMode="External"/><Relationship Id="rId5" Type="http://schemas.openxmlformats.org/officeDocument/2006/relationships/hyperlink" Target="https://www.canva.com/features/pdf-converter/" TargetMode="External"/><Relationship Id="rId4" Type="http://schemas.openxmlformats.org/officeDocument/2006/relationships/hyperlink" Target="https://www.adobe.com/acrobat/online/convert-pdf.html?sdid=HQZ6X2LL&amp;mv=search&amp;mv2=paidsearch&amp;ef_id=EAIaIQobChMI9JeH14u0kAMVQTStBh1NJyI8EAAYAiAAEgIyevD_BwE:G:s&amp;s_kwcid=AL!3085!3!610301815119!e!!g!!free%20pdf%20converter!12980393496!122641006700&amp;cmpn=mobile-search&amp;gad_source=1&amp;gad_campaignid=1298039349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features/pdf-converter/" TargetMode="External"/><Relationship Id="rId2" Type="http://schemas.openxmlformats.org/officeDocument/2006/relationships/hyperlink" Target="https://www.adobe.com/acrobat/online/convert-pdf.html?sdid=HQZ6X2LL&amp;mv=search&amp;mv2=paidsearch&amp;ef_id=EAIaIQobChMI9JeH14u0kAMVQTStBh1NJyI8EAAYAiAAEgIyevD_BwE:G:s&amp;s_kwcid=AL!3085!3!610301815119!e!!g!!free%20pdf%20converter!12980393496!122641006700&amp;cmpn=mobile-search&amp;gad_source=1&amp;gad_campaignid=1298039349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mallpdf.com/pdf-convert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04A3AFBD-B773-4044-9936-E14BCDDE1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4" y="4455620"/>
            <a:ext cx="7321946" cy="1143000"/>
          </a:xfrm>
        </p:spPr>
        <p:txBody>
          <a:bodyPr>
            <a:normAutofit/>
          </a:bodyPr>
          <a:lstStyle/>
          <a:p>
            <a:r>
              <a:rPr lang="en-US" dirty="0"/>
              <a:t>Supported by the national institute of diabetes and digestive and kidney diseases (NIDDK), national institutes of health (NIH)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Google Shape;176;p1">
            <a:extLst>
              <a:ext uri="{FF2B5EF4-FFF2-40B4-BE49-F238E27FC236}">
                <a16:creationId xmlns:a16="http://schemas.microsoft.com/office/drawing/2014/main" id="{2129BE17-A7A0-0F64-4628-EBCE08B7BB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4948" y="854138"/>
            <a:ext cx="5128543" cy="4172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88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430BFCAF-C97B-694E-9D07-CAFB9AC89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">
            <a:extLst>
              <a:ext uri="{FF2B5EF4-FFF2-40B4-BE49-F238E27FC236}">
                <a16:creationId xmlns:a16="http://schemas.microsoft.com/office/drawing/2014/main" id="{B6511386-46B9-3334-FBDA-000E91D40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923" y="2669078"/>
            <a:ext cx="4778223" cy="1336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 sz="4000" dirty="0"/>
              <a:t>Fill in required fields – </a:t>
            </a:r>
            <a:br>
              <a:rPr lang="en-US" sz="4000" dirty="0"/>
            </a:br>
            <a:r>
              <a:rPr lang="en-US" sz="4000" b="1" dirty="0"/>
              <a:t>Parent/Guardian Information</a:t>
            </a:r>
            <a:endParaRPr b="1" dirty="0"/>
          </a:p>
        </p:txBody>
      </p:sp>
      <p:sp>
        <p:nvSpPr>
          <p:cNvPr id="351" name="Google Shape;351;p27">
            <a:extLst>
              <a:ext uri="{FF2B5EF4-FFF2-40B4-BE49-F238E27FC236}">
                <a16:creationId xmlns:a16="http://schemas.microsoft.com/office/drawing/2014/main" id="{74666D58-DD40-15FD-1684-1E09A23D4C60}"/>
              </a:ext>
            </a:extLst>
          </p:cNvPr>
          <p:cNvSpPr/>
          <p:nvPr/>
        </p:nvSpPr>
        <p:spPr>
          <a:xfrm>
            <a:off x="3810000" y="12493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F20B1F-B8CA-E457-F6D2-D54382F7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73" y="199026"/>
            <a:ext cx="5787604" cy="64599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965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AFA7AEA9-D344-7A92-DBDF-750D5E267A7D}"/>
              </a:ext>
            </a:extLst>
          </p:cNvPr>
          <p:cNvSpPr txBox="1">
            <a:spLocks/>
          </p:cNvSpPr>
          <p:nvPr/>
        </p:nvSpPr>
        <p:spPr>
          <a:xfrm>
            <a:off x="484910" y="1841269"/>
            <a:ext cx="3200400" cy="22860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accent1"/>
              </a:buClr>
              <a:buSzPts val="4000"/>
            </a:pP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Fill in required fields – </a:t>
            </a:r>
            <a:b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Additional Student Info &amp; Past STEP-UP Experience</a:t>
            </a: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6C6234C-9D8A-1B22-FACF-57C313823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475" y="637309"/>
            <a:ext cx="7836326" cy="5583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75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>
          <a:extLst>
            <a:ext uri="{FF2B5EF4-FFF2-40B4-BE49-F238E27FC236}">
              <a16:creationId xmlns:a16="http://schemas.microsoft.com/office/drawing/2014/main" id="{1B701C6B-1F07-8FE0-D6C8-66919E43D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">
            <a:extLst>
              <a:ext uri="{FF2B5EF4-FFF2-40B4-BE49-F238E27FC236}">
                <a16:creationId xmlns:a16="http://schemas.microsoft.com/office/drawing/2014/main" id="{FBD8CCF1-4296-6143-6643-C60120820F43}"/>
              </a:ext>
            </a:extLst>
          </p:cNvPr>
          <p:cNvSpPr txBox="1"/>
          <p:nvPr/>
        </p:nvSpPr>
        <p:spPr>
          <a:xfrm>
            <a:off x="-102802" y="1703113"/>
            <a:ext cx="5706825" cy="502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>
              <a:buClr>
                <a:srgbClr val="3B8CE4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Add school information</a:t>
            </a:r>
            <a:endParaRPr sz="1400" dirty="0">
              <a:solidFill>
                <a:srgbClr val="00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  <a:p>
            <a:pPr marL="742950" lvl="1" indent="-285750">
              <a:buClr>
                <a:srgbClr val="3B8CE4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School transcripts </a:t>
            </a:r>
            <a:r>
              <a:rPr lang="en-US" i="1" dirty="0">
                <a:solidFill>
                  <a:schemeClr val="dk1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(student copy is OK)</a:t>
            </a:r>
            <a:endParaRPr sz="1400" dirty="0">
              <a:solidFill>
                <a:srgbClr val="00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  <a:p>
            <a:pPr marL="1200150" lvl="2" indent="-285750">
              <a:buClr>
                <a:schemeClr val="accent4"/>
              </a:buClr>
              <a:buSzPts val="1800"/>
              <a:buFontTx/>
              <a:buChar char="-"/>
            </a:pPr>
            <a:r>
              <a:rPr lang="en-US" dirty="0">
                <a:solidFill>
                  <a:schemeClr val="dk1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Transcripts must be uploaded online</a:t>
            </a:r>
          </a:p>
          <a:p>
            <a:pPr marL="1200150" lvl="2" indent="-285750">
              <a:buClr>
                <a:schemeClr val="accent4"/>
              </a:buClr>
              <a:buSzPts val="1800"/>
              <a:buFontTx/>
              <a:buChar char="-"/>
            </a:pPr>
            <a:r>
              <a:rPr lang="en-US" dirty="0">
                <a:solidFill>
                  <a:schemeClr val="dk1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Exceptions will be made for paper applications</a:t>
            </a:r>
            <a:endParaRPr sz="1400" dirty="0">
              <a:solidFill>
                <a:srgbClr val="00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  <a:p>
            <a:pPr lvl="2">
              <a:buClr>
                <a:srgbClr val="000000"/>
              </a:buClr>
              <a:buSzPts val="1800"/>
            </a:pPr>
            <a:endParaRPr dirty="0">
              <a:solidFill>
                <a:schemeClr val="dk1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  <a:p>
            <a:pPr lvl="2">
              <a:buClr>
                <a:srgbClr val="000000"/>
              </a:buClr>
              <a:buSzPts val="1800"/>
            </a:pPr>
            <a:endParaRPr dirty="0">
              <a:solidFill>
                <a:schemeClr val="dk1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55" name="Google Shape;555;p41" descr="AA039230.png">
            <a:extLst>
              <a:ext uri="{FF2B5EF4-FFF2-40B4-BE49-F238E27FC236}">
                <a16:creationId xmlns:a16="http://schemas.microsoft.com/office/drawing/2014/main" id="{D2D39E8A-DB93-D6F8-27A3-13FAF45A34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428" y="4793672"/>
            <a:ext cx="1161323" cy="12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1" descr="AA022278.png">
            <a:extLst>
              <a:ext uri="{FF2B5EF4-FFF2-40B4-BE49-F238E27FC236}">
                <a16:creationId xmlns:a16="http://schemas.microsoft.com/office/drawing/2014/main" id="{9EFA0FF9-5F27-7C17-0343-3281536A82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480" y="4682835"/>
            <a:ext cx="726257" cy="14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1" descr="BU005261.png">
            <a:extLst>
              <a:ext uri="{FF2B5EF4-FFF2-40B4-BE49-F238E27FC236}">
                <a16:creationId xmlns:a16="http://schemas.microsoft.com/office/drawing/2014/main" id="{F6C1EA0E-4222-E4D9-BED6-E0D809CD6D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8600" y="4777794"/>
            <a:ext cx="1480894" cy="12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1D9AB0-25D1-41FA-D0D2-DD622CDFD9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9341"/>
          <a:stretch>
            <a:fillRect/>
          </a:stretch>
        </p:blipFill>
        <p:spPr>
          <a:xfrm>
            <a:off x="5473517" y="164145"/>
            <a:ext cx="6537981" cy="58686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EEC0AE-555D-031E-92CA-3A077DF83175}"/>
              </a:ext>
            </a:extLst>
          </p:cNvPr>
          <p:cNvCxnSpPr>
            <a:cxnSpLocks/>
          </p:cNvCxnSpPr>
          <p:nvPr/>
        </p:nvCxnSpPr>
        <p:spPr>
          <a:xfrm flipV="1">
            <a:off x="4557713" y="1884218"/>
            <a:ext cx="1046310" cy="5446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379432-44F9-BCD8-7EC7-FFC3E33A1E48}"/>
              </a:ext>
            </a:extLst>
          </p:cNvPr>
          <p:cNvSpPr txBox="1"/>
          <p:nvPr/>
        </p:nvSpPr>
        <p:spPr>
          <a:xfrm>
            <a:off x="765435" y="664720"/>
            <a:ext cx="44502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3200" b="1" dirty="0">
                <a:solidFill>
                  <a:schemeClr val="dk1"/>
                </a:solidFill>
                <a:latin typeface="+mj-lt"/>
                <a:ea typeface="Arial"/>
                <a:cs typeface="Calibri" panose="020F0502020204030204" pitchFamily="34" charset="0"/>
                <a:sym typeface="Arial"/>
              </a:rPr>
              <a:t>Fill in required fields - Academics</a:t>
            </a:r>
            <a:endParaRPr lang="en-US" sz="2400" dirty="0">
              <a:solidFill>
                <a:srgbClr val="000000"/>
              </a:solidFill>
              <a:latin typeface="+mj-lt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647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8267935-2705-B3D0-A0D6-AC604E9D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847850"/>
            <a:ext cx="3200400" cy="2286000"/>
          </a:xfrm>
        </p:spPr>
        <p:txBody>
          <a:bodyPr/>
          <a:lstStyle/>
          <a:p>
            <a:r>
              <a:rPr lang="en-US" dirty="0"/>
              <a:t>You </a:t>
            </a:r>
            <a:r>
              <a:rPr lang="en-US" b="1" u="sng" dirty="0"/>
              <a:t>must</a:t>
            </a:r>
            <a:r>
              <a:rPr lang="en-US" b="1" dirty="0"/>
              <a:t> </a:t>
            </a:r>
            <a:r>
              <a:rPr lang="en-US" dirty="0"/>
              <a:t>upload documents as </a:t>
            </a:r>
            <a:r>
              <a:rPr lang="en-US" b="1" u="sng" dirty="0"/>
              <a:t>PDF files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75A109-4EDB-B682-C8A0-4DB4B478ED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44" b="50628"/>
          <a:stretch>
            <a:fillRect/>
          </a:stretch>
        </p:blipFill>
        <p:spPr>
          <a:xfrm>
            <a:off x="4186195" y="355600"/>
            <a:ext cx="7764505" cy="3162300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8C84AF-E180-D7AF-3436-91A795F43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880" y="3692730"/>
            <a:ext cx="7487920" cy="2504870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en-US" sz="1800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adobe.com/acrobat/online/convert-pdf.html?sdid=HQZ6X2LL&amp;mv=search&amp;mv2=paidsearch&amp;ef_id=EAIaIQobChMI9JeH14u0kAMVQTStBh1NJyI8EAAYAiAAEgIyevD_BwE:G:s&amp;s_kwcid=AL!3085!3!610301815119!e!!g!!free%20pdf%20converter!12980393496!122641006700&amp;cmpn=mobile-search&amp;gad_source=1&amp;gad_campaignid=12980393496</a:t>
            </a:r>
            <a:endParaRPr lang="en-US" sz="1800" dirty="0">
              <a:solidFill>
                <a:srgbClr val="2998E3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998E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https://www.canva.com/features/pdf-converter/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https://smallpdf.com/pdf-converter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4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>
          <a:extLst>
            <a:ext uri="{FF2B5EF4-FFF2-40B4-BE49-F238E27FC236}">
              <a16:creationId xmlns:a16="http://schemas.microsoft.com/office/drawing/2014/main" id="{2E5BF9CD-5E04-61B2-7269-6CB2F116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form&#10;&#10;AI-generated content may be incorrect.">
            <a:extLst>
              <a:ext uri="{FF2B5EF4-FFF2-40B4-BE49-F238E27FC236}">
                <a16:creationId xmlns:a16="http://schemas.microsoft.com/office/drawing/2014/main" id="{3C9A5CBF-0806-5C86-866F-B7AF6C45E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63" y="637203"/>
            <a:ext cx="8049121" cy="5264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2B52A-C76A-8DBA-038F-D02B47FFC41B}"/>
              </a:ext>
            </a:extLst>
          </p:cNvPr>
          <p:cNvSpPr txBox="1"/>
          <p:nvPr/>
        </p:nvSpPr>
        <p:spPr>
          <a:xfrm>
            <a:off x="325325" y="748043"/>
            <a:ext cx="27750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32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Fill in required fields - Academics</a:t>
            </a:r>
            <a:endParaRPr lang="en-US" sz="24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071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26B38-262F-4699-A6CD-9DACDF1C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A06E8FB4-E49F-D77C-6117-B565AB9E7B35}"/>
              </a:ext>
            </a:extLst>
          </p:cNvPr>
          <p:cNvSpPr txBox="1">
            <a:spLocks/>
          </p:cNvSpPr>
          <p:nvPr/>
        </p:nvSpPr>
        <p:spPr>
          <a:xfrm>
            <a:off x="193964" y="2076797"/>
            <a:ext cx="3519054" cy="22860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accent1"/>
              </a:buClr>
              <a:buSzPts val="4000"/>
            </a:pP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Fill in </a:t>
            </a:r>
            <a:r>
              <a:rPr lang="en-US" sz="3100" b="0" kern="1200" spc="-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optional</a:t>
            </a: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fields – </a:t>
            </a:r>
            <a:b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dirty="0">
                <a:solidFill>
                  <a:srgbClr val="FFFFFF"/>
                </a:solidFill>
              </a:rPr>
              <a:t>Employment/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  <a:buSzPts val="4000"/>
            </a:pPr>
            <a:r>
              <a:rPr lang="en-US" sz="3100" b="1" dirty="0">
                <a:solidFill>
                  <a:srgbClr val="FFFFFF"/>
                </a:solidFill>
              </a:rPr>
              <a:t>Volunteer Information</a:t>
            </a:r>
            <a:endParaRPr lang="en-US" sz="3100" b="1" kern="1200" spc="-5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Content Placeholder 4" descr="A screenshot of a form&#10;&#10;AI-generated content may be incorrect.">
            <a:extLst>
              <a:ext uri="{FF2B5EF4-FFF2-40B4-BE49-F238E27FC236}">
                <a16:creationId xmlns:a16="http://schemas.microsoft.com/office/drawing/2014/main" id="{1BD569DC-6A59-A0B8-1CEF-948CAD57B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8555" y="95250"/>
            <a:ext cx="5770451" cy="5806975"/>
          </a:xfrm>
          <a:ln>
            <a:solidFill>
              <a:schemeClr val="tx1"/>
            </a:solidFill>
          </a:ln>
        </p:spPr>
      </p:pic>
      <p:pic>
        <p:nvPicPr>
          <p:cNvPr id="5" name="Picture 4" descr="A close-up of a person's hand&#10;&#10;AI-generated content may be incorrect.">
            <a:extLst>
              <a:ext uri="{FF2B5EF4-FFF2-40B4-BE49-F238E27FC236}">
                <a16:creationId xmlns:a16="http://schemas.microsoft.com/office/drawing/2014/main" id="{6538296B-278E-472F-9D4A-2B4F05CE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8"/>
          <a:stretch>
            <a:fillRect/>
          </a:stretch>
        </p:blipFill>
        <p:spPr>
          <a:xfrm>
            <a:off x="5288556" y="5940806"/>
            <a:ext cx="5770450" cy="776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79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C84B9-A00E-7AEF-D45D-9FD78058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CA6A4D04-E3ED-6576-0007-62A7781E1B58}"/>
              </a:ext>
            </a:extLst>
          </p:cNvPr>
          <p:cNvSpPr txBox="1">
            <a:spLocks/>
          </p:cNvSpPr>
          <p:nvPr/>
        </p:nvSpPr>
        <p:spPr>
          <a:xfrm>
            <a:off x="193964" y="2076797"/>
            <a:ext cx="3519054" cy="22860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accent1"/>
              </a:buClr>
              <a:buSzPts val="4000"/>
            </a:pP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Fill in </a:t>
            </a:r>
            <a:r>
              <a:rPr lang="en-US" sz="3100" b="0" kern="1200" spc="-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optional</a:t>
            </a: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fields – </a:t>
            </a:r>
            <a:b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dirty="0">
                <a:solidFill>
                  <a:srgbClr val="FFFFFF"/>
                </a:solidFill>
              </a:rPr>
              <a:t>Extracurricular Activities</a:t>
            </a:r>
            <a:endParaRPr lang="en-US" sz="3100" b="1" kern="1200" spc="-5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screenshot of a form&#10;&#10;AI-generated content may be incorrect.">
            <a:extLst>
              <a:ext uri="{FF2B5EF4-FFF2-40B4-BE49-F238E27FC236}">
                <a16:creationId xmlns:a16="http://schemas.microsoft.com/office/drawing/2014/main" id="{9E235421-AAC2-9E70-009B-408854FB6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1644" y="57152"/>
            <a:ext cx="7083070" cy="5700714"/>
          </a:xfrm>
          <a:ln>
            <a:solidFill>
              <a:schemeClr val="tx1"/>
            </a:solidFill>
          </a:ln>
        </p:spPr>
      </p:pic>
      <p:pic>
        <p:nvPicPr>
          <p:cNvPr id="9" name="Picture 8" descr="A close up of a white background&#10;&#10;AI-generated content may be incorrect.">
            <a:extLst>
              <a:ext uri="{FF2B5EF4-FFF2-40B4-BE49-F238E27FC236}">
                <a16:creationId xmlns:a16="http://schemas.microsoft.com/office/drawing/2014/main" id="{866A8609-B650-60BF-828E-932FE1B7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644" y="5772154"/>
            <a:ext cx="7083070" cy="9969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7605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C2E26-7442-9C27-5501-E09EBA8D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5763C7BF-DD87-3ACD-6EBB-05A174E439BE}"/>
              </a:ext>
            </a:extLst>
          </p:cNvPr>
          <p:cNvSpPr txBox="1">
            <a:spLocks/>
          </p:cNvSpPr>
          <p:nvPr/>
        </p:nvSpPr>
        <p:spPr>
          <a:xfrm>
            <a:off x="251114" y="1143000"/>
            <a:ext cx="3519054" cy="22860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accent1"/>
              </a:buClr>
              <a:buSzPts val="4000"/>
            </a:pP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Fill in </a:t>
            </a:r>
            <a:r>
              <a:rPr lang="en-US" sz="3100" b="0" kern="1200" spc="-50" baseline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optional</a:t>
            </a:r>
            <a: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fields – </a:t>
            </a:r>
            <a:br>
              <a:rPr lang="en-US" sz="3100" b="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Honors/Awards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7E123A0-5086-832E-9BA2-9F746EDD5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5665" y="71440"/>
            <a:ext cx="5951448" cy="5801017"/>
          </a:xfrm>
          <a:ln>
            <a:solidFill>
              <a:schemeClr val="tx1"/>
            </a:solidFill>
          </a:ln>
        </p:spPr>
      </p:pic>
      <p:pic>
        <p:nvPicPr>
          <p:cNvPr id="10" name="Picture 9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F3338521-6735-3CA8-2F84-370D7908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65" y="5877567"/>
            <a:ext cx="5951448" cy="908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1379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0"/>
          <p:cNvSpPr txBox="1">
            <a:spLocks noGrp="1"/>
          </p:cNvSpPr>
          <p:nvPr>
            <p:ph type="title"/>
          </p:nvPr>
        </p:nvSpPr>
        <p:spPr>
          <a:xfrm>
            <a:off x="385763" y="1908809"/>
            <a:ext cx="3200400" cy="2286000"/>
          </a:xfrm>
        </p:spPr>
        <p:txBody>
          <a:bodyPr spcFirstLastPara="1" vert="horz" lIns="91425" tIns="45700" rIns="91425" bIns="45700" rtlCol="0" anchor="b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en-US" dirty="0"/>
              <a:t>How to Apply: Reference Letters</a:t>
            </a:r>
          </a:p>
        </p:txBody>
      </p:sp>
      <p:graphicFrame>
        <p:nvGraphicFramePr>
          <p:cNvPr id="633" name="Google Shape;631;p50">
            <a:extLst>
              <a:ext uri="{FF2B5EF4-FFF2-40B4-BE49-F238E27FC236}">
                <a16:creationId xmlns:a16="http://schemas.microsoft.com/office/drawing/2014/main" id="{D8A82497-C02F-E2F1-4C37-243459215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058821"/>
              </p:ext>
            </p:extLst>
          </p:nvPr>
        </p:nvGraphicFramePr>
        <p:xfrm>
          <a:off x="4619624" y="494347"/>
          <a:ext cx="7186613" cy="5869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DFCB7-F862-4F79-52A0-2A9547B14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72C39E60-AD71-A874-7498-6F95BF7044E5}"/>
              </a:ext>
            </a:extLst>
          </p:cNvPr>
          <p:cNvSpPr txBox="1">
            <a:spLocks/>
          </p:cNvSpPr>
          <p:nvPr/>
        </p:nvSpPr>
        <p:spPr>
          <a:xfrm>
            <a:off x="-297656" y="-513498"/>
            <a:ext cx="12787312" cy="145075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accent1"/>
              </a:buClr>
              <a:buSzPts val="4000"/>
            </a:pPr>
            <a:r>
              <a:rPr lang="en-US" b="0" kern="1200" spc="-50" baseline="0" dirty="0">
                <a:latin typeface="+mj-lt"/>
                <a:ea typeface="+mj-ea"/>
                <a:cs typeface="+mj-cs"/>
              </a:rPr>
              <a:t>Fill in required fields – </a:t>
            </a:r>
            <a:r>
              <a:rPr lang="en-US" b="1" kern="1200" spc="-50" baseline="0" dirty="0">
                <a:latin typeface="+mj-lt"/>
                <a:ea typeface="+mj-ea"/>
                <a:cs typeface="+mj-cs"/>
              </a:rPr>
              <a:t>Recommendation Letters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6D120A-64F8-DD59-B6F0-DCB87ECB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34"/>
          <a:stretch>
            <a:fillRect/>
          </a:stretch>
        </p:blipFill>
        <p:spPr>
          <a:xfrm>
            <a:off x="172426" y="2114553"/>
            <a:ext cx="5837847" cy="3600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Content Placeholder 6" descr="A screenshot of a survey&#10;&#10;AI-generated content may be incorrect.">
            <a:extLst>
              <a:ext uri="{FF2B5EF4-FFF2-40B4-BE49-F238E27FC236}">
                <a16:creationId xmlns:a16="http://schemas.microsoft.com/office/drawing/2014/main" id="{0BC195DB-E1BC-9D21-52DD-F877D98AEF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53152" y="2114554"/>
            <a:ext cx="5868916" cy="3600336"/>
          </a:xfrm>
          <a:ln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A92E031-0105-4F4A-817B-46E5A6D2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8275"/>
          <a:stretch>
            <a:fillRect/>
          </a:stretch>
        </p:blipFill>
        <p:spPr>
          <a:xfrm>
            <a:off x="2566590" y="817352"/>
            <a:ext cx="7058820" cy="1211473"/>
          </a:xfrm>
          <a:prstGeom prst="rect">
            <a:avLst/>
          </a:prstGeom>
          <a:noFill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1B7473-A3A5-C8E0-0F21-1A158D7310FE}"/>
              </a:ext>
            </a:extLst>
          </p:cNvPr>
          <p:cNvCxnSpPr>
            <a:cxnSpLocks/>
          </p:cNvCxnSpPr>
          <p:nvPr/>
        </p:nvCxnSpPr>
        <p:spPr>
          <a:xfrm flipH="1" flipV="1">
            <a:off x="986955" y="5329131"/>
            <a:ext cx="2042480" cy="514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CFDAB8-0B23-E3D7-D209-3D39DB84C1BC}"/>
              </a:ext>
            </a:extLst>
          </p:cNvPr>
          <p:cNvCxnSpPr>
            <a:cxnSpLocks/>
          </p:cNvCxnSpPr>
          <p:nvPr/>
        </p:nvCxnSpPr>
        <p:spPr>
          <a:xfrm flipH="1" flipV="1">
            <a:off x="6924675" y="5329131"/>
            <a:ext cx="1905000" cy="471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2F4E83-262A-F5C4-2CDF-AF26581C8275}"/>
              </a:ext>
            </a:extLst>
          </p:cNvPr>
          <p:cNvSpPr txBox="1"/>
          <p:nvPr/>
        </p:nvSpPr>
        <p:spPr>
          <a:xfrm>
            <a:off x="3029435" y="5800618"/>
            <a:ext cx="597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Upload signed copy of recommendation letters in </a:t>
            </a:r>
            <a:r>
              <a:rPr lang="en-US" b="1" u="sng" dirty="0">
                <a:solidFill>
                  <a:srgbClr val="FF0000"/>
                </a:solidFill>
              </a:rPr>
              <a:t>PDF format </a:t>
            </a:r>
          </a:p>
        </p:txBody>
      </p:sp>
    </p:spTree>
    <p:extLst>
      <p:ext uri="{BB962C8B-B14F-4D97-AF65-F5344CB8AC3E}">
        <p14:creationId xmlns:p14="http://schemas.microsoft.com/office/powerpoint/2010/main" val="374569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2" descr="A group of people looking at a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527" y="1571874"/>
            <a:ext cx="8255607" cy="459098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2703462" y="107576"/>
            <a:ext cx="6897739" cy="9027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600"/>
            </a:pPr>
            <a:r>
              <a:rPr lang="en-US"/>
              <a:t>How to Apply</a:t>
            </a:r>
            <a:endParaRPr/>
          </a:p>
        </p:txBody>
      </p:sp>
      <p:sp>
        <p:nvSpPr>
          <p:cNvPr id="309" name="Google Shape;309;p22"/>
          <p:cNvSpPr/>
          <p:nvPr/>
        </p:nvSpPr>
        <p:spPr>
          <a:xfrm>
            <a:off x="2282214" y="917010"/>
            <a:ext cx="76275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algn="ctr">
              <a:buClr>
                <a:schemeClr val="dk1"/>
              </a:buClr>
              <a:buSzPts val="1800"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Visit </a:t>
            </a:r>
            <a:r>
              <a:rPr lang="en-US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pacificstepup.org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2"/>
          <p:cNvSpPr/>
          <p:nvPr/>
        </p:nvSpPr>
        <p:spPr>
          <a:xfrm>
            <a:off x="7682048" y="1945395"/>
            <a:ext cx="806957" cy="36933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4"/>
          <p:cNvSpPr txBox="1">
            <a:spLocks noGrp="1"/>
          </p:cNvSpPr>
          <p:nvPr>
            <p:ph type="title"/>
          </p:nvPr>
        </p:nvSpPr>
        <p:spPr>
          <a:xfrm>
            <a:off x="1650883" y="-64657"/>
            <a:ext cx="8890234" cy="8451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 sz="4000" dirty="0"/>
              <a:t>Fill in required fields: </a:t>
            </a:r>
            <a:r>
              <a:rPr lang="en-US" sz="4000" b="1" dirty="0"/>
              <a:t>Personal Statement</a:t>
            </a:r>
            <a:endParaRPr b="1" dirty="0"/>
          </a:p>
        </p:txBody>
      </p:sp>
      <p:sp>
        <p:nvSpPr>
          <p:cNvPr id="588" name="Google Shape;588;p44"/>
          <p:cNvSpPr/>
          <p:nvPr/>
        </p:nvSpPr>
        <p:spPr>
          <a:xfrm>
            <a:off x="-565150" y="1963083"/>
            <a:ext cx="4757738" cy="250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1480" lvl="1" algn="ctr">
              <a:spcBef>
                <a:spcPts val="400"/>
              </a:spcBef>
              <a:buClr>
                <a:srgbClr val="E29F1D"/>
              </a:buClr>
              <a:buSzPts val="2000"/>
            </a:pPr>
            <a:r>
              <a:rPr lang="en-US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MOST IMPORTANT PART</a:t>
            </a:r>
            <a:endParaRPr sz="2000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411480" lvl="1" algn="ctr">
              <a:spcBef>
                <a:spcPts val="400"/>
              </a:spcBef>
              <a:buClr>
                <a:srgbClr val="E29F1D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Why are you interested in STEP-UP?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11480" lvl="1" algn="ctr">
              <a:spcBef>
                <a:spcPts val="400"/>
              </a:spcBef>
              <a:buClr>
                <a:srgbClr val="E29F1D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How will this program help you achieve your goals?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777239" lvl="2" algn="ctr">
              <a:spcBef>
                <a:spcPts val="360"/>
              </a:spcBef>
              <a:buClr>
                <a:srgbClr val="2397E2"/>
              </a:buClr>
              <a:buSzPts val="1800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Think about research as a tool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777239" lvl="2" algn="ctr">
              <a:spcBef>
                <a:spcPts val="360"/>
              </a:spcBef>
              <a:buClr>
                <a:srgbClr val="2397E2"/>
              </a:buClr>
              <a:buSzPts val="1800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Think about your short- and long-term goals</a:t>
            </a:r>
            <a:endParaRPr sz="2000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aper with text on it&#10;&#10;AI-generated content may be incorrect.">
            <a:extLst>
              <a:ext uri="{FF2B5EF4-FFF2-40B4-BE49-F238E27FC236}">
                <a16:creationId xmlns:a16="http://schemas.microsoft.com/office/drawing/2014/main" id="{69E5DF2E-0490-AA59-E3C9-DD1498E0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72" y="1392237"/>
            <a:ext cx="7576616" cy="4504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150DB-E077-111A-BA84-57456F0B29BA}"/>
              </a:ext>
            </a:extLst>
          </p:cNvPr>
          <p:cNvSpPr txBox="1"/>
          <p:nvPr/>
        </p:nvSpPr>
        <p:spPr>
          <a:xfrm>
            <a:off x="4388372" y="3459731"/>
            <a:ext cx="456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Add your text here, or write ”see attached file”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AAD1EC-8502-50A4-EB25-D0D870280AA6}"/>
              </a:ext>
            </a:extLst>
          </p:cNvPr>
          <p:cNvCxnSpPr>
            <a:cxnSpLocks/>
          </p:cNvCxnSpPr>
          <p:nvPr/>
        </p:nvCxnSpPr>
        <p:spPr>
          <a:xfrm flipV="1">
            <a:off x="2810396" y="5414336"/>
            <a:ext cx="1620840" cy="4691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DA5402-16A8-27AE-0A2A-7722F99D8B31}"/>
              </a:ext>
            </a:extLst>
          </p:cNvPr>
          <p:cNvSpPr txBox="1"/>
          <p:nvPr/>
        </p:nvSpPr>
        <p:spPr>
          <a:xfrm>
            <a:off x="60748" y="5884639"/>
            <a:ext cx="475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Or upload PDF file of written</a:t>
            </a:r>
            <a:r>
              <a:rPr lang="en-US" b="1" i="1" u="sng" dirty="0">
                <a:solidFill>
                  <a:srgbClr val="FF0000"/>
                </a:solidFill>
              </a:rPr>
              <a:t> personal statement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C3D220-ACE3-4D14-7F6A-19A572357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50" y="242887"/>
            <a:ext cx="8064500" cy="3314700"/>
          </a:xfr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680B64-6200-2503-BAC5-F1C7BCF2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61" y="2395211"/>
            <a:ext cx="5029201" cy="374027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0C915A-297B-1488-EEB5-88ED0EC55DD0}"/>
              </a:ext>
            </a:extLst>
          </p:cNvPr>
          <p:cNvCxnSpPr>
            <a:cxnSpLocks/>
          </p:cNvCxnSpPr>
          <p:nvPr/>
        </p:nvCxnSpPr>
        <p:spPr>
          <a:xfrm flipH="1" flipV="1">
            <a:off x="7972425" y="1228725"/>
            <a:ext cx="657225" cy="1166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07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2A5F2-1774-5EDF-4947-98CAAA1F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Converter Links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11A8A-FD31-917D-B2AE-56845C3A50C1}"/>
              </a:ext>
            </a:extLst>
          </p:cNvPr>
          <p:cNvSpPr txBox="1"/>
          <p:nvPr/>
        </p:nvSpPr>
        <p:spPr>
          <a:xfrm>
            <a:off x="1097280" y="1892626"/>
            <a:ext cx="8926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 the following links to save your documents as PDF files: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304BDA-3CE8-D2C9-7CA0-3DF18F625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2571112"/>
            <a:ext cx="9949180" cy="2504870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en-US" sz="1800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dobe.com/acrobat/online/convert-pdf.html?sdid=HQZ6X2LL&amp;mv=search&amp;mv2=paidsearch&amp;ef_id=EAIaIQobChMI9JeH14u0kAMVQTStBh1NJyI8EAAYAiAAEgIyevD_BwE:G:s&amp;s_kwcid=AL!3085!3!610301815119!e!!g!!free%20pdf%20converter!12980393496!122641006700&amp;cmpn=mobile-search&amp;gad_source=1&amp;gad_campaignid=12980393496</a:t>
            </a:r>
            <a:endParaRPr lang="en-US" sz="1800" dirty="0">
              <a:solidFill>
                <a:srgbClr val="2998E3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998E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https://www.canva.com/features/pdf-converter/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https://smallpdf.com/pdf-converter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43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3D56-CFB4-BF25-ADBC-AD146BC9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Adobe Acrobat PDF Converter</a:t>
            </a:r>
          </a:p>
        </p:txBody>
      </p:sp>
      <p:pic>
        <p:nvPicPr>
          <p:cNvPr id="5" name="Picture 4" descr="A screenshot of a login page&#10;&#10;AI-generated content may be incorrect.">
            <a:extLst>
              <a:ext uri="{FF2B5EF4-FFF2-40B4-BE49-F238E27FC236}">
                <a16:creationId xmlns:a16="http://schemas.microsoft.com/office/drawing/2014/main" id="{1F228A3B-6735-DD31-261C-54EF117F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2024797"/>
            <a:ext cx="6170580" cy="38553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E8D3EE-2BBA-AEDF-D1C2-5D72F8DBA31C}"/>
              </a:ext>
            </a:extLst>
          </p:cNvPr>
          <p:cNvSpPr/>
          <p:nvPr/>
        </p:nvSpPr>
        <p:spPr>
          <a:xfrm>
            <a:off x="3695700" y="2755900"/>
            <a:ext cx="1143000" cy="1651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55864-CF6A-BEA6-5224-E2BDB4654C69}"/>
              </a:ext>
            </a:extLst>
          </p:cNvPr>
          <p:cNvSpPr/>
          <p:nvPr/>
        </p:nvSpPr>
        <p:spPr>
          <a:xfrm>
            <a:off x="3695700" y="4025900"/>
            <a:ext cx="2197100" cy="11303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44B58-3666-15D1-99B8-4A5D1ABA2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25" y="2024797"/>
            <a:ext cx="5884975" cy="38553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B5496F-99DC-1B86-4969-C8BBA07F9B6D}"/>
              </a:ext>
            </a:extLst>
          </p:cNvPr>
          <p:cNvSpPr/>
          <p:nvPr/>
        </p:nvSpPr>
        <p:spPr>
          <a:xfrm>
            <a:off x="10035540" y="3139440"/>
            <a:ext cx="655320" cy="9906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E5D7C-495A-3D65-B472-A2C279E05BAF}"/>
              </a:ext>
            </a:extLst>
          </p:cNvPr>
          <p:cNvSpPr/>
          <p:nvPr/>
        </p:nvSpPr>
        <p:spPr>
          <a:xfrm>
            <a:off x="10035540" y="3284220"/>
            <a:ext cx="480060" cy="9906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E8B117-8321-B6E5-5996-4536ED0C5BB3}"/>
              </a:ext>
            </a:extLst>
          </p:cNvPr>
          <p:cNvSpPr/>
          <p:nvPr/>
        </p:nvSpPr>
        <p:spPr>
          <a:xfrm>
            <a:off x="9616440" y="3619500"/>
            <a:ext cx="2217420" cy="48005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085A57-87D2-0008-A24B-20EFA72C937C}"/>
              </a:ext>
            </a:extLst>
          </p:cNvPr>
          <p:cNvSpPr/>
          <p:nvPr/>
        </p:nvSpPr>
        <p:spPr>
          <a:xfrm>
            <a:off x="11018520" y="5067301"/>
            <a:ext cx="868680" cy="2819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4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2946FA-32E5-0D66-20DB-6BAAC2D94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358" y="1846263"/>
            <a:ext cx="8509610" cy="402272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AE2F02-B81B-977F-94D2-5672F1D8D944}"/>
              </a:ext>
            </a:extLst>
          </p:cNvPr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Adobe Acrobat PDF Converter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74479-75EF-82AE-1F4D-7DAAFF9F578C}"/>
              </a:ext>
            </a:extLst>
          </p:cNvPr>
          <p:cNvSpPr/>
          <p:nvPr/>
        </p:nvSpPr>
        <p:spPr>
          <a:xfrm>
            <a:off x="5649134" y="4955715"/>
            <a:ext cx="868680" cy="2819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B512-5A61-8F6F-5D9D-4E071FBE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 Converter</a:t>
            </a:r>
          </a:p>
        </p:txBody>
      </p:sp>
      <p:pic>
        <p:nvPicPr>
          <p:cNvPr id="5" name="Picture 4" descr="A blue rectangle with black text&#10;&#10;AI-generated content may be incorrect.">
            <a:extLst>
              <a:ext uri="{FF2B5EF4-FFF2-40B4-BE49-F238E27FC236}">
                <a16:creationId xmlns:a16="http://schemas.microsoft.com/office/drawing/2014/main" id="{88349C51-FBDC-E438-3D72-64DBADCD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820456"/>
            <a:ext cx="10301405" cy="4374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22C225-A629-9AC4-B4FA-2C0CDB661BAB}"/>
              </a:ext>
            </a:extLst>
          </p:cNvPr>
          <p:cNvSpPr/>
          <p:nvPr/>
        </p:nvSpPr>
        <p:spPr>
          <a:xfrm>
            <a:off x="5379301" y="4429621"/>
            <a:ext cx="1672852" cy="60584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3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A425-EE6F-AB1C-7FF4-2FC754DC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SmallPDF</a:t>
            </a:r>
            <a:r>
              <a:rPr lang="en-US" dirty="0"/>
              <a:t> Converter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A23652-ECEE-0811-3A88-78FC40B2A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66" y="1909000"/>
            <a:ext cx="9922692" cy="4316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4BEC38-1DD9-160B-3A11-5E6410B1A697}"/>
              </a:ext>
            </a:extLst>
          </p:cNvPr>
          <p:cNvSpPr/>
          <p:nvPr/>
        </p:nvSpPr>
        <p:spPr>
          <a:xfrm>
            <a:off x="5379300" y="3865951"/>
            <a:ext cx="1848217" cy="593316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2"/>
          <p:cNvSpPr txBox="1">
            <a:spLocks noGrp="1"/>
          </p:cNvSpPr>
          <p:nvPr>
            <p:ph type="body" idx="1"/>
          </p:nvPr>
        </p:nvSpPr>
        <p:spPr>
          <a:xfrm>
            <a:off x="100013" y="250318"/>
            <a:ext cx="10587037" cy="1336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endParaRPr dirty="0"/>
          </a:p>
          <a:p>
            <a:pPr marL="0" indent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840"/>
              <a:buNone/>
            </a:pPr>
            <a:r>
              <a:rPr lang="en-US" sz="4400" dirty="0"/>
              <a:t>REVIEW ALL PARTS OF APPLICATION</a:t>
            </a:r>
            <a:endParaRPr dirty="0"/>
          </a:p>
        </p:txBody>
      </p:sp>
      <p:pic>
        <p:nvPicPr>
          <p:cNvPr id="647" name="Google Shape;647;p52" descr="AA00273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89275">
            <a:off x="8679031" y="737216"/>
            <a:ext cx="2263133" cy="14144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59;p54">
            <a:extLst>
              <a:ext uri="{FF2B5EF4-FFF2-40B4-BE49-F238E27FC236}">
                <a16:creationId xmlns:a16="http://schemas.microsoft.com/office/drawing/2014/main" id="{33568C1E-DE62-8A27-30E4-3165A37023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0101" y="2983729"/>
            <a:ext cx="9596949" cy="1336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6000"/>
            </a:pPr>
            <a:r>
              <a:rPr lang="en-US" sz="6000" dirty="0"/>
              <a:t>Deadline: </a:t>
            </a:r>
            <a:r>
              <a:rPr lang="en-US" sz="6000" b="1" dirty="0">
                <a:solidFill>
                  <a:srgbClr val="FF0000"/>
                </a:solidFill>
              </a:rPr>
              <a:t>February 15, 2026</a:t>
            </a:r>
            <a:br>
              <a:rPr lang="en-US" sz="6000" dirty="0"/>
            </a:br>
            <a:r>
              <a:rPr lang="en-US" sz="6000" dirty="0"/>
              <a:t>GOOD LUCK!!!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E4F80-CDA2-2B2C-C4B4-D77F6073F115}"/>
              </a:ext>
            </a:extLst>
          </p:cNvPr>
          <p:cNvSpPr txBox="1"/>
          <p:nvPr/>
        </p:nvSpPr>
        <p:spPr>
          <a:xfrm>
            <a:off x="3882705" y="4481174"/>
            <a:ext cx="401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Questions??? </a:t>
            </a:r>
            <a:r>
              <a:rPr lang="en-US" dirty="0" err="1"/>
              <a:t>Hawaii.stepup@gmail.com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application link&#10;&#10;AI-generated content may be incorrect.">
            <a:extLst>
              <a:ext uri="{FF2B5EF4-FFF2-40B4-BE49-F238E27FC236}">
                <a16:creationId xmlns:a16="http://schemas.microsoft.com/office/drawing/2014/main" id="{BC423D73-8148-C212-D5ED-07FFFDCD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777" y="1010298"/>
            <a:ext cx="7226445" cy="5589822"/>
          </a:xfrm>
          <a:prstGeom prst="rect">
            <a:avLst/>
          </a:prstGeom>
        </p:spPr>
      </p:pic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2703462" y="107576"/>
            <a:ext cx="6897739" cy="9027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600"/>
            </a:pPr>
            <a:r>
              <a:rPr lang="en-US"/>
              <a:t>How to Apply</a:t>
            </a:r>
            <a:endParaRPr/>
          </a:p>
        </p:txBody>
      </p:sp>
      <p:sp>
        <p:nvSpPr>
          <p:cNvPr id="317" name="Google Shape;317;p23"/>
          <p:cNvSpPr/>
          <p:nvPr/>
        </p:nvSpPr>
        <p:spPr>
          <a:xfrm>
            <a:off x="3927071" y="4124027"/>
            <a:ext cx="2409951" cy="40372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3"/>
          <p:cNvSpPr/>
          <p:nvPr/>
        </p:nvSpPr>
        <p:spPr>
          <a:xfrm>
            <a:off x="3811384" y="5627167"/>
            <a:ext cx="4619912" cy="49165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7;p23">
            <a:extLst>
              <a:ext uri="{FF2B5EF4-FFF2-40B4-BE49-F238E27FC236}">
                <a16:creationId xmlns:a16="http://schemas.microsoft.com/office/drawing/2014/main" id="{465DB92D-297D-91B6-D969-65D14F442F48}"/>
              </a:ext>
            </a:extLst>
          </p:cNvPr>
          <p:cNvSpPr/>
          <p:nvPr/>
        </p:nvSpPr>
        <p:spPr>
          <a:xfrm>
            <a:off x="6398773" y="3835272"/>
            <a:ext cx="1535859" cy="147270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"/>
          <p:cNvSpPr txBox="1"/>
          <p:nvPr/>
        </p:nvSpPr>
        <p:spPr>
          <a:xfrm>
            <a:off x="2003822" y="552282"/>
            <a:ext cx="7812822" cy="90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buClr>
                <a:schemeClr val="accent1"/>
              </a:buClr>
              <a:buSzPts val="4600"/>
            </a:pPr>
            <a:r>
              <a:rPr lang="en-US" sz="4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to Apply:  Key steps</a:t>
            </a:r>
            <a:endParaRPr sz="46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2346722" y="1914524"/>
            <a:ext cx="8549436" cy="316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ea typeface="Arial"/>
                <a:cs typeface="Calibri" panose="020F0502020204030204" pitchFamily="34" charset="0"/>
                <a:sym typeface="Arial"/>
              </a:rPr>
              <a:t>Student and Parent/Guardian Information 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accent1"/>
                </a:solidFill>
                <a:ea typeface="Arial"/>
                <a:cs typeface="Calibri" panose="020F0502020204030204" pitchFamily="34" charset="0"/>
                <a:sym typeface="Arial"/>
              </a:rPr>
              <a:t>Academics: school </a:t>
            </a:r>
            <a:r>
              <a:rPr lang="en-US" sz="2800" dirty="0" err="1">
                <a:solidFill>
                  <a:schemeClr val="accent1"/>
                </a:solidFill>
                <a:ea typeface="Arial"/>
                <a:cs typeface="Calibri" panose="020F0502020204030204" pitchFamily="34" charset="0"/>
                <a:sym typeface="Arial"/>
              </a:rPr>
              <a:t>transcriptsEmployment</a:t>
            </a:r>
            <a:r>
              <a:rPr lang="en-US" sz="2800" dirty="0">
                <a:solidFill>
                  <a:schemeClr val="accent1"/>
                </a:solidFill>
                <a:ea typeface="Arial"/>
                <a:cs typeface="Calibri" panose="020F0502020204030204" pitchFamily="34" charset="0"/>
                <a:sym typeface="Arial"/>
              </a:rPr>
              <a:t>, Extracurricular activities, Honors and Awards </a:t>
            </a:r>
            <a:endParaRPr sz="2800" dirty="0">
              <a:solidFill>
                <a:srgbClr val="000000"/>
              </a:solidFill>
              <a:ea typeface="Arial"/>
              <a:cs typeface="Calibri" panose="020F0502020204030204" pitchFamily="34" charset="0"/>
              <a:sym typeface="Arial"/>
            </a:endParaRP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accent1"/>
                </a:solidFill>
                <a:ea typeface="Arial"/>
                <a:cs typeface="Calibri" panose="020F0502020204030204" pitchFamily="34" charset="0"/>
                <a:sym typeface="Arial"/>
              </a:rPr>
              <a:t>Letters of recommendation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accent1"/>
                </a:solidFill>
                <a:ea typeface="Arial"/>
                <a:cs typeface="Calibri" panose="020F0502020204030204" pitchFamily="34" charset="0"/>
                <a:sym typeface="Arial"/>
              </a:rPr>
              <a:t>Personal statement</a:t>
            </a:r>
            <a:endParaRPr sz="2800" dirty="0">
              <a:solidFill>
                <a:schemeClr val="accent1"/>
              </a:solidFill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316BDFBF-5A0E-2B36-922D-6B96E7C0EC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859" y="250723"/>
            <a:ext cx="8370257" cy="7896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 sz="4000" dirty="0"/>
              <a:t>How to Apply – Follow Link</a:t>
            </a:r>
            <a:endParaRPr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E8ABE3-AA6C-3359-A940-9FF3E229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58" y="1812721"/>
            <a:ext cx="3877123" cy="4130877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009BC5-855E-C3CD-FC9C-2E0A6D73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61" y="1812722"/>
            <a:ext cx="4058723" cy="41308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2E9F1F-9215-550D-52F0-810FF8D3E25E}"/>
              </a:ext>
            </a:extLst>
          </p:cNvPr>
          <p:cNvCxnSpPr>
            <a:cxnSpLocks/>
          </p:cNvCxnSpPr>
          <p:nvPr/>
        </p:nvCxnSpPr>
        <p:spPr>
          <a:xfrm>
            <a:off x="853684" y="2566219"/>
            <a:ext cx="1683264" cy="386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763CF4-AF6D-1239-E44C-489B3E7640A9}"/>
              </a:ext>
            </a:extLst>
          </p:cNvPr>
          <p:cNvCxnSpPr>
            <a:cxnSpLocks/>
          </p:cNvCxnSpPr>
          <p:nvPr/>
        </p:nvCxnSpPr>
        <p:spPr>
          <a:xfrm flipH="1">
            <a:off x="8855804" y="2944600"/>
            <a:ext cx="1811794" cy="4401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06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E4FE-3807-CE78-5DEE-A003749B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0;p27">
            <a:extLst>
              <a:ext uri="{FF2B5EF4-FFF2-40B4-BE49-F238E27FC236}">
                <a16:creationId xmlns:a16="http://schemas.microsoft.com/office/drawing/2014/main" id="{DCDC9994-042F-A0B4-80B3-4004177556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859" y="250723"/>
            <a:ext cx="8370257" cy="7896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 sz="4000" dirty="0"/>
              <a:t>Survey Homepage – Read Instructions!</a:t>
            </a:r>
            <a:endParaRPr dirty="0"/>
          </a:p>
        </p:txBody>
      </p:sp>
      <p:pic>
        <p:nvPicPr>
          <p:cNvPr id="7" name="Picture 6" descr="A close-up of a application&#10;&#10;AI-generated content may be incorrect.">
            <a:extLst>
              <a:ext uri="{FF2B5EF4-FFF2-40B4-BE49-F238E27FC236}">
                <a16:creationId xmlns:a16="http://schemas.microsoft.com/office/drawing/2014/main" id="{26B1D599-8F86-F0AC-64E2-7B8C7721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1" y="1040413"/>
            <a:ext cx="10729316" cy="51701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888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2DE4-FF9E-73F3-CC0C-EF10DF57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Save Progress! Scroll to bottom of Survey and select “</a:t>
            </a:r>
            <a:r>
              <a:rPr lang="en-US" b="1" dirty="0"/>
              <a:t>Save &amp; Return Later</a:t>
            </a:r>
            <a:r>
              <a:rPr lang="en-US" dirty="0"/>
              <a:t>”</a:t>
            </a:r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4817CA8-745C-1DEC-77F8-CF815FAA1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30" y="2200064"/>
            <a:ext cx="8064500" cy="3314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73DE6A-8D2C-FE55-9FDA-D9B17B29428E}"/>
              </a:ext>
            </a:extLst>
          </p:cNvPr>
          <p:cNvSpPr/>
          <p:nvPr/>
        </p:nvSpPr>
        <p:spPr>
          <a:xfrm>
            <a:off x="5086352" y="5014914"/>
            <a:ext cx="2071687" cy="6429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79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3B921-5039-CB3A-16B6-40B581C9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D75C8-40DD-6AB0-C647-99C1975A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Save Progress! Scroll to bottom of Survey and select “</a:t>
            </a:r>
            <a:r>
              <a:rPr lang="en-US" b="1" dirty="0"/>
              <a:t>Save &amp; Return Later</a:t>
            </a:r>
            <a:r>
              <a:rPr lang="en-US" dirty="0"/>
              <a:t>”</a:t>
            </a:r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182EEE-F5BD-D4B3-81EC-265FC060D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8" y="1805941"/>
            <a:ext cx="4678799" cy="1923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98923E-BF8E-3519-202D-1798539AF23C}"/>
              </a:ext>
            </a:extLst>
          </p:cNvPr>
          <p:cNvSpPr/>
          <p:nvPr/>
        </p:nvSpPr>
        <p:spPr>
          <a:xfrm>
            <a:off x="2161648" y="3424605"/>
            <a:ext cx="1029237" cy="37301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urvey&#10;&#10;AI-generated content may be incorrect.">
            <a:extLst>
              <a:ext uri="{FF2B5EF4-FFF2-40B4-BE49-F238E27FC236}">
                <a16:creationId xmlns:a16="http://schemas.microsoft.com/office/drawing/2014/main" id="{8644A5A5-5A3D-520A-3174-5DFBFBF9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724" y="2077404"/>
            <a:ext cx="7772400" cy="36790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F2C747-299F-A52E-16AF-BA4977DD7C94}"/>
              </a:ext>
            </a:extLst>
          </p:cNvPr>
          <p:cNvSpPr/>
          <p:nvPr/>
        </p:nvSpPr>
        <p:spPr>
          <a:xfrm>
            <a:off x="4114800" y="3929063"/>
            <a:ext cx="3043238" cy="3429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FEA20A-9B18-374E-1D7C-D8D36B9EBE02}"/>
              </a:ext>
            </a:extLst>
          </p:cNvPr>
          <p:cNvCxnSpPr>
            <a:endCxn id="6" idx="1"/>
          </p:cNvCxnSpPr>
          <p:nvPr/>
        </p:nvCxnSpPr>
        <p:spPr>
          <a:xfrm>
            <a:off x="3328988" y="3600450"/>
            <a:ext cx="693736" cy="316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4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"/>
          <p:cNvSpPr txBox="1">
            <a:spLocks noGrp="1"/>
          </p:cNvSpPr>
          <p:nvPr>
            <p:ph type="title"/>
          </p:nvPr>
        </p:nvSpPr>
        <p:spPr>
          <a:xfrm>
            <a:off x="1908859" y="-296543"/>
            <a:ext cx="8960702" cy="13369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 sz="4000" dirty="0"/>
              <a:t>Fill in required fields – </a:t>
            </a:r>
            <a:r>
              <a:rPr lang="en-US" sz="4000" b="1" dirty="0"/>
              <a:t>Student Information</a:t>
            </a:r>
            <a:endParaRPr b="1" dirty="0"/>
          </a:p>
        </p:txBody>
      </p:sp>
      <p:sp>
        <p:nvSpPr>
          <p:cNvPr id="351" name="Google Shape;351;p27"/>
          <p:cNvSpPr/>
          <p:nvPr/>
        </p:nvSpPr>
        <p:spPr>
          <a:xfrm>
            <a:off x="3810000" y="12493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B38D1F3-43A3-44EC-952A-42C38B1E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74" r="5290" b="30043"/>
          <a:stretch>
            <a:fillRect/>
          </a:stretch>
        </p:blipFill>
        <p:spPr>
          <a:xfrm>
            <a:off x="249381" y="1287122"/>
            <a:ext cx="5957455" cy="4420951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B29C34-E46E-44C2-026C-783A73E2C2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1" r="5504"/>
          <a:stretch>
            <a:fillRect/>
          </a:stretch>
        </p:blipFill>
        <p:spPr>
          <a:xfrm>
            <a:off x="6470074" y="2818265"/>
            <a:ext cx="5569528" cy="3298820"/>
          </a:xfrm>
          <a:prstGeom prst="rect">
            <a:avLst/>
          </a:prstGeom>
        </p:spPr>
      </p:pic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6817152-03AB-AB86-2C0E-DC496BEE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88" t="71450" r="5063"/>
          <a:stretch>
            <a:fillRect/>
          </a:stretch>
        </p:blipFill>
        <p:spPr>
          <a:xfrm>
            <a:off x="6470073" y="1071678"/>
            <a:ext cx="5569528" cy="16730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 STEP-UP Outreach Slides-updated" id="{B7E97559-7C19-CA46-B16B-6CDE09F98980}" vid="{A173F817-3E07-4843-93D4-A364406EE4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FA514EAB12241A885792731521A40" ma:contentTypeVersion="2" ma:contentTypeDescription="Create a new document." ma:contentTypeScope="" ma:versionID="0acffb2a63c5049f5a4b692c3be9145a">
  <xsd:schema xmlns:xsd="http://www.w3.org/2001/XMLSchema" xmlns:xs="http://www.w3.org/2001/XMLSchema" xmlns:p="http://schemas.microsoft.com/office/2006/metadata/properties" xmlns:ns2="d1a2886b-c810-45b9-b41d-fcdb29d1537f" targetNamespace="http://schemas.microsoft.com/office/2006/metadata/properties" ma:root="true" ma:fieldsID="aba291dcba0e684b42f2b04775a186bd" ns2:_="">
    <xsd:import namespace="d1a2886b-c810-45b9-b41d-fcdb29d153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a2886b-c810-45b9-b41d-fcdb29d15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E550DF-A950-4537-92DD-CC64486F6AC7}">
  <ds:schemaRefs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d1a2886b-c810-45b9-b41d-fcdb29d1537f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1CFF765-F5FB-4245-949D-D83FF3CD4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a2886b-c810-45b9-b41d-fcdb29d153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9EC687-BAAF-4C8E-A0BB-1EC973C3FB2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10585</TotalTime>
  <Words>697</Words>
  <Application>Microsoft Macintosh PowerPoint</Application>
  <PresentationFormat>Widescreen</PresentationFormat>
  <Paragraphs>79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Times New Roman</vt:lpstr>
      <vt:lpstr>Retrospect</vt:lpstr>
      <vt:lpstr>PowerPoint Presentation</vt:lpstr>
      <vt:lpstr>How to Apply</vt:lpstr>
      <vt:lpstr>How to Apply</vt:lpstr>
      <vt:lpstr>PowerPoint Presentation</vt:lpstr>
      <vt:lpstr>How to Apply – Follow Link</vt:lpstr>
      <vt:lpstr>Survey Homepage – Read Instructions!</vt:lpstr>
      <vt:lpstr>Save Progress! Scroll to bottom of Survey and select “Save &amp; Return Later”</vt:lpstr>
      <vt:lpstr>Save Progress! Scroll to bottom of Survey and select “Save &amp; Return Later”</vt:lpstr>
      <vt:lpstr>Fill in required fields – Student Information</vt:lpstr>
      <vt:lpstr>Fill in required fields –  Parent/Guardian Information</vt:lpstr>
      <vt:lpstr>PowerPoint Presentation</vt:lpstr>
      <vt:lpstr>PowerPoint Presentation</vt:lpstr>
      <vt:lpstr>You must upload documents as PDF files</vt:lpstr>
      <vt:lpstr>PowerPoint Presentation</vt:lpstr>
      <vt:lpstr>PowerPoint Presentation</vt:lpstr>
      <vt:lpstr>PowerPoint Presentation</vt:lpstr>
      <vt:lpstr>PowerPoint Presentation</vt:lpstr>
      <vt:lpstr>How to Apply: Reference Letters</vt:lpstr>
      <vt:lpstr>PowerPoint Presentation</vt:lpstr>
      <vt:lpstr>Fill in required fields: Personal Statement</vt:lpstr>
      <vt:lpstr>PowerPoint Presentation</vt:lpstr>
      <vt:lpstr>PDF Converter Links </vt:lpstr>
      <vt:lpstr>Adobe Acrobat PDF Converter</vt:lpstr>
      <vt:lpstr>PowerPoint Presentation</vt:lpstr>
      <vt:lpstr>Canva Converter</vt:lpstr>
      <vt:lpstr>SmallPDF Converter</vt:lpstr>
      <vt:lpstr>Deadline: February 15, 2026 GOOD LUCK!!!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Kadler</dc:creator>
  <cp:lastModifiedBy>Grace Kadler</cp:lastModifiedBy>
  <cp:revision>67</cp:revision>
  <dcterms:created xsi:type="dcterms:W3CDTF">2024-11-14T07:31:19Z</dcterms:created>
  <dcterms:modified xsi:type="dcterms:W3CDTF">2025-10-21T17:48:24Z</dcterms:modified>
</cp:coreProperties>
</file>