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7" r:id="rId11"/>
    <p:sldId id="271" r:id="rId12"/>
    <p:sldId id="266"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5" d="100"/>
          <a:sy n="55" d="100"/>
        </p:scale>
        <p:origin x="-558" y="-90"/>
      </p:cViewPr>
      <p:guideLst>
        <p:guide orient="horz" pos="4320"/>
        <p:guide pos="76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chemeClr val="accent1">
                    <a:hueOff val="114395"/>
                    <a:lumOff val="-24975"/>
                  </a:schemeClr>
                </a:solidFill>
              </a:defRPr>
            </a:lvl1pPr>
            <a:lvl2pPr marL="0" indent="457200" algn="ctr">
              <a:lnSpc>
                <a:spcPct val="80000"/>
              </a:lnSpc>
              <a:spcBef>
                <a:spcPts val="0"/>
              </a:spcBef>
              <a:buSzTx/>
              <a:buNone/>
              <a:defRPr sz="25000" b="1" spc="-250">
                <a:solidFill>
                  <a:schemeClr val="accent1">
                    <a:hueOff val="114395"/>
                    <a:lumOff val="-24975"/>
                  </a:schemeClr>
                </a:solidFill>
              </a:defRPr>
            </a:lvl2pPr>
            <a:lvl3pPr marL="0" indent="914400" algn="ctr">
              <a:lnSpc>
                <a:spcPct val="80000"/>
              </a:lnSpc>
              <a:spcBef>
                <a:spcPts val="0"/>
              </a:spcBef>
              <a:buSzTx/>
              <a:buNone/>
              <a:defRPr sz="25000" b="1" spc="-250">
                <a:solidFill>
                  <a:schemeClr val="accent1">
                    <a:hueOff val="114395"/>
                    <a:lumOff val="-24975"/>
                  </a:schemeClr>
                </a:solidFill>
              </a:defRPr>
            </a:lvl3pPr>
            <a:lvl4pPr marL="0" indent="1371600" algn="ctr">
              <a:lnSpc>
                <a:spcPct val="80000"/>
              </a:lnSpc>
              <a:spcBef>
                <a:spcPts val="0"/>
              </a:spcBef>
              <a:buSzTx/>
              <a:buNone/>
              <a:defRPr sz="25000" b="1" spc="-250">
                <a:solidFill>
                  <a:schemeClr val="accent1">
                    <a:hueOff val="114395"/>
                    <a:lumOff val="-24975"/>
                  </a:schemeClr>
                </a:solidFill>
              </a:defRPr>
            </a:lvl4pPr>
            <a:lvl5pPr marL="0" indent="1828800" algn="ctr">
              <a:lnSpc>
                <a:spcPct val="80000"/>
              </a:lnSpc>
              <a:spcBef>
                <a:spcPts val="0"/>
              </a:spcBef>
              <a:buSzTx/>
              <a:buNone/>
              <a:defRPr sz="25000" b="1" spc="-250">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z="8500" spc="-170">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617931575_1991x1322.jpg"/>
          <p:cNvSpPr>
            <a:spLocks noGrp="1"/>
          </p:cNvSpPr>
          <p:nvPr>
            <p:ph type="pic" sz="quarter" idx="21"/>
          </p:nvPr>
        </p:nvSpPr>
        <p:spPr>
          <a:xfrm>
            <a:off x="15436504" y="1270000"/>
            <a:ext cx="8167167" cy="5422900"/>
          </a:xfrm>
          <a:prstGeom prst="rect">
            <a:avLst/>
          </a:prstGeom>
        </p:spPr>
        <p:txBody>
          <a:bodyPr lIns="91439" tIns="45719" rIns="91439" bIns="45719">
            <a:noAutofit/>
          </a:bodyPr>
          <a:lstStyle/>
          <a:p>
            <a:endParaRPr/>
          </a:p>
        </p:txBody>
      </p:sp>
      <p:sp>
        <p:nvSpPr>
          <p:cNvPr id="125" name="740627569_2880x1920.jpg"/>
          <p:cNvSpPr>
            <a:spLocks noGrp="1"/>
          </p:cNvSpPr>
          <p:nvPr>
            <p:ph type="pic" sz="quarter" idx="22"/>
          </p:nvPr>
        </p:nvSpPr>
        <p:spPr>
          <a:xfrm>
            <a:off x="15461772" y="7085972"/>
            <a:ext cx="8148414" cy="5432276"/>
          </a:xfrm>
          <a:prstGeom prst="rect">
            <a:avLst/>
          </a:prstGeom>
        </p:spPr>
        <p:txBody>
          <a:bodyPr lIns="91439" tIns="45719" rIns="91439" bIns="45719">
            <a:noAutofit/>
          </a:bodyPr>
          <a:lstStyle/>
          <a:p>
            <a:endParaRPr/>
          </a:p>
        </p:txBody>
      </p:sp>
      <p:sp>
        <p:nvSpPr>
          <p:cNvPr id="126" name="996267730_2880x1920.jpg"/>
          <p:cNvSpPr>
            <a:spLocks noGrp="1"/>
          </p:cNvSpPr>
          <p:nvPr>
            <p:ph type="pic" idx="23"/>
          </p:nvPr>
        </p:nvSpPr>
        <p:spPr>
          <a:xfrm>
            <a:off x="-124635" y="1270000"/>
            <a:ext cx="16859219" cy="11239479"/>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996267730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36959463_1989x1321.jpg"/>
          <p:cNvSpPr>
            <a:spLocks noGrp="1"/>
          </p:cNvSpPr>
          <p:nvPr>
            <p:ph type="pic" idx="21"/>
          </p:nvPr>
        </p:nvSpPr>
        <p:spPr>
          <a:xfrm>
            <a:off x="9226574" y="1270000"/>
            <a:ext cx="16840152" cy="11184435"/>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17931575_1991x1322.jpg"/>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Presenter: Kesiil Thomas"/>
          <p:cNvSpPr txBox="1">
            <a:spLocks noGrp="1"/>
          </p:cNvSpPr>
          <p:nvPr>
            <p:ph type="body" idx="21"/>
          </p:nvPr>
        </p:nvSpPr>
        <p:spPr>
          <a:xfrm>
            <a:off x="1201340" y="8839200"/>
            <a:ext cx="21971003" cy="3644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t>Presenter: </a:t>
            </a:r>
            <a:r>
              <a:rPr/>
              <a:t>Kesiil </a:t>
            </a:r>
            <a:r>
              <a:rPr smtClean="0"/>
              <a:t>Thomas</a:t>
            </a:r>
            <a:endParaRPr lang="en-US" dirty="0" smtClean="0"/>
          </a:p>
          <a:p>
            <a:r>
              <a:rPr lang="en-US" dirty="0" smtClean="0"/>
              <a:t>Mentors: Christopher Kitalong, PhD, PCC-CRE/Pacific Academic Institute for Research (PAIR)</a:t>
            </a:r>
          </a:p>
          <a:p>
            <a:r>
              <a:rPr lang="en-US" dirty="0" err="1" smtClean="0"/>
              <a:t>Marinca</a:t>
            </a:r>
            <a:r>
              <a:rPr lang="en-US" dirty="0" smtClean="0"/>
              <a:t> </a:t>
            </a:r>
            <a:r>
              <a:rPr lang="en-US" dirty="0" err="1" smtClean="0"/>
              <a:t>Faimau</a:t>
            </a:r>
            <a:r>
              <a:rPr lang="en-US" dirty="0" smtClean="0"/>
              <a:t> , Mentor</a:t>
            </a:r>
          </a:p>
          <a:p>
            <a:r>
              <a:rPr lang="en-US" dirty="0" smtClean="0"/>
              <a:t>Sid </a:t>
            </a:r>
            <a:r>
              <a:rPr lang="en-US" dirty="0" err="1" smtClean="0"/>
              <a:t>Aimie</a:t>
            </a:r>
            <a:r>
              <a:rPr lang="en-US" dirty="0" smtClean="0"/>
              <a:t> Oilouch, Former STEP-UP student </a:t>
            </a:r>
          </a:p>
          <a:p>
            <a:r>
              <a:rPr lang="en-US" dirty="0" smtClean="0"/>
              <a:t>Leah Marie </a:t>
            </a:r>
            <a:r>
              <a:rPr lang="en-US" dirty="0" err="1" smtClean="0"/>
              <a:t>Bukurou</a:t>
            </a:r>
            <a:r>
              <a:rPr lang="en-US" dirty="0" smtClean="0"/>
              <a:t>, Former STEP-UP student</a:t>
            </a:r>
          </a:p>
        </p:txBody>
      </p:sp>
      <p:sp>
        <p:nvSpPr>
          <p:cNvPr id="152" name="Assessment of Coconut Rhinoceros Beetle Damage in Palau 2021"/>
          <p:cNvSpPr txBox="1">
            <a:spLocks noGrp="1"/>
          </p:cNvSpPr>
          <p:nvPr>
            <p:ph type="ctrTitle"/>
          </p:nvPr>
        </p:nvSpPr>
        <p:spPr>
          <a:prstGeom prst="rect">
            <a:avLst/>
          </a:prstGeom>
        </p:spPr>
        <p:txBody>
          <a:bodyPr/>
          <a:lstStyle>
            <a:lvl1pPr defTabSz="2365188">
              <a:defRPr sz="11252" spc="-225"/>
            </a:lvl1pPr>
          </a:lstStyle>
          <a:p>
            <a:r>
              <a:t>Assessment of Coconut Rhinoceros Beetle Damage in Palau 2021</a:t>
            </a:r>
          </a:p>
        </p:txBody>
      </p:sp>
      <p:sp>
        <p:nvSpPr>
          <p:cNvPr id="153" name="Line"/>
          <p:cNvSpPr/>
          <p:nvPr/>
        </p:nvSpPr>
        <p:spPr>
          <a:xfrm>
            <a:off x="1314400" y="7338861"/>
            <a:ext cx="21755201" cy="1"/>
          </a:xfrm>
          <a:prstGeom prst="line">
            <a:avLst/>
          </a:prstGeom>
          <a:ln w="25400">
            <a:solidFill>
              <a:srgbClr val="7F9191"/>
            </a:solidFill>
            <a:miter lim="400000"/>
          </a:ln>
        </p:spPr>
        <p:txBody>
          <a:bodyPr lIns="50800" tIns="50800" rIns="50800" bIns="50800" anchor="ct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US" dirty="0"/>
          </a:p>
        </p:txBody>
      </p:sp>
      <p:sp>
        <p:nvSpPr>
          <p:cNvPr id="4" name="Text Placeholder 3"/>
          <p:cNvSpPr>
            <a:spLocks noGrp="1"/>
          </p:cNvSpPr>
          <p:nvPr>
            <p:ph type="body" idx="1"/>
          </p:nvPr>
        </p:nvSpPr>
        <p:spPr>
          <a:xfrm>
            <a:off x="1206500" y="2514600"/>
            <a:ext cx="21971000" cy="9989916"/>
          </a:xfrm>
        </p:spPr>
        <p:txBody>
          <a:bodyPr/>
          <a:lstStyle/>
          <a:p>
            <a:r>
              <a:rPr lang="en-US" dirty="0" smtClean="0"/>
              <a:t> Mean for 2018 Overall Fronds = 1.24</a:t>
            </a:r>
          </a:p>
          <a:p>
            <a:r>
              <a:rPr lang="en-US" dirty="0" smtClean="0"/>
              <a:t> </a:t>
            </a:r>
            <a:r>
              <a:rPr lang="en-US" dirty="0" smtClean="0"/>
              <a:t>Mean for 2021 Overall Fronds = 1.49</a:t>
            </a:r>
          </a:p>
          <a:p>
            <a:r>
              <a:rPr lang="en-US" dirty="0" smtClean="0"/>
              <a:t> </a:t>
            </a:r>
            <a:r>
              <a:rPr lang="en-US" dirty="0" smtClean="0"/>
              <a:t>P- Value = 0.120, for 2018 vs. 2021 Overall Fronds</a:t>
            </a:r>
          </a:p>
          <a:p>
            <a:r>
              <a:rPr lang="en-US" dirty="0" smtClean="0"/>
              <a:t> </a:t>
            </a:r>
            <a:r>
              <a:rPr lang="en-US" dirty="0" smtClean="0"/>
              <a:t>Mean for 2018 Top 4 Fronds = 0.91</a:t>
            </a:r>
          </a:p>
          <a:p>
            <a:r>
              <a:rPr lang="en-US" dirty="0" smtClean="0"/>
              <a:t> </a:t>
            </a:r>
            <a:r>
              <a:rPr lang="en-US" dirty="0" smtClean="0"/>
              <a:t>Mean for 2021 Top 4 Fronds = 1.45</a:t>
            </a:r>
          </a:p>
          <a:p>
            <a:r>
              <a:rPr lang="en-US" dirty="0" smtClean="0"/>
              <a:t> </a:t>
            </a:r>
            <a:r>
              <a:rPr lang="en-US" dirty="0" smtClean="0"/>
              <a:t>P- Value = 0. 23, for 2018 vs. 2021 Top 4 Fronds </a:t>
            </a:r>
            <a:endParaRPr lang="en-US"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4" name="Text Placeholder 3"/>
          <p:cNvSpPr>
            <a:spLocks noGrp="1"/>
          </p:cNvSpPr>
          <p:nvPr>
            <p:ph type="body" idx="1"/>
          </p:nvPr>
        </p:nvSpPr>
        <p:spPr>
          <a:xfrm>
            <a:off x="1206500" y="2819400"/>
            <a:ext cx="21971000" cy="9685116"/>
          </a:xfrm>
        </p:spPr>
        <p:txBody>
          <a:bodyPr>
            <a:normAutofit/>
          </a:bodyPr>
          <a:lstStyle/>
          <a:p>
            <a:r>
              <a:rPr lang="en-US" sz="6600" dirty="0" smtClean="0"/>
              <a:t> </a:t>
            </a:r>
            <a:r>
              <a:rPr lang="en-US" sz="6600" dirty="0" err="1" smtClean="0"/>
              <a:t>Aimeliik</a:t>
            </a:r>
            <a:r>
              <a:rPr lang="en-US" sz="6600" dirty="0" smtClean="0"/>
              <a:t>, </a:t>
            </a:r>
            <a:r>
              <a:rPr lang="en-US" sz="6600" dirty="0" err="1" smtClean="0"/>
              <a:t>Kayangel</a:t>
            </a:r>
            <a:r>
              <a:rPr lang="en-US" sz="6600" dirty="0" smtClean="0"/>
              <a:t>, &amp; </a:t>
            </a:r>
            <a:r>
              <a:rPr lang="en-US" sz="6600" dirty="0" err="1" smtClean="0"/>
              <a:t>Ngeremelengui</a:t>
            </a:r>
            <a:r>
              <a:rPr lang="en-US" sz="6600" dirty="0" smtClean="0"/>
              <a:t> show significant difference of damage from 2018 to 2021</a:t>
            </a:r>
          </a:p>
          <a:p>
            <a:r>
              <a:rPr lang="en-US" sz="6600" dirty="0" smtClean="0"/>
              <a:t>Based on surveys conducted this year, coconut trees show slight decrease in damage</a:t>
            </a:r>
          </a:p>
          <a:p>
            <a:r>
              <a:rPr lang="en-US" sz="6600" dirty="0" smtClean="0"/>
              <a:t> </a:t>
            </a:r>
            <a:r>
              <a:rPr lang="en-US" sz="6600" dirty="0" smtClean="0"/>
              <a:t>Although data has shown decrease in damage, CRB impact is still a great issue.</a:t>
            </a:r>
            <a:endParaRPr lang="en-US" sz="66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Text Placeholder 3"/>
          <p:cNvSpPr>
            <a:spLocks noGrp="1"/>
          </p:cNvSpPr>
          <p:nvPr>
            <p:ph type="body" idx="1"/>
          </p:nvPr>
        </p:nvSpPr>
        <p:spPr>
          <a:xfrm>
            <a:off x="1206500" y="3352800"/>
            <a:ext cx="21971000" cy="9151716"/>
          </a:xfrm>
        </p:spPr>
        <p:txBody>
          <a:bodyPr>
            <a:normAutofit/>
          </a:bodyPr>
          <a:lstStyle/>
          <a:p>
            <a:r>
              <a:rPr lang="en-US" sz="5400" dirty="0" smtClean="0"/>
              <a:t> Based on surveys conducted this year have shown slight increase in tree damage from 2018. </a:t>
            </a:r>
          </a:p>
          <a:p>
            <a:endParaRPr lang="en-US" sz="5400" dirty="0" smtClean="0"/>
          </a:p>
          <a:p>
            <a:r>
              <a:rPr lang="en-US" sz="5400" dirty="0" smtClean="0"/>
              <a:t> Although damage has increased, it hasn’t increased to the levels consistent with heavy infestation like other countries suffering from CRB impact. This is consistent with the theory of cross-breeding resistant  and variable </a:t>
            </a:r>
            <a:r>
              <a:rPr lang="en-US" sz="5400" smtClean="0"/>
              <a:t>virus types.</a:t>
            </a:r>
            <a:endParaRPr lang="en-US" sz="5400"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4" name="Text Placeholder 3"/>
          <p:cNvSpPr>
            <a:spLocks noGrp="1"/>
          </p:cNvSpPr>
          <p:nvPr>
            <p:ph type="body" idx="1"/>
          </p:nvPr>
        </p:nvSpPr>
        <p:spPr>
          <a:xfrm>
            <a:off x="1206500" y="2667000"/>
            <a:ext cx="21971000" cy="9837516"/>
          </a:xfrm>
        </p:spPr>
        <p:txBody>
          <a:bodyPr/>
          <a:lstStyle/>
          <a:p>
            <a:r>
              <a:rPr lang="en-US" dirty="0" smtClean="0"/>
              <a:t> </a:t>
            </a:r>
            <a:r>
              <a:rPr lang="en-US" b="1" dirty="0" smtClean="0"/>
              <a:t>Christopher Kitalong, PhD, PCC-CRE/ Pacific Academic Institute of Research </a:t>
            </a:r>
            <a:endParaRPr lang="en-US" dirty="0" smtClean="0"/>
          </a:p>
          <a:p>
            <a:r>
              <a:rPr lang="en-US" dirty="0" smtClean="0"/>
              <a:t> </a:t>
            </a:r>
            <a:r>
              <a:rPr lang="en-US" dirty="0" smtClean="0">
                <a:ln w="12700">
                  <a:solidFill>
                    <a:sysClr val="windowText" lastClr="000000"/>
                  </a:solidFill>
                </a:ln>
                <a:solidFill>
                  <a:schemeClr val="bg1"/>
                </a:solidFill>
                <a:latin typeface="+mj-lt"/>
              </a:rPr>
              <a:t>STEP-UP</a:t>
            </a:r>
          </a:p>
          <a:p>
            <a:r>
              <a:rPr lang="en-US" dirty="0" smtClean="0">
                <a:ln w="12700">
                  <a:solidFill>
                    <a:sysClr val="windowText" lastClr="000000"/>
                  </a:solidFill>
                </a:ln>
                <a:solidFill>
                  <a:schemeClr val="bg1"/>
                </a:solidFill>
                <a:latin typeface="+mj-lt"/>
              </a:rPr>
              <a:t>The University of </a:t>
            </a:r>
            <a:r>
              <a:rPr lang="en-US" dirty="0" smtClean="0">
                <a:ln w="12700">
                  <a:solidFill>
                    <a:sysClr val="windowText" lastClr="000000"/>
                  </a:solidFill>
                </a:ln>
                <a:solidFill>
                  <a:schemeClr val="bg1"/>
                </a:solidFill>
                <a:latin typeface="+mj-lt"/>
              </a:rPr>
              <a:t>Hawaii</a:t>
            </a:r>
          </a:p>
          <a:p>
            <a:r>
              <a:rPr lang="en-US" dirty="0" smtClean="0">
                <a:ln w="12700">
                  <a:solidFill>
                    <a:sysClr val="windowText" lastClr="000000"/>
                  </a:solidFill>
                </a:ln>
                <a:solidFill>
                  <a:schemeClr val="bg1"/>
                </a:solidFill>
                <a:latin typeface="+mj-lt"/>
              </a:rPr>
              <a:t> </a:t>
            </a:r>
            <a:r>
              <a:rPr lang="en-US" dirty="0" smtClean="0">
                <a:ln w="12700">
                  <a:solidFill>
                    <a:sysClr val="windowText" lastClr="000000"/>
                  </a:solidFill>
                </a:ln>
                <a:solidFill>
                  <a:schemeClr val="bg1"/>
                </a:solidFill>
                <a:latin typeface="+mj-lt"/>
              </a:rPr>
              <a:t>Palau Community College</a:t>
            </a:r>
          </a:p>
          <a:p>
            <a:pPr>
              <a:buNone/>
            </a:pPr>
            <a:endParaRPr lang="en-US" dirty="0" smtClean="0">
              <a:ln w="12700">
                <a:solidFill>
                  <a:sysClr val="windowText" lastClr="000000"/>
                </a:solidFill>
              </a:ln>
              <a:solidFill>
                <a:schemeClr val="bg1"/>
              </a:solidFill>
              <a:latin typeface="+mj-lt"/>
            </a:endParaRPr>
          </a:p>
          <a:p>
            <a:endParaRPr lang="en-US"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able of Contents"/>
          <p:cNvSpPr txBox="1">
            <a:spLocks noGrp="1"/>
          </p:cNvSpPr>
          <p:nvPr>
            <p:ph type="title"/>
          </p:nvPr>
        </p:nvSpPr>
        <p:spPr>
          <a:prstGeom prst="rect">
            <a:avLst/>
          </a:prstGeom>
        </p:spPr>
        <p:txBody>
          <a:bodyPr/>
          <a:lstStyle/>
          <a:p>
            <a:r>
              <a:t>Table of Contents</a:t>
            </a:r>
          </a:p>
        </p:txBody>
      </p:sp>
      <p:sp>
        <p:nvSpPr>
          <p:cNvPr id="156" name="Abstract…"/>
          <p:cNvSpPr txBox="1">
            <a:spLocks noGrp="1"/>
          </p:cNvSpPr>
          <p:nvPr>
            <p:ph type="body" idx="1"/>
          </p:nvPr>
        </p:nvSpPr>
        <p:spPr>
          <a:xfrm>
            <a:off x="1206500" y="2627231"/>
            <a:ext cx="21971000" cy="9877285"/>
          </a:xfrm>
          <a:prstGeom prst="rect">
            <a:avLst/>
          </a:prstGeom>
        </p:spPr>
        <p:txBody>
          <a:bodyPr/>
          <a:lstStyle/>
          <a:p>
            <a:r>
              <a:t>Abstract</a:t>
            </a:r>
          </a:p>
          <a:p>
            <a:r>
              <a:t>Importance of Coconut trees</a:t>
            </a:r>
          </a:p>
          <a:p>
            <a:r>
              <a:t>CRB and their impact on coconut trees</a:t>
            </a:r>
          </a:p>
          <a:p>
            <a:r>
              <a:t>Materials and Methods</a:t>
            </a:r>
          </a:p>
          <a:p>
            <a:r>
              <a:t>Results</a:t>
            </a:r>
          </a:p>
          <a:p>
            <a:r>
              <a:t>Discussion</a:t>
            </a:r>
          </a:p>
          <a:p>
            <a:r>
              <a:t>Conclusion </a:t>
            </a:r>
          </a:p>
          <a:p>
            <a:r>
              <a:t>Acknowledgements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Abstract"/>
          <p:cNvSpPr txBox="1">
            <a:spLocks noGrp="1"/>
          </p:cNvSpPr>
          <p:nvPr>
            <p:ph type="title"/>
          </p:nvPr>
        </p:nvSpPr>
        <p:spPr>
          <a:xfrm>
            <a:off x="1206500" y="952500"/>
            <a:ext cx="21971000" cy="1104900"/>
          </a:xfrm>
          <a:prstGeom prst="rect">
            <a:avLst/>
          </a:prstGeom>
        </p:spPr>
        <p:txBody>
          <a:bodyPr>
            <a:normAutofit fontScale="90000"/>
          </a:bodyPr>
          <a:lstStyle/>
          <a:p>
            <a:r>
              <a:t>Abstract</a:t>
            </a:r>
          </a:p>
        </p:txBody>
      </p:sp>
      <p:sp>
        <p:nvSpPr>
          <p:cNvPr id="159" name="Kesiil Pohai Thomas…"/>
          <p:cNvSpPr txBox="1">
            <a:spLocks noGrp="1"/>
          </p:cNvSpPr>
          <p:nvPr>
            <p:ph type="body" idx="1"/>
          </p:nvPr>
        </p:nvSpPr>
        <p:spPr>
          <a:xfrm>
            <a:off x="1206500" y="2347281"/>
            <a:ext cx="21971000" cy="10846256"/>
          </a:xfrm>
          <a:prstGeom prst="rect">
            <a:avLst/>
          </a:prstGeom>
        </p:spPr>
        <p:txBody>
          <a:bodyPr>
            <a:normAutofit/>
          </a:bodyPr>
          <a:lstStyle/>
          <a:p>
            <a:pPr algn="just" defTabSz="324611">
              <a:spcBef>
                <a:spcPts val="0"/>
              </a:spcBef>
              <a:defRPr sz="3195" b="1" spc="0">
                <a:latin typeface="Times New Roman"/>
                <a:ea typeface="Times New Roman"/>
                <a:cs typeface="Times New Roman"/>
                <a:sym typeface="Times New Roman"/>
              </a:defRPr>
            </a:pPr>
            <a:r>
              <a:rPr sz="3200"/>
              <a:t>Kesiil Pohai Thomas</a:t>
            </a:r>
            <a:endParaRPr sz="3200" b="0"/>
          </a:p>
          <a:p>
            <a:pPr algn="just" defTabSz="324611">
              <a:spcBef>
                <a:spcPts val="0"/>
              </a:spcBef>
              <a:defRPr sz="3195" spc="0">
                <a:latin typeface="Times New Roman"/>
                <a:ea typeface="Times New Roman"/>
                <a:cs typeface="Times New Roman"/>
                <a:sym typeface="Times New Roman"/>
              </a:defRPr>
            </a:pPr>
            <a:r>
              <a:rPr sz="3200"/>
              <a:t>Christopher Kitalong PhD, Pacific Academic Institute for Research</a:t>
            </a:r>
          </a:p>
          <a:p>
            <a:pPr algn="just" defTabSz="324611">
              <a:spcBef>
                <a:spcPts val="0"/>
              </a:spcBef>
              <a:defRPr sz="3195" spc="0">
                <a:latin typeface="Times New Roman"/>
                <a:ea typeface="Times New Roman"/>
                <a:cs typeface="Times New Roman"/>
                <a:sym typeface="Times New Roman"/>
              </a:defRPr>
            </a:pPr>
            <a:r>
              <a:rPr sz="3200" b="1"/>
              <a:t>Coordinating Center: </a:t>
            </a:r>
            <a:r>
              <a:rPr sz="3200"/>
              <a:t>University of Hawaii at Manoa </a:t>
            </a:r>
          </a:p>
          <a:p>
            <a:pPr algn="ctr" defTabSz="324611">
              <a:spcBef>
                <a:spcPts val="0"/>
              </a:spcBef>
              <a:defRPr sz="3195" b="1" spc="0">
                <a:latin typeface="Times New Roman"/>
                <a:ea typeface="Times New Roman"/>
                <a:cs typeface="Times New Roman"/>
                <a:sym typeface="Times New Roman"/>
              </a:defRPr>
            </a:pPr>
            <a:r>
              <a:rPr sz="3200" smtClean="0"/>
              <a:t>Assessment </a:t>
            </a:r>
            <a:r>
              <a:rPr sz="3200"/>
              <a:t>of Coconut Rhinoceros Beetle Damage 2021 </a:t>
            </a:r>
            <a:endParaRPr sz="3200" b="0"/>
          </a:p>
          <a:p>
            <a:pPr algn="just" defTabSz="324611">
              <a:spcBef>
                <a:spcPts val="0"/>
              </a:spcBef>
              <a:defRPr sz="3195" spc="0">
                <a:latin typeface="Times New Roman"/>
                <a:ea typeface="Times New Roman"/>
                <a:cs typeface="Times New Roman"/>
                <a:sym typeface="Times New Roman"/>
              </a:defRPr>
            </a:pPr>
            <a:endParaRPr sz="3200"/>
          </a:p>
          <a:p>
            <a:pPr algn="just" defTabSz="324611">
              <a:spcBef>
                <a:spcPts val="0"/>
              </a:spcBef>
              <a:defRPr sz="3195" spc="0">
                <a:latin typeface="Times New Roman"/>
                <a:ea typeface="Times New Roman"/>
                <a:cs typeface="Times New Roman"/>
                <a:sym typeface="Times New Roman"/>
              </a:defRPr>
            </a:pPr>
            <a:r>
              <a:rPr sz="3200"/>
              <a:t>The Coconut Rhinoceros Beetle (CRB), also known as Oryctes Rhinoceros, is an invasive insect that kills coconut trees and other palm species by feeding on the plant’s crown. There is a confirmed presence of at least two biotypes of the CRB in Palau, Nudivirus (OrNV) resistant CRB-G versus all other types. These invasive insects have caused devastating damage to many coconut/palm  trees in the Pacific.</a:t>
            </a:r>
          </a:p>
          <a:p>
            <a:pPr algn="just" defTabSz="324611">
              <a:spcBef>
                <a:spcPts val="0"/>
              </a:spcBef>
              <a:defRPr sz="3195" spc="0">
                <a:latin typeface="Times New Roman"/>
                <a:ea typeface="Times New Roman"/>
                <a:cs typeface="Times New Roman"/>
                <a:sym typeface="Times New Roman"/>
              </a:defRPr>
            </a:pPr>
            <a:r>
              <a:rPr sz="3200"/>
              <a:t>          The study of these invasive species has been an ongoing process in which damage assessment surveys and beetle collections have been done. Damage assessments surveys were administered in representative sites throughout all states of Palau in the years of 2016-2021. To collect beetle and larvae samples, specialized traps were used along with manual searches through debris. To determine distribution of CRB-G and occurrence of Nudivirus infection in each sample, DNA analysis was conducted. </a:t>
            </a:r>
          </a:p>
          <a:p>
            <a:pPr indent="432815" algn="just" defTabSz="324611">
              <a:spcBef>
                <a:spcPts val="0"/>
              </a:spcBef>
              <a:defRPr sz="3195" spc="0">
                <a:latin typeface="Times New Roman"/>
                <a:ea typeface="Times New Roman"/>
                <a:cs typeface="Times New Roman"/>
                <a:sym typeface="Times New Roman"/>
              </a:defRPr>
            </a:pPr>
            <a:r>
              <a:rPr sz="3200"/>
              <a:t>In 2018 , damage assessment results have shown slow recovery and reduced damage in tree fronds. Results from the analysis of biotypes and viral infection show a very high rate of infection of all CRB with the Nudivirus, and damage assessment and sample assessment will help determine virus types/variants as well as heterozygosity in CRB population. Comparing results from past damage assessments to the results of this year will show reduction in impact of CRB.</a:t>
            </a:r>
          </a:p>
          <a:p>
            <a:pPr defTabSz="324611">
              <a:spcBef>
                <a:spcPts val="0"/>
              </a:spcBef>
              <a:defRPr sz="3195" spc="0">
                <a:latin typeface="Times New Roman"/>
                <a:ea typeface="Times New Roman"/>
                <a:cs typeface="Times New Roman"/>
                <a:sym typeface="Times New Roman"/>
              </a:defRPr>
            </a:pPr>
            <a:endParaRPr sz="3200"/>
          </a:p>
          <a:p>
            <a:pPr algn="just" defTabSz="324611">
              <a:spcBef>
                <a:spcPts val="0"/>
              </a:spcBef>
              <a:defRPr sz="3195" spc="0">
                <a:latin typeface="Times New Roman"/>
                <a:ea typeface="Times New Roman"/>
                <a:cs typeface="Times New Roman"/>
                <a:sym typeface="Times New Roman"/>
              </a:defRPr>
            </a:pPr>
            <a:r>
              <a:rPr sz="3200" b="1"/>
              <a:t>Key Words: </a:t>
            </a:r>
            <a:r>
              <a:rPr sz="3200"/>
              <a:t>CRB, Coconut Rhinoceros Beetle, Tree Damage Assessment</a:t>
            </a:r>
          </a:p>
          <a:p>
            <a:pPr defTabSz="324611">
              <a:spcBef>
                <a:spcPts val="0"/>
              </a:spcBef>
              <a:defRPr sz="3195" spc="0">
                <a:latin typeface="Times New Roman"/>
                <a:ea typeface="Times New Roman"/>
                <a:cs typeface="Times New Roman"/>
                <a:sym typeface="Times New Roman"/>
              </a:defRPr>
            </a:pPr>
            <a:endParaRPr sz="320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srcRect/>
          <a:stretch>
            <a:fillRect/>
          </a:stretch>
        </p:blipFill>
        <p:spPr bwMode="auto">
          <a:xfrm>
            <a:off x="-590220" y="0"/>
            <a:ext cx="24974220" cy="13716000"/>
          </a:xfrm>
          <a:prstGeom prst="rect">
            <a:avLst/>
          </a:prstGeom>
          <a:noFill/>
          <a:ln w="9525">
            <a:noFill/>
            <a:miter lim="800000"/>
            <a:headEnd/>
            <a:tailEnd/>
          </a:ln>
          <a:effectLst/>
        </p:spPr>
      </p:pic>
      <p:sp>
        <p:nvSpPr>
          <p:cNvPr id="161" name="Importance of Coconut Trees"/>
          <p:cNvSpPr txBox="1">
            <a:spLocks noGrp="1"/>
          </p:cNvSpPr>
          <p:nvPr>
            <p:ph type="title"/>
          </p:nvPr>
        </p:nvSpPr>
        <p:spPr>
          <a:xfrm>
            <a:off x="1206500" y="952500"/>
            <a:ext cx="13423900" cy="1028700"/>
          </a:xfrm>
          <a:prstGeom prst="rect">
            <a:avLst/>
          </a:prstGeom>
          <a:solidFill>
            <a:schemeClr val="bg2">
              <a:lumMod val="10000"/>
            </a:schemeClr>
          </a:solidFill>
        </p:spPr>
        <p:txBody>
          <a:bodyPr>
            <a:normAutofit fontScale="90000"/>
          </a:bodyPr>
          <a:lstStyle/>
          <a:p>
            <a:r>
              <a:t>Importance of Coconut Trees  </a:t>
            </a:r>
          </a:p>
        </p:txBody>
      </p:sp>
      <p:sp>
        <p:nvSpPr>
          <p:cNvPr id="162" name="Important source of food and drink…"/>
          <p:cNvSpPr txBox="1">
            <a:spLocks noGrp="1"/>
          </p:cNvSpPr>
          <p:nvPr>
            <p:ph type="body" idx="1"/>
          </p:nvPr>
        </p:nvSpPr>
        <p:spPr>
          <a:xfrm>
            <a:off x="762000" y="2971801"/>
            <a:ext cx="16611600" cy="4724400"/>
          </a:xfrm>
          <a:prstGeom prst="rect">
            <a:avLst/>
          </a:prstGeom>
          <a:solidFill>
            <a:schemeClr val="tx1">
              <a:lumMod val="20000"/>
              <a:lumOff val="80000"/>
            </a:schemeClr>
          </a:solidFill>
        </p:spPr>
        <p:txBody>
          <a:bodyPr/>
          <a:lstStyle/>
          <a:p>
            <a:pPr marL="698500" indent="-698500">
              <a:buSzPct val="123000"/>
              <a:buChar char="•"/>
            </a:pPr>
            <a:r>
              <a:t>Important source of food and drink</a:t>
            </a:r>
          </a:p>
          <a:p>
            <a:pPr marL="698500" indent="-698500">
              <a:buSzPct val="123000"/>
              <a:buChar char="•"/>
            </a:pPr>
            <a:r>
              <a:t>Significant part of Palauan Culture</a:t>
            </a:r>
          </a:p>
          <a:p>
            <a:pPr marL="698500" indent="-698500">
              <a:buSzPct val="123000"/>
              <a:buChar char="•"/>
            </a:pPr>
            <a:r>
              <a:t>Tourist Attraction </a:t>
            </a:r>
          </a:p>
          <a:p>
            <a:pPr marL="698500" indent="-698500">
              <a:buSzPct val="123000"/>
              <a:buChar char="•"/>
            </a:pPr>
            <a:r>
              <a:t>Used in the production of oil, baskets, and brooms</a:t>
            </a:r>
          </a:p>
        </p:txBody>
      </p:sp>
      <p:sp>
        <p:nvSpPr>
          <p:cNvPr id="11266" name="AutoShape 2" descr="coconut palm | Tree, Scientific Name, Uses, Cultivation, &amp; Facts |  Britannic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oconut Rhinoceros Beetle (CRB)"/>
          <p:cNvSpPr txBox="1">
            <a:spLocks noGrp="1"/>
          </p:cNvSpPr>
          <p:nvPr>
            <p:ph type="title"/>
          </p:nvPr>
        </p:nvSpPr>
        <p:spPr>
          <a:prstGeom prst="rect">
            <a:avLst/>
          </a:prstGeom>
        </p:spPr>
        <p:txBody>
          <a:bodyPr/>
          <a:lstStyle/>
          <a:p>
            <a:r>
              <a:t>Coconut Rhinoceros Beetle (CRB)</a:t>
            </a:r>
          </a:p>
        </p:txBody>
      </p:sp>
      <p:sp>
        <p:nvSpPr>
          <p:cNvPr id="165" name="- Invasive species from Southeast Asia…"/>
          <p:cNvSpPr txBox="1">
            <a:spLocks noGrp="1"/>
          </p:cNvSpPr>
          <p:nvPr>
            <p:ph type="body" idx="1"/>
          </p:nvPr>
        </p:nvSpPr>
        <p:spPr>
          <a:xfrm>
            <a:off x="1206500" y="2939052"/>
            <a:ext cx="21971001" cy="9343791"/>
          </a:xfrm>
          <a:prstGeom prst="rect">
            <a:avLst/>
          </a:prstGeom>
        </p:spPr>
        <p:txBody>
          <a:bodyPr/>
          <a:lstStyle/>
          <a:p>
            <a:r>
              <a:t>- Invasive species from Southeast Asia</a:t>
            </a:r>
          </a:p>
          <a:p>
            <a:r>
              <a:t>- First discovered in Palau in the 1950s</a:t>
            </a:r>
          </a:p>
          <a:p>
            <a:r>
              <a:t>- Lifespan of adult male and female beetles</a:t>
            </a:r>
          </a:p>
        </p:txBody>
      </p:sp>
      <p:pic>
        <p:nvPicPr>
          <p:cNvPr id="166" name="images-1.jpg" descr="images-1.jpg"/>
          <p:cNvPicPr>
            <a:picLocks noChangeAspect="1"/>
          </p:cNvPicPr>
          <p:nvPr/>
        </p:nvPicPr>
        <p:blipFill>
          <a:blip r:embed="rId2">
            <a:extLst/>
          </a:blip>
          <a:stretch>
            <a:fillRect/>
          </a:stretch>
        </p:blipFill>
        <p:spPr>
          <a:xfrm>
            <a:off x="-725232" y="6881221"/>
            <a:ext cx="10551455" cy="7021514"/>
          </a:xfrm>
          <a:prstGeom prst="rect">
            <a:avLst/>
          </a:prstGeom>
          <a:ln w="12700">
            <a:miter lim="400000"/>
          </a:ln>
        </p:spPr>
      </p:pic>
      <p:pic>
        <p:nvPicPr>
          <p:cNvPr id="167" name="download.jpg" descr="download.jpg"/>
          <p:cNvPicPr>
            <a:picLocks noChangeAspect="1"/>
          </p:cNvPicPr>
          <p:nvPr/>
        </p:nvPicPr>
        <p:blipFill>
          <a:blip r:embed="rId3">
            <a:extLst/>
          </a:blip>
          <a:srcRect l="21111" t="6207" r="21111" b="6207"/>
          <a:stretch>
            <a:fillRect/>
          </a:stretch>
        </p:blipFill>
        <p:spPr>
          <a:xfrm>
            <a:off x="15719039" y="6881221"/>
            <a:ext cx="8699139" cy="7021662"/>
          </a:xfrm>
          <a:prstGeom prst="rect">
            <a:avLst/>
          </a:prstGeom>
          <a:ln w="12700">
            <a:miter lim="400000"/>
          </a:ln>
        </p:spPr>
      </p:pic>
      <p:pic>
        <p:nvPicPr>
          <p:cNvPr id="168" name="Screen Shot 2021-08-03 at 8.21.18 AM.png" descr="Screen Shot 2021-08-03 at 8.21.18 AM.png"/>
          <p:cNvPicPr>
            <a:picLocks noChangeAspect="1"/>
          </p:cNvPicPr>
          <p:nvPr/>
        </p:nvPicPr>
        <p:blipFill>
          <a:blip r:embed="rId4">
            <a:extLst/>
          </a:blip>
          <a:stretch>
            <a:fillRect/>
          </a:stretch>
        </p:blipFill>
        <p:spPr>
          <a:xfrm>
            <a:off x="9121625" y="6881221"/>
            <a:ext cx="6694932" cy="702151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Breeding sites of CRB"/>
          <p:cNvSpPr txBox="1">
            <a:spLocks noGrp="1"/>
          </p:cNvSpPr>
          <p:nvPr>
            <p:ph type="title"/>
          </p:nvPr>
        </p:nvSpPr>
        <p:spPr>
          <a:prstGeom prst="rect">
            <a:avLst/>
          </a:prstGeom>
        </p:spPr>
        <p:txBody>
          <a:bodyPr/>
          <a:lstStyle/>
          <a:p>
            <a:r>
              <a:t>Breeding sites of CRB</a:t>
            </a:r>
          </a:p>
        </p:txBody>
      </p:sp>
      <p:sp>
        <p:nvSpPr>
          <p:cNvPr id="171" name="- Compost piles…"/>
          <p:cNvSpPr txBox="1">
            <a:spLocks noGrp="1"/>
          </p:cNvSpPr>
          <p:nvPr>
            <p:ph type="body" idx="1"/>
          </p:nvPr>
        </p:nvSpPr>
        <p:spPr>
          <a:xfrm>
            <a:off x="1206500" y="2057400"/>
            <a:ext cx="21971000" cy="3886200"/>
          </a:xfrm>
          <a:prstGeom prst="rect">
            <a:avLst/>
          </a:prstGeom>
        </p:spPr>
        <p:txBody>
          <a:bodyPr>
            <a:normAutofit/>
          </a:bodyPr>
          <a:lstStyle/>
          <a:p>
            <a:r>
              <a:rPr sz="4000"/>
              <a:t>- Compost piles</a:t>
            </a:r>
          </a:p>
          <a:p>
            <a:r>
              <a:rPr sz="4000"/>
              <a:t>- Mulch</a:t>
            </a:r>
          </a:p>
          <a:p>
            <a:r>
              <a:rPr sz="4000"/>
              <a:t>- Rotten Coconut Trees</a:t>
            </a:r>
          </a:p>
          <a:p>
            <a:r>
              <a:rPr sz="4000"/>
              <a:t>- Old piles of leaves and fronds</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rcRect r="9967"/>
          <a:stretch>
            <a:fillRect/>
          </a:stretch>
        </p:blipFill>
        <p:spPr>
          <a:xfrm rot="5400000">
            <a:off x="1282900" y="6032299"/>
            <a:ext cx="7772402" cy="759500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l="16337" t="20462" b="12211"/>
          <a:stretch>
            <a:fillRect/>
          </a:stretch>
        </p:blipFill>
        <p:spPr>
          <a:xfrm>
            <a:off x="10058400" y="5943600"/>
            <a:ext cx="12877800" cy="77724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RB Damage to Coconut Trees"/>
          <p:cNvSpPr txBox="1">
            <a:spLocks noGrp="1"/>
          </p:cNvSpPr>
          <p:nvPr>
            <p:ph type="title"/>
          </p:nvPr>
        </p:nvSpPr>
        <p:spPr>
          <a:prstGeom prst="rect">
            <a:avLst/>
          </a:prstGeom>
        </p:spPr>
        <p:txBody>
          <a:bodyPr/>
          <a:lstStyle/>
          <a:p>
            <a:r>
              <a:t>CRB Damage to Coconut Trees</a:t>
            </a:r>
          </a:p>
        </p:txBody>
      </p:sp>
      <p:sp>
        <p:nvSpPr>
          <p:cNvPr id="174" name="The CRB drills holes into the coconut when the coconut tree is still young Gand makes its way to the crown or “heart” of the tree where it feeds on the inside. Damage to the leaves is later indicated by wedge shaped cuts on the fronds."/>
          <p:cNvSpPr txBox="1">
            <a:spLocks noGrp="1"/>
          </p:cNvSpPr>
          <p:nvPr>
            <p:ph type="body" idx="1"/>
          </p:nvPr>
        </p:nvSpPr>
        <p:spPr>
          <a:xfrm>
            <a:off x="1206500" y="2919164"/>
            <a:ext cx="21971000" cy="9585352"/>
          </a:xfrm>
          <a:prstGeom prst="rect">
            <a:avLst/>
          </a:prstGeom>
        </p:spPr>
        <p:txBody>
          <a:bodyPr/>
          <a:lstStyle/>
          <a:p>
            <a:r>
              <a:t>The CRB drills holes into the coconut when the coconut tree is still young Gand makes its way to the crown or “heart” of the tree where it feeds on the inside. Damage to the leaves is later indicated by wedge shaped cuts on the fronds.</a:t>
            </a:r>
          </a:p>
        </p:txBody>
      </p:sp>
      <p:pic>
        <p:nvPicPr>
          <p:cNvPr id="4" name="Picture 2" descr="C:\Users\STEP-UP\Desktop\crb photots\CYMERA_20170712_125801.jpg"/>
          <p:cNvPicPr>
            <a:picLocks noChangeAspect="1" noChangeArrowheads="1"/>
          </p:cNvPicPr>
          <p:nvPr/>
        </p:nvPicPr>
        <p:blipFill>
          <a:blip r:embed="rId2" cstate="print"/>
          <a:srcRect/>
          <a:stretch>
            <a:fillRect/>
          </a:stretch>
        </p:blipFill>
        <p:spPr bwMode="auto">
          <a:xfrm>
            <a:off x="0" y="7315200"/>
            <a:ext cx="10280073" cy="6400800"/>
          </a:xfrm>
          <a:prstGeom prst="rect">
            <a:avLst/>
          </a:prstGeom>
          <a:noFill/>
        </p:spPr>
      </p:pic>
      <p:pic>
        <p:nvPicPr>
          <p:cNvPr id="5" name="Picture 3" descr="C:\Users\STEP-UP\Desktop\crb photots\CYMERA_20170712_122717.jpg"/>
          <p:cNvPicPr>
            <a:picLocks noChangeAspect="1" noChangeArrowheads="1"/>
          </p:cNvPicPr>
          <p:nvPr/>
        </p:nvPicPr>
        <p:blipFill>
          <a:blip r:embed="rId3" cstate="print"/>
          <a:srcRect/>
          <a:stretch>
            <a:fillRect/>
          </a:stretch>
        </p:blipFill>
        <p:spPr bwMode="auto">
          <a:xfrm>
            <a:off x="10286999" y="7239001"/>
            <a:ext cx="4857751" cy="647700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pic>
        <p:nvPicPr>
          <p:cNvPr id="6" name="Picture 2" descr="C:\Users\Jesse Ramarui\Desktop\em light IMG_6799_02.jpg"/>
          <p:cNvPicPr>
            <a:picLocks noChangeAspect="1" noChangeArrowheads="1"/>
          </p:cNvPicPr>
          <p:nvPr/>
        </p:nvPicPr>
        <p:blipFill>
          <a:blip r:embed="rId4" cstate="print"/>
          <a:srcRect/>
          <a:stretch>
            <a:fillRect/>
          </a:stretch>
        </p:blipFill>
        <p:spPr bwMode="auto">
          <a:xfrm>
            <a:off x="15087601" y="7127253"/>
            <a:ext cx="9296400" cy="6588747"/>
          </a:xfrm>
          <a:prstGeom prst="rect">
            <a:avLst/>
          </a:prstGeom>
          <a:noFill/>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ree Damage"/>
          <p:cNvSpPr txBox="1">
            <a:spLocks noGrp="1"/>
          </p:cNvSpPr>
          <p:nvPr>
            <p:ph type="title"/>
          </p:nvPr>
        </p:nvSpPr>
        <p:spPr>
          <a:prstGeom prst="rect">
            <a:avLst/>
          </a:prstGeom>
        </p:spPr>
        <p:txBody>
          <a:bodyPr/>
          <a:lstStyle/>
          <a:p>
            <a:r>
              <a:t>Tree Damage </a:t>
            </a:r>
          </a:p>
        </p:txBody>
      </p:sp>
      <p:sp>
        <p:nvSpPr>
          <p:cNvPr id="177" name="CRB Damage Assessments, A scale of 0-4, developed by SPC ( Secretariat of the Pacific Community ), is being used to rate the amount of damage on coconut trees in numerous sites around Palau."/>
          <p:cNvSpPr txBox="1">
            <a:spLocks noGrp="1"/>
          </p:cNvSpPr>
          <p:nvPr>
            <p:ph type="body" idx="1"/>
          </p:nvPr>
        </p:nvSpPr>
        <p:spPr>
          <a:xfrm>
            <a:off x="1206500" y="2842472"/>
            <a:ext cx="21971000" cy="9349528"/>
          </a:xfrm>
          <a:prstGeom prst="rect">
            <a:avLst/>
          </a:prstGeom>
        </p:spPr>
        <p:txBody>
          <a:bodyPr>
            <a:normAutofit fontScale="92500"/>
          </a:bodyPr>
          <a:lstStyle/>
          <a:p>
            <a:r>
              <a:rPr sz="4000"/>
              <a:t>CRB Damage Assessments, A scale of 0-4, developed by SPC ( Secretariat of the Pacific Community ), is being used to rate the amount of damage on coconut trees in numerous sites around Palau.</a:t>
            </a:r>
          </a:p>
          <a:p>
            <a:pPr>
              <a:buFont typeface="Arial" pitchFamily="34" charset="0"/>
              <a:buChar char="•"/>
            </a:pPr>
            <a:endParaRPr lang="en-US" sz="4000" dirty="0" smtClean="0"/>
          </a:p>
          <a:p>
            <a:pPr>
              <a:lnSpc>
                <a:spcPct val="210000"/>
              </a:lnSpc>
              <a:buFont typeface="Arial" pitchFamily="34" charset="0"/>
              <a:buChar char="•"/>
            </a:pPr>
            <a:r>
              <a:rPr sz="4000" smtClean="0"/>
              <a:t> </a:t>
            </a:r>
            <a:r>
              <a:rPr lang="en-US" sz="4000" dirty="0" smtClean="0"/>
              <a:t>0 = No damage (0% of leaves are removed)</a:t>
            </a:r>
          </a:p>
          <a:p>
            <a:pPr>
              <a:lnSpc>
                <a:spcPct val="210000"/>
              </a:lnSpc>
              <a:buFont typeface="Arial" pitchFamily="34" charset="0"/>
              <a:buChar char="•"/>
            </a:pPr>
            <a:r>
              <a:rPr lang="en-US" sz="4000" dirty="0" smtClean="0"/>
              <a:t> 1 = light damage ( 1%- 29% of leaves are removed)</a:t>
            </a:r>
          </a:p>
          <a:p>
            <a:pPr>
              <a:lnSpc>
                <a:spcPct val="210000"/>
              </a:lnSpc>
              <a:buFont typeface="Arial" pitchFamily="34" charset="0"/>
              <a:buChar char="•"/>
            </a:pPr>
            <a:r>
              <a:rPr lang="en-US" sz="4000" dirty="0" smtClean="0"/>
              <a:t> </a:t>
            </a:r>
            <a:r>
              <a:rPr lang="en-US" sz="4000" dirty="0" smtClean="0"/>
              <a:t>2 = Moderate damage ( 30%- 49% of leaves are removed)</a:t>
            </a:r>
          </a:p>
          <a:p>
            <a:pPr>
              <a:lnSpc>
                <a:spcPct val="210000"/>
              </a:lnSpc>
              <a:buFont typeface="Arial" pitchFamily="34" charset="0"/>
              <a:buChar char="•"/>
            </a:pPr>
            <a:r>
              <a:rPr lang="en-US" sz="4000" dirty="0" smtClean="0"/>
              <a:t> </a:t>
            </a:r>
            <a:r>
              <a:rPr lang="en-US" sz="4000" dirty="0" smtClean="0"/>
              <a:t>3 = Severe damage ( 50% of leaves are removed)</a:t>
            </a:r>
          </a:p>
          <a:p>
            <a:pPr>
              <a:lnSpc>
                <a:spcPct val="210000"/>
              </a:lnSpc>
              <a:buFont typeface="Arial" pitchFamily="34" charset="0"/>
              <a:buChar char="•"/>
            </a:pPr>
            <a:r>
              <a:rPr lang="en-US" sz="4000" dirty="0" smtClean="0"/>
              <a:t> </a:t>
            </a:r>
            <a:r>
              <a:rPr lang="en-US" sz="4000" dirty="0" smtClean="0"/>
              <a:t>4 = Dead tree ( 100% of leaves are removed)</a:t>
            </a:r>
          </a:p>
          <a:p>
            <a:pPr>
              <a:lnSpc>
                <a:spcPct val="210000"/>
              </a:lnSpc>
            </a:pPr>
            <a:endParaRPr lang="en-US" sz="4000" dirty="0" smtClean="0"/>
          </a:p>
        </p:txBody>
      </p:sp>
      <p:pic>
        <p:nvPicPr>
          <p:cNvPr id="178" name="Screen Shot 2021-08-03 at 8.30.26 AM.png" descr="Screen Shot 2021-08-03 at 8.30.26 AM.png"/>
          <p:cNvPicPr>
            <a:picLocks noChangeAspect="1"/>
          </p:cNvPicPr>
          <p:nvPr/>
        </p:nvPicPr>
        <p:blipFill>
          <a:blip r:embed="rId2">
            <a:extLst/>
          </a:blip>
          <a:stretch>
            <a:fillRect/>
          </a:stretch>
        </p:blipFill>
        <p:spPr>
          <a:xfrm>
            <a:off x="13868400" y="4343400"/>
            <a:ext cx="9296400" cy="90678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G_9603.jpeg" descr="IMG_9603.jpeg"/>
          <p:cNvPicPr>
            <a:picLocks noChangeAspect="1"/>
          </p:cNvPicPr>
          <p:nvPr/>
        </p:nvPicPr>
        <p:blipFill>
          <a:blip r:embed="rId2" cstate="print">
            <a:extLst/>
          </a:blip>
          <a:srcRect t="15622" b="15622"/>
          <a:stretch>
            <a:fillRect/>
          </a:stretch>
        </p:blipFill>
        <p:spPr>
          <a:xfrm>
            <a:off x="10137737" y="2748154"/>
            <a:ext cx="7703157" cy="7061741"/>
          </a:xfrm>
          <a:prstGeom prst="rect">
            <a:avLst/>
          </a:prstGeom>
          <a:ln w="12700">
            <a:miter lim="400000"/>
          </a:ln>
        </p:spPr>
      </p:pic>
      <p:sp>
        <p:nvSpPr>
          <p:cNvPr id="181" name="Methods &amp; Materials"/>
          <p:cNvSpPr txBox="1">
            <a:spLocks noGrp="1"/>
          </p:cNvSpPr>
          <p:nvPr>
            <p:ph type="title"/>
          </p:nvPr>
        </p:nvSpPr>
        <p:spPr>
          <a:prstGeom prst="rect">
            <a:avLst/>
          </a:prstGeom>
        </p:spPr>
        <p:txBody>
          <a:bodyPr/>
          <a:lstStyle/>
          <a:p>
            <a:r>
              <a:t>Methods &amp; Materials</a:t>
            </a:r>
          </a:p>
        </p:txBody>
      </p:sp>
      <p:pic>
        <p:nvPicPr>
          <p:cNvPr id="182" name="IMG_9601.jpeg" descr="IMG_9601.jpeg"/>
          <p:cNvPicPr>
            <a:picLocks noChangeAspect="1"/>
          </p:cNvPicPr>
          <p:nvPr/>
        </p:nvPicPr>
        <p:blipFill>
          <a:blip r:embed="rId3" cstate="print">
            <a:extLst/>
          </a:blip>
          <a:srcRect l="11474" t="27829" r="6176" b="22546"/>
          <a:stretch>
            <a:fillRect/>
          </a:stretch>
        </p:blipFill>
        <p:spPr>
          <a:xfrm>
            <a:off x="17876690" y="8712292"/>
            <a:ext cx="6490928" cy="5215355"/>
          </a:xfrm>
          <a:prstGeom prst="rect">
            <a:avLst/>
          </a:prstGeom>
          <a:ln w="12700">
            <a:miter lim="400000"/>
          </a:ln>
        </p:spPr>
      </p:pic>
      <p:pic>
        <p:nvPicPr>
          <p:cNvPr id="183" name="IMG_0164.jpeg" descr="IMG_0164.jpeg"/>
          <p:cNvPicPr>
            <a:picLocks noChangeAspect="1"/>
          </p:cNvPicPr>
          <p:nvPr/>
        </p:nvPicPr>
        <p:blipFill>
          <a:blip r:embed="rId4" cstate="print">
            <a:extLst/>
          </a:blip>
          <a:srcRect t="11690" b="7562"/>
          <a:stretch>
            <a:fillRect/>
          </a:stretch>
        </p:blipFill>
        <p:spPr>
          <a:xfrm>
            <a:off x="-173580" y="2838912"/>
            <a:ext cx="10287001" cy="11075218"/>
          </a:xfrm>
          <a:prstGeom prst="rect">
            <a:avLst/>
          </a:prstGeom>
          <a:ln w="12700">
            <a:miter lim="400000"/>
          </a:ln>
        </p:spPr>
      </p:pic>
      <p:pic>
        <p:nvPicPr>
          <p:cNvPr id="184" name="IMG_0161.jpeg" descr="IMG_0161.jpeg"/>
          <p:cNvPicPr>
            <a:picLocks noChangeAspect="1"/>
          </p:cNvPicPr>
          <p:nvPr/>
        </p:nvPicPr>
        <p:blipFill>
          <a:blip r:embed="rId5" cstate="print">
            <a:extLst/>
          </a:blip>
          <a:srcRect t="9327" r="1865" b="9327"/>
          <a:stretch>
            <a:fillRect/>
          </a:stretch>
        </p:blipFill>
        <p:spPr>
          <a:xfrm>
            <a:off x="10097287" y="8900251"/>
            <a:ext cx="7784264" cy="4839308"/>
          </a:xfrm>
          <a:prstGeom prst="rect">
            <a:avLst/>
          </a:prstGeom>
          <a:ln w="12700">
            <a:miter lim="400000"/>
          </a:ln>
        </p:spPr>
      </p:pic>
      <p:pic>
        <p:nvPicPr>
          <p:cNvPr id="185" name="IMG_9675.jpeg" descr="IMG_9675.jpeg"/>
          <p:cNvPicPr>
            <a:picLocks noChangeAspect="1"/>
          </p:cNvPicPr>
          <p:nvPr/>
        </p:nvPicPr>
        <p:blipFill>
          <a:blip r:embed="rId6" cstate="print">
            <a:extLst/>
          </a:blip>
          <a:srcRect l="276" t="22329" r="7856" b="5697"/>
          <a:stretch>
            <a:fillRect/>
          </a:stretch>
        </p:blipFill>
        <p:spPr>
          <a:xfrm>
            <a:off x="17865397" y="2692223"/>
            <a:ext cx="6957043" cy="7267231"/>
          </a:xfrm>
          <a:prstGeom prst="rect">
            <a:avLst/>
          </a:prstGeom>
          <a:ln w="12700">
            <a:miter lim="400000"/>
          </a:ln>
        </p:spPr>
      </p:pic>
      <p:sp>
        <p:nvSpPr>
          <p:cNvPr id="186" name="Recording damage assessment data at survey sites…"/>
          <p:cNvSpPr txBox="1">
            <a:spLocks noGrp="1"/>
          </p:cNvSpPr>
          <p:nvPr>
            <p:ph type="body" idx="1"/>
          </p:nvPr>
        </p:nvSpPr>
        <p:spPr>
          <a:xfrm>
            <a:off x="1594427" y="3578241"/>
            <a:ext cx="20623274" cy="7456245"/>
          </a:xfrm>
          <a:prstGeom prst="rect">
            <a:avLst/>
          </a:prstGeom>
          <a:solidFill>
            <a:srgbClr val="FFFFFF">
              <a:alpha val="71720"/>
            </a:srgbClr>
          </a:solidFill>
          <a:ln w="25400">
            <a:solidFill>
              <a:srgbClr val="000000">
                <a:alpha val="71720"/>
              </a:srgbClr>
            </a:solidFill>
          </a:ln>
        </p:spPr>
        <p:txBody>
          <a:bodyPr/>
          <a:lstStyle/>
          <a:p>
            <a:r>
              <a:t>Recording damage assessment data at survey sites</a:t>
            </a:r>
          </a:p>
          <a:p>
            <a:r>
              <a:t>Analyzed assessment data in R version 3.5.1 via Anova</a:t>
            </a:r>
          </a:p>
          <a:p>
            <a:r>
              <a:t>Collecting adult CRB with specialized netting traps and specialized pheromone traps from previous project were used to catch adult beetles</a:t>
            </a:r>
          </a:p>
          <a:p>
            <a:r>
              <a:t>Used gloves, machetes, picks, &amp; shovels to break up rotten coconut logs, mulch, compost piles to collect the CRB larvae inside.</a:t>
            </a:r>
          </a:p>
          <a:p>
            <a:r>
              <a:t>Dissectected samples and put samples in to RNA protect</a:t>
            </a:r>
          </a:p>
        </p:txBody>
      </p:sp>
    </p:spTree>
  </p:cSld>
  <p:clrMapOvr>
    <a:masterClrMapping/>
  </p:clrMapOvr>
  <p:transition spd="med"/>
</p:sld>
</file>

<file path=ppt/theme/theme1.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237</TotalTime>
  <Words>595</Words>
  <PresentationFormat>Custom</PresentationFormat>
  <Paragraphs>76</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30_BasicColor</vt:lpstr>
      <vt:lpstr>Assessment of Coconut Rhinoceros Beetle Damage in Palau 2021</vt:lpstr>
      <vt:lpstr>Table of Contents</vt:lpstr>
      <vt:lpstr>Abstract</vt:lpstr>
      <vt:lpstr>Importance of Coconut Trees  </vt:lpstr>
      <vt:lpstr>Coconut Rhinoceros Beetle (CRB)</vt:lpstr>
      <vt:lpstr>Breeding sites of CRB</vt:lpstr>
      <vt:lpstr>CRB Damage to Coconut Trees</vt:lpstr>
      <vt:lpstr>Tree Damage </vt:lpstr>
      <vt:lpstr>Methods &amp; Materials</vt:lpstr>
      <vt:lpstr>Results </vt:lpstr>
      <vt:lpstr>Discussion</vt:lpstr>
      <vt:lpstr>Conclusion</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of Coconut Rhinoceros Beetle Damage in Palau 2021</dc:title>
  <dc:creator>Office</dc:creator>
  <cp:lastModifiedBy>Office</cp:lastModifiedBy>
  <cp:revision>26</cp:revision>
  <dcterms:modified xsi:type="dcterms:W3CDTF">2021-08-03T03:39:53Z</dcterms:modified>
</cp:coreProperties>
</file>