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9" r:id="rId3"/>
    <p:sldId id="260" r:id="rId4"/>
    <p:sldId id="261" r:id="rId5"/>
    <p:sldId id="258" r:id="rId6"/>
    <p:sldId id="263" r:id="rId7"/>
    <p:sldId id="264" r:id="rId8"/>
    <p:sldId id="265" r:id="rId9"/>
    <p:sldId id="266" r:id="rId10"/>
    <p:sldId id="269" r:id="rId11"/>
    <p:sldId id="262" r:id="rId12"/>
    <p:sldId id="275" r:id="rId13"/>
    <p:sldId id="268" r:id="rId14"/>
    <p:sldId id="276" r:id="rId15"/>
    <p:sldId id="267" r:id="rId16"/>
    <p:sldId id="272" r:id="rId17"/>
    <p:sldId id="273" r:id="rId18"/>
    <p:sldId id="274" r:id="rId19"/>
    <p:sldId id="270" r:id="rId20"/>
    <p:sldId id="271"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6E6E6"/>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632" autoAdjust="0"/>
    <p:restoredTop sz="94660"/>
  </p:normalViewPr>
  <p:slideViewPr>
    <p:cSldViewPr snapToGrid="0">
      <p:cViewPr varScale="1">
        <p:scale>
          <a:sx n="105" d="100"/>
          <a:sy n="105" d="100"/>
        </p:scale>
        <p:origin x="-120" y="-2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0896FB9-CDBF-475D-85F9-74403D5EA17C}" type="datetimeFigureOut">
              <a:rPr lang="en-US" smtClean="0"/>
              <a:t>8/2/19</a:t>
            </a:fld>
            <a:endParaRPr lang="en-US"/>
          </a:p>
        </p:txBody>
      </p:sp>
      <p:sp>
        <p:nvSpPr>
          <p:cNvPr id="5" name="Footer Placeholder 4"/>
          <p:cNvSpPr>
            <a:spLocks noGrp="1"/>
          </p:cNvSpPr>
          <p:nvPr>
            <p:ph type="ftr" sz="quarter" idx="11"/>
          </p:nvPr>
        </p:nvSpPr>
        <p:spPr>
          <a:xfrm>
            <a:off x="5332412" y="5883275"/>
            <a:ext cx="4324044" cy="365125"/>
          </a:xfrm>
        </p:spPr>
        <p:txBody>
          <a:bodyPr/>
          <a:lstStyle/>
          <a:p>
            <a:endParaRPr lang="en-US"/>
          </a:p>
        </p:txBody>
      </p:sp>
      <p:sp>
        <p:nvSpPr>
          <p:cNvPr id="6" name="Slide Number Placeholder 5"/>
          <p:cNvSpPr>
            <a:spLocks noGrp="1"/>
          </p:cNvSpPr>
          <p:nvPr>
            <p:ph type="sldNum" sz="quarter" idx="12"/>
          </p:nvPr>
        </p:nvSpPr>
        <p:spPr/>
        <p:txBody>
          <a:bodyPr/>
          <a:lstStyle/>
          <a:p>
            <a:fld id="{B5E8902D-5D43-4926-A6F3-8A2251F75D11}" type="slidenum">
              <a:rPr lang="en-US" smtClean="0"/>
              <a:t>‹#›</a:t>
            </a:fld>
            <a:endParaRPr lang="en-US"/>
          </a:p>
        </p:txBody>
      </p:sp>
    </p:spTree>
    <p:extLst>
      <p:ext uri="{BB962C8B-B14F-4D97-AF65-F5344CB8AC3E}">
        <p14:creationId xmlns:p14="http://schemas.microsoft.com/office/powerpoint/2010/main" val="1849584548"/>
      </p:ext>
    </p:extLst>
  </p:cSld>
  <p:clrMapOvr>
    <a:masterClrMapping/>
  </p:clrMapOvr>
  <p:extLst>
    <p:ext uri="{DCECCB84-F9BA-43D5-87BE-67443E8EF086}">
      <p15:sldGuideLst xmlns:p15="http://schemas.microsoft.com/office/powerpoint/2012/main" xmlns=""/>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0896FB9-CDBF-475D-85F9-74403D5EA17C}" type="datetimeFigureOut">
              <a:rPr lang="en-US" smtClean="0"/>
              <a:t>8/2/19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E8902D-5D43-4926-A6F3-8A2251F75D11}" type="slidenum">
              <a:rPr lang="en-US" smtClean="0"/>
              <a:t>‹#›</a:t>
            </a:fld>
            <a:endParaRPr lang="en-US"/>
          </a:p>
        </p:txBody>
      </p:sp>
    </p:spTree>
    <p:extLst>
      <p:ext uri="{BB962C8B-B14F-4D97-AF65-F5344CB8AC3E}">
        <p14:creationId xmlns:p14="http://schemas.microsoft.com/office/powerpoint/2010/main" val="33798540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0896FB9-CDBF-475D-85F9-74403D5EA17C}" type="datetimeFigureOut">
              <a:rPr lang="en-US" smtClean="0"/>
              <a:t>8/2/19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E8902D-5D43-4926-A6F3-8A2251F75D11}" type="slidenum">
              <a:rPr lang="en-US" smtClean="0"/>
              <a:t>‹#›</a:t>
            </a:fld>
            <a:endParaRPr lang="en-US"/>
          </a:p>
        </p:txBody>
      </p:sp>
    </p:spTree>
    <p:extLst>
      <p:ext uri="{BB962C8B-B14F-4D97-AF65-F5344CB8AC3E}">
        <p14:creationId xmlns:p14="http://schemas.microsoft.com/office/powerpoint/2010/main" val="16440625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0896FB9-CDBF-475D-85F9-74403D5EA17C}" type="datetimeFigureOut">
              <a:rPr lang="en-US" smtClean="0"/>
              <a:t>8/2/19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E8902D-5D43-4926-A6F3-8A2251F75D11}" type="slidenum">
              <a:rPr lang="en-US" smtClean="0"/>
              <a:t>‹#›</a:t>
            </a:fld>
            <a:endParaRPr lang="en-US"/>
          </a:p>
        </p:txBody>
      </p:sp>
    </p:spTree>
    <p:extLst>
      <p:ext uri="{BB962C8B-B14F-4D97-AF65-F5344CB8AC3E}">
        <p14:creationId xmlns:p14="http://schemas.microsoft.com/office/powerpoint/2010/main" val="24515760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0896FB9-CDBF-475D-85F9-74403D5EA17C}" type="datetimeFigureOut">
              <a:rPr lang="en-US" smtClean="0"/>
              <a:t>8/2/19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E8902D-5D43-4926-A6F3-8A2251F75D11}" type="slidenum">
              <a:rPr lang="en-US" smtClean="0"/>
              <a:t>‹#›</a:t>
            </a:fld>
            <a:endParaRPr lang="en-US"/>
          </a:p>
        </p:txBody>
      </p:sp>
    </p:spTree>
    <p:extLst>
      <p:ext uri="{BB962C8B-B14F-4D97-AF65-F5344CB8AC3E}">
        <p14:creationId xmlns:p14="http://schemas.microsoft.com/office/powerpoint/2010/main" val="15603987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0896FB9-CDBF-475D-85F9-74403D5EA17C}" type="datetimeFigureOut">
              <a:rPr lang="en-US" smtClean="0"/>
              <a:t>8/2/19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E8902D-5D43-4926-A6F3-8A2251F75D11}" type="slidenum">
              <a:rPr lang="en-US" smtClean="0"/>
              <a:t>‹#›</a:t>
            </a:fld>
            <a:endParaRPr lang="en-US"/>
          </a:p>
        </p:txBody>
      </p:sp>
    </p:spTree>
    <p:extLst>
      <p:ext uri="{BB962C8B-B14F-4D97-AF65-F5344CB8AC3E}">
        <p14:creationId xmlns:p14="http://schemas.microsoft.com/office/powerpoint/2010/main" val="1892308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0896FB9-CDBF-475D-85F9-74403D5EA17C}" type="datetimeFigureOut">
              <a:rPr lang="en-US" smtClean="0"/>
              <a:t>8/2/19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E8902D-5D43-4926-A6F3-8A2251F75D11}" type="slidenum">
              <a:rPr lang="en-US" smtClean="0"/>
              <a:t>‹#›</a:t>
            </a:fld>
            <a:endParaRPr lang="en-US"/>
          </a:p>
        </p:txBody>
      </p:sp>
    </p:spTree>
    <p:extLst>
      <p:ext uri="{BB962C8B-B14F-4D97-AF65-F5344CB8AC3E}">
        <p14:creationId xmlns:p14="http://schemas.microsoft.com/office/powerpoint/2010/main" val="10666332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0896FB9-CDBF-475D-85F9-74403D5EA17C}" type="datetimeFigureOut">
              <a:rPr lang="en-US" smtClean="0"/>
              <a:t>8/2/19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E8902D-5D43-4926-A6F3-8A2251F75D11}" type="slidenum">
              <a:rPr lang="en-US" smtClean="0"/>
              <a:t>‹#›</a:t>
            </a:fld>
            <a:endParaRPr lang="en-US"/>
          </a:p>
        </p:txBody>
      </p:sp>
    </p:spTree>
    <p:extLst>
      <p:ext uri="{BB962C8B-B14F-4D97-AF65-F5344CB8AC3E}">
        <p14:creationId xmlns:p14="http://schemas.microsoft.com/office/powerpoint/2010/main" val="8880196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0896FB9-CDBF-475D-85F9-74403D5EA17C}" type="datetimeFigureOut">
              <a:rPr lang="en-US" smtClean="0"/>
              <a:t>8/2/19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E8902D-5D43-4926-A6F3-8A2251F75D11}" type="slidenum">
              <a:rPr lang="en-US" smtClean="0"/>
              <a:t>‹#›</a:t>
            </a:fld>
            <a:endParaRPr lang="en-US"/>
          </a:p>
        </p:txBody>
      </p:sp>
    </p:spTree>
    <p:extLst>
      <p:ext uri="{BB962C8B-B14F-4D97-AF65-F5344CB8AC3E}">
        <p14:creationId xmlns:p14="http://schemas.microsoft.com/office/powerpoint/2010/main" val="14686508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0896FB9-CDBF-475D-85F9-74403D5EA17C}" type="datetimeFigureOut">
              <a:rPr lang="en-US" smtClean="0"/>
              <a:t>8/2/19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951856" y="5867131"/>
            <a:ext cx="551167" cy="365125"/>
          </a:xfrm>
        </p:spPr>
        <p:txBody>
          <a:bodyPr/>
          <a:lstStyle/>
          <a:p>
            <a:fld id="{B5E8902D-5D43-4926-A6F3-8A2251F75D11}" type="slidenum">
              <a:rPr lang="en-US" smtClean="0"/>
              <a:t>‹#›</a:t>
            </a:fld>
            <a:endParaRPr lang="en-US"/>
          </a:p>
        </p:txBody>
      </p:sp>
    </p:spTree>
    <p:extLst>
      <p:ext uri="{BB962C8B-B14F-4D97-AF65-F5344CB8AC3E}">
        <p14:creationId xmlns:p14="http://schemas.microsoft.com/office/powerpoint/2010/main" val="21658185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0896FB9-CDBF-475D-85F9-74403D5EA17C}" type="datetimeFigureOut">
              <a:rPr lang="en-US" smtClean="0"/>
              <a:t>8/2/19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E8902D-5D43-4926-A6F3-8A2251F75D11}" type="slidenum">
              <a:rPr lang="en-US" smtClean="0"/>
              <a:t>‹#›</a:t>
            </a:fld>
            <a:endParaRPr lang="en-US"/>
          </a:p>
        </p:txBody>
      </p:sp>
    </p:spTree>
    <p:extLst>
      <p:ext uri="{BB962C8B-B14F-4D97-AF65-F5344CB8AC3E}">
        <p14:creationId xmlns:p14="http://schemas.microsoft.com/office/powerpoint/2010/main" val="15562378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0896FB9-CDBF-475D-85F9-74403D5EA17C}" type="datetimeFigureOut">
              <a:rPr lang="en-US" smtClean="0"/>
              <a:t>8/2/19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E8902D-5D43-4926-A6F3-8A2251F75D11}" type="slidenum">
              <a:rPr lang="en-US" smtClean="0"/>
              <a:t>‹#›</a:t>
            </a:fld>
            <a:endParaRPr lang="en-US"/>
          </a:p>
        </p:txBody>
      </p:sp>
    </p:spTree>
    <p:extLst>
      <p:ext uri="{BB962C8B-B14F-4D97-AF65-F5344CB8AC3E}">
        <p14:creationId xmlns:p14="http://schemas.microsoft.com/office/powerpoint/2010/main" val="19377802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0896FB9-CDBF-475D-85F9-74403D5EA17C}" type="datetimeFigureOut">
              <a:rPr lang="en-US" smtClean="0"/>
              <a:t>8/2/19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5E8902D-5D43-4926-A6F3-8A2251F75D11}" type="slidenum">
              <a:rPr lang="en-US" smtClean="0"/>
              <a:t>‹#›</a:t>
            </a:fld>
            <a:endParaRPr lang="en-US"/>
          </a:p>
        </p:txBody>
      </p:sp>
    </p:spTree>
    <p:extLst>
      <p:ext uri="{BB962C8B-B14F-4D97-AF65-F5344CB8AC3E}">
        <p14:creationId xmlns:p14="http://schemas.microsoft.com/office/powerpoint/2010/main" val="6751093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0896FB9-CDBF-475D-85F9-74403D5EA17C}" type="datetimeFigureOut">
              <a:rPr lang="en-US" smtClean="0"/>
              <a:t>8/2/19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5E8902D-5D43-4926-A6F3-8A2251F75D11}" type="slidenum">
              <a:rPr lang="en-US" smtClean="0"/>
              <a:t>‹#›</a:t>
            </a:fld>
            <a:endParaRPr lang="en-US"/>
          </a:p>
        </p:txBody>
      </p:sp>
    </p:spTree>
    <p:extLst>
      <p:ext uri="{BB962C8B-B14F-4D97-AF65-F5344CB8AC3E}">
        <p14:creationId xmlns:p14="http://schemas.microsoft.com/office/powerpoint/2010/main" val="41489418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896FB9-CDBF-475D-85F9-74403D5EA17C}" type="datetimeFigureOut">
              <a:rPr lang="en-US" smtClean="0"/>
              <a:t>8/2/19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5E8902D-5D43-4926-A6F3-8A2251F75D11}" type="slidenum">
              <a:rPr lang="en-US" smtClean="0"/>
              <a:t>‹#›</a:t>
            </a:fld>
            <a:endParaRPr lang="en-US"/>
          </a:p>
        </p:txBody>
      </p:sp>
    </p:spTree>
    <p:extLst>
      <p:ext uri="{BB962C8B-B14F-4D97-AF65-F5344CB8AC3E}">
        <p14:creationId xmlns:p14="http://schemas.microsoft.com/office/powerpoint/2010/main" val="1692819770"/>
      </p:ext>
    </p:extLst>
  </p:cSld>
  <p:clrMapOvr>
    <a:masterClrMapping/>
  </p:clrMapOvr>
  <p:extLst>
    <p:ext uri="{DCECCB84-F9BA-43D5-87BE-67443E8EF086}">
      <p15:sldGuideLst xmlns:p15="http://schemas.microsoft.com/office/powerpoint/2012/main" xmlns=""/>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0896FB9-CDBF-475D-85F9-74403D5EA17C}" type="datetimeFigureOut">
              <a:rPr lang="en-US" smtClean="0"/>
              <a:t>8/2/19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E8902D-5D43-4926-A6F3-8A2251F75D11}" type="slidenum">
              <a:rPr lang="en-US" smtClean="0"/>
              <a:t>‹#›</a:t>
            </a:fld>
            <a:endParaRPr lang="en-US"/>
          </a:p>
        </p:txBody>
      </p:sp>
    </p:spTree>
    <p:extLst>
      <p:ext uri="{BB962C8B-B14F-4D97-AF65-F5344CB8AC3E}">
        <p14:creationId xmlns:p14="http://schemas.microsoft.com/office/powerpoint/2010/main" val="35055205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0896FB9-CDBF-475D-85F9-74403D5EA17C}" type="datetimeFigureOut">
              <a:rPr lang="en-US" smtClean="0"/>
              <a:t>8/2/19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E8902D-5D43-4926-A6F3-8A2251F75D11}" type="slidenum">
              <a:rPr lang="en-US" smtClean="0"/>
              <a:t>‹#›</a:t>
            </a:fld>
            <a:endParaRPr lang="en-US"/>
          </a:p>
        </p:txBody>
      </p:sp>
    </p:spTree>
    <p:extLst>
      <p:ext uri="{BB962C8B-B14F-4D97-AF65-F5344CB8AC3E}">
        <p14:creationId xmlns:p14="http://schemas.microsoft.com/office/powerpoint/2010/main" val="8334037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0896FB9-CDBF-475D-85F9-74403D5EA17C}" type="datetimeFigureOut">
              <a:rPr lang="en-US" smtClean="0"/>
              <a:t>8/2/19</a:t>
            </a:fld>
            <a:endParaRPr lang="en-US"/>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5E8902D-5D43-4926-A6F3-8A2251F75D11}" type="slidenum">
              <a:rPr lang="en-US" smtClean="0"/>
              <a:t>‹#›</a:t>
            </a:fld>
            <a:endParaRPr lang="en-US"/>
          </a:p>
        </p:txBody>
      </p:sp>
    </p:spTree>
    <p:extLst>
      <p:ext uri="{BB962C8B-B14F-4D97-AF65-F5344CB8AC3E}">
        <p14:creationId xmlns:p14="http://schemas.microsoft.com/office/powerpoint/2010/main" val="902603338"/>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jpeg"/><Relationship Id="rId1" Type="http://schemas.openxmlformats.org/officeDocument/2006/relationships/slideLayout" Target="../slideLayouts/slideLayout1.xml"/><Relationship Id="rId2" Type="http://schemas.openxmlformats.org/officeDocument/2006/relationships/image" Target="../media/image2.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6.jpeg"/></Relationships>
</file>

<file path=ppt/slides/_rels/slide11.xml.rels><?xml version="1.0" encoding="UTF-8" standalone="yes"?>
<Relationships xmlns="http://schemas.openxmlformats.org/package/2006/relationships"><Relationship Id="rId3" Type="http://schemas.openxmlformats.org/officeDocument/2006/relationships/image" Target="../media/image28.jpeg"/><Relationship Id="rId4" Type="http://schemas.openxmlformats.org/officeDocument/2006/relationships/image" Target="../media/image29.jpeg"/><Relationship Id="rId5" Type="http://schemas.openxmlformats.org/officeDocument/2006/relationships/image" Target="../media/image30.jpeg"/><Relationship Id="rId1" Type="http://schemas.openxmlformats.org/officeDocument/2006/relationships/slideLayout" Target="../slideLayouts/slideLayout7.xml"/><Relationship Id="rId2" Type="http://schemas.openxmlformats.org/officeDocument/2006/relationships/image" Target="../media/image27.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jpeg"/><Relationship Id="rId3" Type="http://schemas.openxmlformats.org/officeDocument/2006/relationships/image" Target="../media/image32.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4.jpeg"/><Relationship Id="rId4" Type="http://schemas.openxmlformats.org/officeDocument/2006/relationships/image" Target="../media/image35.jpeg"/><Relationship Id="rId5" Type="http://schemas.openxmlformats.org/officeDocument/2006/relationships/image" Target="../media/image36.jpeg"/><Relationship Id="rId6" Type="http://schemas.openxmlformats.org/officeDocument/2006/relationships/image" Target="../media/image37.jpeg"/><Relationship Id="rId7" Type="http://schemas.openxmlformats.org/officeDocument/2006/relationships/image" Target="../media/image38.jpeg"/><Relationship Id="rId8" Type="http://schemas.openxmlformats.org/officeDocument/2006/relationships/image" Target="../media/image39.jpeg"/><Relationship Id="rId1" Type="http://schemas.openxmlformats.org/officeDocument/2006/relationships/slideLayout" Target="../slideLayouts/slideLayout7.xml"/><Relationship Id="rId2" Type="http://schemas.openxmlformats.org/officeDocument/2006/relationships/image" Target="../media/image33.jpeg"/></Relationships>
</file>

<file path=ppt/slides/_rels/slide16.xml.rels><?xml version="1.0" encoding="UTF-8" standalone="yes"?>
<Relationships xmlns="http://schemas.openxmlformats.org/package/2006/relationships"><Relationship Id="rId3" Type="http://schemas.openxmlformats.org/officeDocument/2006/relationships/image" Target="../media/image41.png"/><Relationship Id="rId4" Type="http://schemas.openxmlformats.org/officeDocument/2006/relationships/image" Target="../media/image42.jpeg"/><Relationship Id="rId1" Type="http://schemas.openxmlformats.org/officeDocument/2006/relationships/slideLayout" Target="../slideLayouts/slideLayout7.xml"/><Relationship Id="rId2" Type="http://schemas.openxmlformats.org/officeDocument/2006/relationships/image" Target="../media/image40.png"/></Relationships>
</file>

<file path=ppt/slides/_rels/slide17.xml.rels><?xml version="1.0" encoding="UTF-8" standalone="yes"?>
<Relationships xmlns="http://schemas.openxmlformats.org/package/2006/relationships"><Relationship Id="rId3" Type="http://schemas.openxmlformats.org/officeDocument/2006/relationships/image" Target="../media/image44.jpeg"/><Relationship Id="rId4" Type="http://schemas.openxmlformats.org/officeDocument/2006/relationships/image" Target="../media/image45.jpeg"/><Relationship Id="rId5" Type="http://schemas.openxmlformats.org/officeDocument/2006/relationships/image" Target="../media/image46.jpeg"/><Relationship Id="rId6" Type="http://schemas.openxmlformats.org/officeDocument/2006/relationships/image" Target="../media/image47.jpeg"/><Relationship Id="rId1" Type="http://schemas.openxmlformats.org/officeDocument/2006/relationships/slideLayout" Target="../slideLayouts/slideLayout7.xml"/><Relationship Id="rId2" Type="http://schemas.openxmlformats.org/officeDocument/2006/relationships/image" Target="../media/image43.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1" Type="http://schemas.openxmlformats.org/officeDocument/2006/relationships/image" Target="../media/image14.jpeg"/><Relationship Id="rId12" Type="http://schemas.openxmlformats.org/officeDocument/2006/relationships/image" Target="../media/image15.jpeg"/><Relationship Id="rId13" Type="http://schemas.openxmlformats.org/officeDocument/2006/relationships/image" Target="../media/image16.jpeg"/><Relationship Id="rId14" Type="http://schemas.openxmlformats.org/officeDocument/2006/relationships/image" Target="../media/image17.jpeg"/><Relationship Id="rId15" Type="http://schemas.openxmlformats.org/officeDocument/2006/relationships/image" Target="../media/image18.jpeg"/><Relationship Id="rId16" Type="http://schemas.openxmlformats.org/officeDocument/2006/relationships/image" Target="../media/image19.jpeg"/><Relationship Id="rId17" Type="http://schemas.openxmlformats.org/officeDocument/2006/relationships/image" Target="../media/image20.jpeg"/><Relationship Id="rId18" Type="http://schemas.openxmlformats.org/officeDocument/2006/relationships/image" Target="../media/image21.jpeg"/><Relationship Id="rId19" Type="http://schemas.openxmlformats.org/officeDocument/2006/relationships/image" Target="../media/image22.jpeg"/><Relationship Id="rId1" Type="http://schemas.openxmlformats.org/officeDocument/2006/relationships/slideLayout" Target="../slideLayouts/slideLayout2.xml"/><Relationship Id="rId2" Type="http://schemas.openxmlformats.org/officeDocument/2006/relationships/image" Target="../media/image5.jpeg"/><Relationship Id="rId3" Type="http://schemas.openxmlformats.org/officeDocument/2006/relationships/image" Target="../media/image6.jpeg"/><Relationship Id="rId4" Type="http://schemas.openxmlformats.org/officeDocument/2006/relationships/image" Target="../media/image7.jpeg"/><Relationship Id="rId5" Type="http://schemas.openxmlformats.org/officeDocument/2006/relationships/image" Target="../media/image8.jpeg"/><Relationship Id="rId6" Type="http://schemas.openxmlformats.org/officeDocument/2006/relationships/image" Target="../media/image9.jpeg"/><Relationship Id="rId7" Type="http://schemas.openxmlformats.org/officeDocument/2006/relationships/image" Target="../media/image10.jpeg"/><Relationship Id="rId8" Type="http://schemas.openxmlformats.org/officeDocument/2006/relationships/image" Target="../media/image11.jpeg"/><Relationship Id="rId9" Type="http://schemas.openxmlformats.org/officeDocument/2006/relationships/image" Target="../media/image12.jpeg"/><Relationship Id="rId10" Type="http://schemas.openxmlformats.org/officeDocument/2006/relationships/image" Target="../media/image1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3.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s://www.google.com/search?rlz=1C1SQJL_enPW851PW851&amp;biw=1288&amp;bih=915&amp;tbm=isch&amp;sa=1&amp;ei=bXc6XZb4FYzh-gSnv7-oAg&amp;q=bactrocera+umbrosa&amp;oq=bactrocera+umbrosa&amp;gs_l=img.3..35i39.86953.88681..88934...0.0..0.268.1542.2-7......0....1..gws-wiz-img.JuRfQp66oaE&amp;ved=0ahUKEwjW4sGG1tHjAhWMsJ4KHaffDyUQ4dUDCAY&amp;uact=5" TargetMode="External"/><Relationship Id="rId3" Type="http://schemas.openxmlformats.org/officeDocument/2006/relationships/image" Target="../media/image2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5.jpg"/><Relationship Id="rId3" Type="http://schemas.openxmlformats.org/officeDocument/2006/relationships/hyperlink" Target="https://www.google.com/search?rlz=1C1SQJL_enPW851PW851&amp;biw=1288&amp;bih=915&amp;tbm=isch&amp;sa=1&amp;ei=yXc6Xey2CMT7-gTg0IagDw&amp;q=bactrocera+frauenfeldi&amp;oq=bactrocera+fraue&amp;gs_l=img.3.0.0i24.135085.136986..139783...1.0..0.282.1456.2-6......0....1..gws-wiz-img.-7R-jMe0wI0"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B7793DA-7666-4557-A0B6-778365BE50AD}"/>
              </a:ext>
            </a:extLst>
          </p:cNvPr>
          <p:cNvSpPr>
            <a:spLocks noGrp="1"/>
          </p:cNvSpPr>
          <p:nvPr>
            <p:ph type="ctrTitle"/>
          </p:nvPr>
        </p:nvSpPr>
        <p:spPr>
          <a:xfrm>
            <a:off x="3239925" y="485776"/>
            <a:ext cx="7183438" cy="2600324"/>
          </a:xfrm>
        </p:spPr>
        <p:txBody>
          <a:bodyPr>
            <a:normAutofit fontScale="90000"/>
          </a:bodyPr>
          <a:lstStyle/>
          <a:p>
            <a:pPr algn="ctr"/>
            <a:r>
              <a:rPr lang="en-US" sz="6000" b="1" dirty="0">
                <a:effectLst>
                  <a:outerShdw blurRad="38100" dist="38100" dir="2700000" algn="tl">
                    <a:srgbClr val="000000">
                      <a:alpha val="43137"/>
                    </a:srgbClr>
                  </a:outerShdw>
                </a:effectLst>
              </a:rPr>
              <a:t>Fruit Fly Management in Palau</a:t>
            </a:r>
          </a:p>
        </p:txBody>
      </p:sp>
      <p:sp>
        <p:nvSpPr>
          <p:cNvPr id="3" name="Subtitle 2">
            <a:extLst>
              <a:ext uri="{FF2B5EF4-FFF2-40B4-BE49-F238E27FC236}">
                <a16:creationId xmlns:a16="http://schemas.microsoft.com/office/drawing/2014/main" xmlns="" id="{60A18B22-C2BB-4762-88A8-DA13623E9E5E}"/>
              </a:ext>
            </a:extLst>
          </p:cNvPr>
          <p:cNvSpPr>
            <a:spLocks noGrp="1"/>
          </p:cNvSpPr>
          <p:nvPr>
            <p:ph type="subTitle" idx="1"/>
          </p:nvPr>
        </p:nvSpPr>
        <p:spPr>
          <a:xfrm>
            <a:off x="5838738" y="3619503"/>
            <a:ext cx="4602250" cy="1195778"/>
          </a:xfrm>
        </p:spPr>
        <p:txBody>
          <a:bodyPr>
            <a:normAutofit/>
          </a:bodyPr>
          <a:lstStyle/>
          <a:p>
            <a:r>
              <a:rPr lang="en-US" sz="2800" dirty="0" err="1">
                <a:effectLst>
                  <a:outerShdw blurRad="38100" dist="38100" dir="2700000" algn="tl">
                    <a:srgbClr val="000000">
                      <a:alpha val="43137"/>
                    </a:srgbClr>
                  </a:outerShdw>
                </a:effectLst>
              </a:rPr>
              <a:t>Mederang</a:t>
            </a:r>
            <a:r>
              <a:rPr lang="en-US" sz="2800" dirty="0">
                <a:effectLst>
                  <a:outerShdw blurRad="38100" dist="38100" dir="2700000" algn="tl">
                    <a:srgbClr val="000000">
                      <a:alpha val="43137"/>
                    </a:srgbClr>
                  </a:outerShdw>
                </a:effectLst>
              </a:rPr>
              <a:t> Takeo</a:t>
            </a:r>
          </a:p>
          <a:p>
            <a:r>
              <a:rPr lang="en-US" sz="2400" dirty="0">
                <a:effectLst>
                  <a:outerShdw blurRad="38100" dist="38100" dir="2700000" algn="tl">
                    <a:srgbClr val="000000">
                      <a:alpha val="43137"/>
                    </a:srgbClr>
                  </a:outerShdw>
                </a:effectLst>
              </a:rPr>
              <a:t>Mentor: Christopher </a:t>
            </a:r>
            <a:r>
              <a:rPr lang="en-US" sz="2400" dirty="0" err="1">
                <a:effectLst>
                  <a:outerShdw blurRad="38100" dist="38100" dir="2700000" algn="tl">
                    <a:srgbClr val="000000">
                      <a:alpha val="43137"/>
                    </a:srgbClr>
                  </a:outerShdw>
                </a:effectLst>
              </a:rPr>
              <a:t>Kitalong</a:t>
            </a:r>
            <a:r>
              <a:rPr lang="en-US" sz="2400" dirty="0">
                <a:effectLst>
                  <a:outerShdw blurRad="38100" dist="38100" dir="2700000" algn="tl">
                    <a:srgbClr val="000000">
                      <a:alpha val="43137"/>
                    </a:srgbClr>
                  </a:outerShdw>
                </a:effectLst>
              </a:rPr>
              <a:t> PhD</a:t>
            </a:r>
          </a:p>
        </p:txBody>
      </p:sp>
      <p:pic>
        <p:nvPicPr>
          <p:cNvPr id="4" name="Picture 3">
            <a:extLst>
              <a:ext uri="{FF2B5EF4-FFF2-40B4-BE49-F238E27FC236}">
                <a16:creationId xmlns:a16="http://schemas.microsoft.com/office/drawing/2014/main" xmlns="" id="{1ECF9144-B019-4392-B374-B8D52151DFE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4483" y="5677413"/>
            <a:ext cx="3560758" cy="1024679"/>
          </a:xfrm>
          <a:prstGeom prst="rect">
            <a:avLst/>
          </a:prstGeom>
        </p:spPr>
      </p:pic>
      <p:pic>
        <p:nvPicPr>
          <p:cNvPr id="5" name="Picture 67">
            <a:extLst>
              <a:ext uri="{FF2B5EF4-FFF2-40B4-BE49-F238E27FC236}">
                <a16:creationId xmlns:a16="http://schemas.microsoft.com/office/drawing/2014/main" xmlns="" id="{F56144A9-7833-4828-9CAB-62F50867D46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27179" y="5677413"/>
            <a:ext cx="2476788" cy="1024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a:extLst>
              <a:ext uri="{FF2B5EF4-FFF2-40B4-BE49-F238E27FC236}">
                <a16:creationId xmlns:a16="http://schemas.microsoft.com/office/drawing/2014/main" xmlns="" id="{9F89C8FC-1132-404E-9939-D0B4DD66934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70963" y="5677412"/>
            <a:ext cx="1268650" cy="1024679"/>
          </a:xfrm>
          <a:prstGeom prst="rect">
            <a:avLst/>
          </a:prstGeom>
        </p:spPr>
      </p:pic>
    </p:spTree>
    <p:extLst>
      <p:ext uri="{BB962C8B-B14F-4D97-AF65-F5344CB8AC3E}">
        <p14:creationId xmlns:p14="http://schemas.microsoft.com/office/powerpoint/2010/main" val="21140185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07429" y="182815"/>
            <a:ext cx="2721428" cy="707886"/>
          </a:xfrm>
          <a:prstGeom prst="rect">
            <a:avLst/>
          </a:prstGeom>
          <a:noFill/>
        </p:spPr>
        <p:txBody>
          <a:bodyPr wrap="square" rtlCol="0">
            <a:spAutoFit/>
          </a:bodyPr>
          <a:lstStyle/>
          <a:p>
            <a:pPr algn="ctr"/>
            <a:r>
              <a:rPr lang="en-US" sz="4000" b="1" dirty="0">
                <a:effectLst>
                  <a:outerShdw blurRad="38100" dist="38100" dir="2700000" algn="tl">
                    <a:srgbClr val="000000">
                      <a:alpha val="43137"/>
                    </a:srgbClr>
                  </a:outerShdw>
                </a:effectLst>
              </a:rPr>
              <a:t>Life Cycle</a:t>
            </a:r>
          </a:p>
        </p:txBody>
      </p:sp>
      <p:sp>
        <p:nvSpPr>
          <p:cNvPr id="3" name="TextBox 2"/>
          <p:cNvSpPr txBox="1"/>
          <p:nvPr/>
        </p:nvSpPr>
        <p:spPr>
          <a:xfrm>
            <a:off x="2068286" y="2569029"/>
            <a:ext cx="8599714" cy="369332"/>
          </a:xfrm>
          <a:prstGeom prst="rect">
            <a:avLst/>
          </a:prstGeom>
          <a:noFill/>
        </p:spPr>
        <p:txBody>
          <a:bodyPr wrap="square" rtlCol="0">
            <a:spAutoFit/>
          </a:bodyPr>
          <a:lstStyle/>
          <a:p>
            <a:endParaRPr lang="en-US" dirty="0"/>
          </a:p>
        </p:txBody>
      </p:sp>
      <p:pic>
        <p:nvPicPr>
          <p:cNvPr id="4" name="Content Placeholder 6"/>
          <p:cNvPicPr>
            <a:picLocks noChangeAspect="1" noChangeArrowheads="1"/>
          </p:cNvPicPr>
          <p:nvPr/>
        </p:nvPicPr>
        <p:blipFill rotWithShape="1">
          <a:blip r:embed="rId2">
            <a:extLst>
              <a:ext uri="{28A0092B-C50C-407E-A947-70E740481C1C}">
                <a14:useLocalDpi xmlns:a14="http://schemas.microsoft.com/office/drawing/2010/main" val="0"/>
              </a:ext>
            </a:extLst>
          </a:blip>
          <a:srcRect t="15045" r="-1711"/>
          <a:stretch/>
        </p:blipFill>
        <p:spPr>
          <a:xfrm>
            <a:off x="2173130" y="890699"/>
            <a:ext cx="8390025" cy="5416433"/>
          </a:xfrm>
          <a:prstGeom prst="rect">
            <a:avLst/>
          </a:prstGeom>
        </p:spPr>
      </p:pic>
    </p:spTree>
    <p:extLst>
      <p:ext uri="{BB962C8B-B14F-4D97-AF65-F5344CB8AC3E}">
        <p14:creationId xmlns:p14="http://schemas.microsoft.com/office/powerpoint/2010/main" val="17060707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ED95F50E-02A5-42EE-9F3D-2248590032D4}"/>
              </a:ext>
            </a:extLst>
          </p:cNvPr>
          <p:cNvSpPr txBox="1"/>
          <p:nvPr/>
        </p:nvSpPr>
        <p:spPr>
          <a:xfrm>
            <a:off x="2990850" y="1206739"/>
            <a:ext cx="6321724" cy="4401205"/>
          </a:xfrm>
          <a:prstGeom prst="rect">
            <a:avLst/>
          </a:prstGeom>
          <a:noFill/>
        </p:spPr>
        <p:txBody>
          <a:bodyPr wrap="square" rtlCol="0">
            <a:spAutoFit/>
          </a:bodyPr>
          <a:lstStyle/>
          <a:p>
            <a:pPr algn="ctr"/>
            <a:r>
              <a:rPr lang="en-US" sz="4000" b="1" dirty="0">
                <a:effectLst>
                  <a:outerShdw blurRad="38100" dist="38100" dir="2700000" algn="tl">
                    <a:srgbClr val="000000">
                      <a:alpha val="43137"/>
                    </a:srgbClr>
                  </a:outerShdw>
                </a:effectLst>
              </a:rPr>
              <a:t>Fruit Fly Damage to Fruits</a:t>
            </a:r>
          </a:p>
          <a:p>
            <a:endParaRPr lang="en-US" sz="2400" dirty="0"/>
          </a:p>
          <a:p>
            <a:r>
              <a:rPr lang="en-US" sz="2400" dirty="0"/>
              <a:t>There are </a:t>
            </a:r>
            <a:r>
              <a:rPr lang="en-US" sz="2400" b="1" dirty="0"/>
              <a:t>4 known fruit flies </a:t>
            </a:r>
            <a:r>
              <a:rPr lang="en-US" sz="2400" dirty="0"/>
              <a:t>found in Palau which all have contributed to nearly </a:t>
            </a:r>
            <a:r>
              <a:rPr lang="en-US" sz="2400" b="1" dirty="0"/>
              <a:t>90% of fruit losses</a:t>
            </a:r>
            <a:r>
              <a:rPr lang="en-US" sz="2400" dirty="0"/>
              <a:t> in Palau. The female fruit flies would find a host fruit and with its stinger, inject its larvae into the semi-ripened fruit and from there the fruit begins to rot. From the inside, the larvae feed on the fruit until it rots than fall to the ground where they start to develop their hardened shell and grow into adults.</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431332" y="431332"/>
            <a:ext cx="3450655" cy="2587992"/>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431334" y="3838675"/>
            <a:ext cx="3450657" cy="2587993"/>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9182886" y="429874"/>
            <a:ext cx="3438987" cy="2579240"/>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6200000">
            <a:off x="9182886" y="3837216"/>
            <a:ext cx="3438989" cy="2579241"/>
          </a:xfrm>
          <a:prstGeom prst="rect">
            <a:avLst/>
          </a:prstGeom>
        </p:spPr>
      </p:pic>
    </p:spTree>
    <p:extLst>
      <p:ext uri="{BB962C8B-B14F-4D97-AF65-F5344CB8AC3E}">
        <p14:creationId xmlns:p14="http://schemas.microsoft.com/office/powerpoint/2010/main" val="1981463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BBA70D8-BD52-496D-8A93-2931D3345886}"/>
              </a:ext>
            </a:extLst>
          </p:cNvPr>
          <p:cNvSpPr>
            <a:spLocks noGrp="1"/>
          </p:cNvSpPr>
          <p:nvPr>
            <p:ph type="title"/>
          </p:nvPr>
        </p:nvSpPr>
        <p:spPr/>
        <p:txBody>
          <a:bodyPr/>
          <a:lstStyle/>
          <a:p>
            <a:r>
              <a:rPr lang="en-US" b="1" dirty="0">
                <a:effectLst>
                  <a:outerShdw blurRad="38100" dist="38100" dir="2700000" algn="tl">
                    <a:srgbClr val="000000">
                      <a:alpha val="43137"/>
                    </a:srgbClr>
                  </a:outerShdw>
                </a:effectLst>
              </a:rPr>
              <a:t>Objectives</a:t>
            </a:r>
          </a:p>
        </p:txBody>
      </p:sp>
      <p:sp>
        <p:nvSpPr>
          <p:cNvPr id="3" name="Content Placeholder 2">
            <a:extLst>
              <a:ext uri="{FF2B5EF4-FFF2-40B4-BE49-F238E27FC236}">
                <a16:creationId xmlns:a16="http://schemas.microsoft.com/office/drawing/2014/main" xmlns="" id="{CA11BE66-5E7D-44B1-A2DD-88BE629E427D}"/>
              </a:ext>
            </a:extLst>
          </p:cNvPr>
          <p:cNvSpPr>
            <a:spLocks noGrp="1"/>
          </p:cNvSpPr>
          <p:nvPr>
            <p:ph idx="1"/>
          </p:nvPr>
        </p:nvSpPr>
        <p:spPr/>
        <p:txBody>
          <a:bodyPr/>
          <a:lstStyle/>
          <a:p>
            <a:pPr marL="0" indent="0">
              <a:buNone/>
            </a:pPr>
            <a:r>
              <a:rPr lang="en-US" dirty="0"/>
              <a:t>In the last 60 years, our attempts to catch a female fruit fly have all been unsuccessful. This is because traps are using female pheromones which attract male fruit flies. </a:t>
            </a:r>
          </a:p>
          <a:p>
            <a:pPr marL="0" indent="0">
              <a:buNone/>
            </a:pPr>
            <a:r>
              <a:rPr lang="en-US" dirty="0"/>
              <a:t>My objective for this project was to create a sustainable, all-natural, and relatively inexpensive trap which could collect female fruit flies as well as the males. </a:t>
            </a:r>
          </a:p>
        </p:txBody>
      </p:sp>
      <p:pic>
        <p:nvPicPr>
          <p:cNvPr id="5" name="Picture 4">
            <a:extLst>
              <a:ext uri="{FF2B5EF4-FFF2-40B4-BE49-F238E27FC236}">
                <a16:creationId xmlns:a16="http://schemas.microsoft.com/office/drawing/2014/main" xmlns="" id="{0480B6DA-4E57-4CC9-B246-E0970047CA2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783" t="3581" r="28677" b="2741"/>
          <a:stretch/>
        </p:blipFill>
        <p:spPr>
          <a:xfrm rot="5400000">
            <a:off x="8542106" y="224093"/>
            <a:ext cx="2202952" cy="2225664"/>
          </a:xfrm>
          <a:prstGeom prst="rect">
            <a:avLst/>
          </a:prstGeom>
        </p:spPr>
      </p:pic>
      <p:pic>
        <p:nvPicPr>
          <p:cNvPr id="7" name="Picture 6">
            <a:extLst>
              <a:ext uri="{FF2B5EF4-FFF2-40B4-BE49-F238E27FC236}">
                <a16:creationId xmlns:a16="http://schemas.microsoft.com/office/drawing/2014/main" xmlns="" id="{5AD8A7C1-0A5E-4E85-8FB5-3055D82A9E5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32290" y="306626"/>
            <a:ext cx="2335941" cy="2131774"/>
          </a:xfrm>
          <a:prstGeom prst="rect">
            <a:avLst/>
          </a:prstGeom>
        </p:spPr>
      </p:pic>
    </p:spTree>
    <p:extLst>
      <p:ext uri="{BB962C8B-B14F-4D97-AF65-F5344CB8AC3E}">
        <p14:creationId xmlns:p14="http://schemas.microsoft.com/office/powerpoint/2010/main" val="18151379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431142" y="320973"/>
            <a:ext cx="8587619" cy="707886"/>
          </a:xfrm>
          <a:prstGeom prst="rect">
            <a:avLst/>
          </a:prstGeom>
          <a:noFill/>
        </p:spPr>
        <p:txBody>
          <a:bodyPr wrap="square" rtlCol="0">
            <a:spAutoFit/>
          </a:bodyPr>
          <a:lstStyle/>
          <a:p>
            <a:pPr algn="ctr"/>
            <a:r>
              <a:rPr lang="en-US" sz="4000" b="1" dirty="0" smtClean="0">
                <a:effectLst>
                  <a:outerShdw blurRad="38100" dist="38100" dir="2700000" algn="tl">
                    <a:srgbClr val="000000">
                      <a:alpha val="43137"/>
                    </a:srgbClr>
                  </a:outerShdw>
                </a:effectLst>
              </a:rPr>
              <a:t>Trapping and Eradication attempts</a:t>
            </a:r>
            <a:endParaRPr lang="en-US" sz="4000" b="1" dirty="0">
              <a:effectLst>
                <a:outerShdw blurRad="38100" dist="38100" dir="2700000" algn="tl">
                  <a:srgbClr val="000000">
                    <a:alpha val="43137"/>
                  </a:srgbClr>
                </a:outerShdw>
              </a:effectLst>
            </a:endParaRPr>
          </a:p>
        </p:txBody>
      </p:sp>
      <p:sp>
        <p:nvSpPr>
          <p:cNvPr id="4" name="TextBox 3"/>
          <p:cNvSpPr txBox="1"/>
          <p:nvPr/>
        </p:nvSpPr>
        <p:spPr>
          <a:xfrm>
            <a:off x="2296885" y="2600232"/>
            <a:ext cx="9220201" cy="3416320"/>
          </a:xfrm>
          <a:prstGeom prst="rect">
            <a:avLst/>
          </a:prstGeom>
          <a:noFill/>
        </p:spPr>
        <p:txBody>
          <a:bodyPr wrap="square" rtlCol="0">
            <a:spAutoFit/>
          </a:bodyPr>
          <a:lstStyle/>
          <a:p>
            <a:pPr marL="285750" indent="-285750">
              <a:buFont typeface="Wingdings" pitchFamily="2" charset="2"/>
              <a:buChar char="§"/>
            </a:pPr>
            <a:r>
              <a:rPr lang="en-US" sz="2400" dirty="0"/>
              <a:t>Physical control such as bagging, which provides a physical barrier between the host fruit and female fruit fly. (It is a very effective method but very time consuming.)</a:t>
            </a:r>
          </a:p>
          <a:p>
            <a:pPr marL="285750" indent="-285750">
              <a:buFont typeface="Wingdings" pitchFamily="2" charset="2"/>
              <a:buChar char="§"/>
            </a:pPr>
            <a:r>
              <a:rPr lang="en-US" sz="2400" dirty="0"/>
              <a:t>Harvesting the fruit at color break.</a:t>
            </a:r>
          </a:p>
          <a:p>
            <a:pPr marL="285750" indent="-285750">
              <a:buFont typeface="Wingdings" pitchFamily="2" charset="2"/>
              <a:buChar char="§"/>
            </a:pPr>
            <a:r>
              <a:rPr lang="en-US" sz="2400" dirty="0"/>
              <a:t>Protein bait sprays. In Palau, similar method has been used but as traps.</a:t>
            </a:r>
          </a:p>
          <a:p>
            <a:pPr marL="285750" indent="-285750">
              <a:buFont typeface="Wingdings" pitchFamily="2" charset="2"/>
              <a:buChar char="§"/>
            </a:pPr>
            <a:r>
              <a:rPr lang="en-US" sz="2400" dirty="0"/>
              <a:t>Eradication of fruit flies in Palau is very expensive. In 1999 it was estimated to cost $1 million to eradicate oriental fruit and breadfruit fly. And now it is estimated that it will cost more that 10 million.</a:t>
            </a:r>
          </a:p>
        </p:txBody>
      </p:sp>
      <p:sp>
        <p:nvSpPr>
          <p:cNvPr id="5" name="TextBox 4"/>
          <p:cNvSpPr txBox="1"/>
          <p:nvPr/>
        </p:nvSpPr>
        <p:spPr>
          <a:xfrm>
            <a:off x="2296884" y="1028859"/>
            <a:ext cx="9220202" cy="1200329"/>
          </a:xfrm>
          <a:prstGeom prst="rect">
            <a:avLst/>
          </a:prstGeom>
          <a:noFill/>
        </p:spPr>
        <p:txBody>
          <a:bodyPr wrap="square" rtlCol="0">
            <a:spAutoFit/>
          </a:bodyPr>
          <a:lstStyle/>
          <a:p>
            <a:r>
              <a:rPr lang="en-US" sz="2400" dirty="0"/>
              <a:t>Some methods to manage and control fruit fly populations have been implemented in different pacific island countries such as Fiji and Cook Islands.</a:t>
            </a:r>
          </a:p>
        </p:txBody>
      </p:sp>
    </p:spTree>
    <p:extLst>
      <p:ext uri="{BB962C8B-B14F-4D97-AF65-F5344CB8AC3E}">
        <p14:creationId xmlns:p14="http://schemas.microsoft.com/office/powerpoint/2010/main" val="35254736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41714" y="780592"/>
            <a:ext cx="8587619" cy="707886"/>
          </a:xfrm>
          <a:prstGeom prst="rect">
            <a:avLst/>
          </a:prstGeom>
          <a:noFill/>
        </p:spPr>
        <p:txBody>
          <a:bodyPr wrap="square" rtlCol="0">
            <a:spAutoFit/>
          </a:bodyPr>
          <a:lstStyle/>
          <a:p>
            <a:pPr algn="ctr"/>
            <a:r>
              <a:rPr lang="en-US" sz="4000" b="1" dirty="0" smtClean="0">
                <a:effectLst>
                  <a:outerShdw blurRad="38100" dist="38100" dir="2700000" algn="tl">
                    <a:srgbClr val="000000">
                      <a:alpha val="43137"/>
                    </a:srgbClr>
                  </a:outerShdw>
                </a:effectLst>
              </a:rPr>
              <a:t>Hypothesis</a:t>
            </a:r>
            <a:endParaRPr lang="en-US" sz="4000" b="1" dirty="0">
              <a:effectLst>
                <a:outerShdw blurRad="38100" dist="38100" dir="2700000" algn="tl">
                  <a:srgbClr val="000000">
                    <a:alpha val="43137"/>
                  </a:srgbClr>
                </a:outerShdw>
              </a:effectLst>
            </a:endParaRPr>
          </a:p>
        </p:txBody>
      </p:sp>
      <p:sp>
        <p:nvSpPr>
          <p:cNvPr id="4" name="TextBox 3"/>
          <p:cNvSpPr txBox="1"/>
          <p:nvPr/>
        </p:nvSpPr>
        <p:spPr>
          <a:xfrm>
            <a:off x="1667931" y="2190002"/>
            <a:ext cx="9713688" cy="2308324"/>
          </a:xfrm>
          <a:prstGeom prst="rect">
            <a:avLst/>
          </a:prstGeom>
          <a:noFill/>
        </p:spPr>
        <p:txBody>
          <a:bodyPr wrap="square" rtlCol="0">
            <a:spAutoFit/>
          </a:bodyPr>
          <a:lstStyle/>
          <a:p>
            <a:r>
              <a:rPr lang="en-US" sz="3600" dirty="0" smtClean="0"/>
              <a:t>Utilizing a prior established spray method of a yeast, papain and organic solvent we will be able to attract the female fruit fly to a vat mixture and capture without the use of pesticides.</a:t>
            </a:r>
            <a:endParaRPr lang="en-US" sz="3600" dirty="0"/>
          </a:p>
        </p:txBody>
      </p:sp>
    </p:spTree>
    <p:extLst>
      <p:ext uri="{BB962C8B-B14F-4D97-AF65-F5344CB8AC3E}">
        <p14:creationId xmlns:p14="http://schemas.microsoft.com/office/powerpoint/2010/main" val="34786063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C3110728-8CC3-4BD8-A77F-DB1D0BEAC35E}"/>
              </a:ext>
            </a:extLst>
          </p:cNvPr>
          <p:cNvSpPr txBox="1"/>
          <p:nvPr/>
        </p:nvSpPr>
        <p:spPr>
          <a:xfrm>
            <a:off x="4577181" y="415866"/>
            <a:ext cx="5532407" cy="707886"/>
          </a:xfrm>
          <a:prstGeom prst="rect">
            <a:avLst/>
          </a:prstGeom>
          <a:noFill/>
        </p:spPr>
        <p:txBody>
          <a:bodyPr wrap="square" rtlCol="0">
            <a:spAutoFit/>
          </a:bodyPr>
          <a:lstStyle/>
          <a:p>
            <a:pPr algn="ctr"/>
            <a:r>
              <a:rPr lang="en-US" sz="4000" b="1" dirty="0">
                <a:effectLst>
                  <a:outerShdw blurRad="38100" dist="38100" dir="2700000" algn="tl">
                    <a:srgbClr val="000000">
                      <a:alpha val="43137"/>
                    </a:srgbClr>
                  </a:outerShdw>
                </a:effectLst>
              </a:rPr>
              <a:t>Methods and Materials</a:t>
            </a:r>
          </a:p>
        </p:txBody>
      </p:sp>
      <p:sp>
        <p:nvSpPr>
          <p:cNvPr id="4" name="TextBox 3">
            <a:extLst>
              <a:ext uri="{FF2B5EF4-FFF2-40B4-BE49-F238E27FC236}">
                <a16:creationId xmlns:a16="http://schemas.microsoft.com/office/drawing/2014/main" xmlns="" id="{E15A0B15-112E-47BD-8CCC-29759B5A02C1}"/>
              </a:ext>
            </a:extLst>
          </p:cNvPr>
          <p:cNvSpPr txBox="1"/>
          <p:nvPr/>
        </p:nvSpPr>
        <p:spPr>
          <a:xfrm>
            <a:off x="2762248" y="1223110"/>
            <a:ext cx="9258301" cy="3046988"/>
          </a:xfrm>
          <a:prstGeom prst="rect">
            <a:avLst/>
          </a:prstGeom>
          <a:noFill/>
        </p:spPr>
        <p:txBody>
          <a:bodyPr wrap="square" rtlCol="0">
            <a:spAutoFit/>
          </a:bodyPr>
          <a:lstStyle/>
          <a:p>
            <a:pPr marL="285750" indent="-285750">
              <a:buFont typeface="Wingdings" panose="05000000000000000000" pitchFamily="2" charset="2"/>
              <a:buChar char="§"/>
            </a:pPr>
            <a:r>
              <a:rPr lang="en-US" sz="2400" dirty="0"/>
              <a:t>Mixture of  waste yeast brewery, papaya leaves and 70% isopropyl alcohol.</a:t>
            </a:r>
          </a:p>
          <a:p>
            <a:pPr marL="285750" indent="-285750">
              <a:buFont typeface="Wingdings" panose="05000000000000000000" pitchFamily="2" charset="2"/>
              <a:buChar char="§"/>
            </a:pPr>
            <a:r>
              <a:rPr lang="en-US" sz="2400" dirty="0"/>
              <a:t>For every 5-gallons of waste yeast, add 10-15 crushed papaya leaves and 1 cup of isopropyl alcohol. Mix well and let it settle for at least an hour. This is done so that the papain in the papaya leaves can be secreted and mixed with the yeast.</a:t>
            </a:r>
          </a:p>
          <a:p>
            <a:pPr marL="285750" indent="-285750">
              <a:buFont typeface="Wingdings" panose="05000000000000000000" pitchFamily="2" charset="2"/>
              <a:buChar char="§"/>
            </a:pPr>
            <a:r>
              <a:rPr lang="en-US" sz="2400" dirty="0"/>
              <a:t>Reused bottle filled with bait halfway and hung on fruit bearing trees.</a:t>
            </a:r>
          </a:p>
          <a:p>
            <a:pPr marL="285750" indent="-285750">
              <a:buFont typeface="Wingdings" panose="05000000000000000000" pitchFamily="2" charset="2"/>
              <a:buChar char="§"/>
            </a:pPr>
            <a:r>
              <a:rPr lang="en-US" sz="2400" dirty="0"/>
              <a:t>Strain and assess traps weekly for specimens.</a:t>
            </a:r>
          </a:p>
        </p:txBody>
      </p:sp>
      <p:pic>
        <p:nvPicPr>
          <p:cNvPr id="5" name="Picture 4" descr="A picture containing person, ground, outdoor&#10;&#10;Description automatically generated">
            <a:extLst>
              <a:ext uri="{FF2B5EF4-FFF2-40B4-BE49-F238E27FC236}">
                <a16:creationId xmlns:a16="http://schemas.microsoft.com/office/drawing/2014/main" xmlns="" id="{D9599628-65AB-4C6D-8476-7110932D716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7363195" y="4898655"/>
            <a:ext cx="2239252" cy="1679439"/>
          </a:xfrm>
          <a:prstGeom prst="rect">
            <a:avLst/>
          </a:prstGeom>
        </p:spPr>
      </p:pic>
      <p:pic>
        <p:nvPicPr>
          <p:cNvPr id="7" name="Picture 6">
            <a:extLst>
              <a:ext uri="{FF2B5EF4-FFF2-40B4-BE49-F238E27FC236}">
                <a16:creationId xmlns:a16="http://schemas.microsoft.com/office/drawing/2014/main" xmlns="" id="{436EED6E-6C9C-4049-9374-BB264DA82E3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3429000"/>
            <a:ext cx="2572062" cy="3444360"/>
          </a:xfrm>
          <a:prstGeom prst="rect">
            <a:avLst/>
          </a:prstGeom>
        </p:spPr>
      </p:pic>
      <p:pic>
        <p:nvPicPr>
          <p:cNvPr id="9" name="Picture 8">
            <a:extLst>
              <a:ext uri="{FF2B5EF4-FFF2-40B4-BE49-F238E27FC236}">
                <a16:creationId xmlns:a16="http://schemas.microsoft.com/office/drawing/2014/main" xmlns="" id="{78E03560-BED0-47AF-B39B-648AAB743BD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2289927" y="4903336"/>
            <a:ext cx="2257072" cy="1692804"/>
          </a:xfrm>
          <a:prstGeom prst="rect">
            <a:avLst/>
          </a:prstGeom>
        </p:spPr>
      </p:pic>
      <p:pic>
        <p:nvPicPr>
          <p:cNvPr id="11" name="Picture 10">
            <a:extLst>
              <a:ext uri="{FF2B5EF4-FFF2-40B4-BE49-F238E27FC236}">
                <a16:creationId xmlns:a16="http://schemas.microsoft.com/office/drawing/2014/main" xmlns="" id="{73E6B388-5FAA-4BE4-A54A-28C0EA6A879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5671850" y="4900881"/>
            <a:ext cx="2257072" cy="1692804"/>
          </a:xfrm>
          <a:prstGeom prst="rect">
            <a:avLst/>
          </a:prstGeom>
        </p:spPr>
      </p:pic>
      <p:pic>
        <p:nvPicPr>
          <p:cNvPr id="13" name="Picture 12">
            <a:extLst>
              <a:ext uri="{FF2B5EF4-FFF2-40B4-BE49-F238E27FC236}">
                <a16:creationId xmlns:a16="http://schemas.microsoft.com/office/drawing/2014/main" xmlns="" id="{BE61E11E-2540-407F-AA1A-F47F02F3B64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335906" y="4606679"/>
            <a:ext cx="2856094" cy="2251321"/>
          </a:xfrm>
          <a:prstGeom prst="rect">
            <a:avLst/>
          </a:prstGeom>
        </p:spPr>
      </p:pic>
      <p:pic>
        <p:nvPicPr>
          <p:cNvPr id="6" name="Picture 5" descr="A close up of a green plant&#10;&#10;Description automatically generated">
            <a:extLst>
              <a:ext uri="{FF2B5EF4-FFF2-40B4-BE49-F238E27FC236}">
                <a16:creationId xmlns:a16="http://schemas.microsoft.com/office/drawing/2014/main" xmlns="" id="{FF10BB68-FE18-4908-BD4E-3AFC2FEA68B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5400000">
            <a:off x="3983345" y="4902724"/>
            <a:ext cx="2252159" cy="1689119"/>
          </a:xfrm>
          <a:prstGeom prst="rect">
            <a:avLst/>
          </a:prstGeom>
        </p:spPr>
      </p:pic>
      <p:pic>
        <p:nvPicPr>
          <p:cNvPr id="3" name="Picture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5400000">
            <a:off x="-418945" y="428625"/>
            <a:ext cx="3429000" cy="2571750"/>
          </a:xfrm>
          <a:prstGeom prst="rect">
            <a:avLst/>
          </a:prstGeom>
        </p:spPr>
      </p:pic>
    </p:spTree>
    <p:extLst>
      <p:ext uri="{BB962C8B-B14F-4D97-AF65-F5344CB8AC3E}">
        <p14:creationId xmlns:p14="http://schemas.microsoft.com/office/powerpoint/2010/main" val="22694981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82036886-D99C-401D-9047-85A16729A1AD}"/>
              </a:ext>
            </a:extLst>
          </p:cNvPr>
          <p:cNvSpPr txBox="1"/>
          <p:nvPr/>
        </p:nvSpPr>
        <p:spPr>
          <a:xfrm>
            <a:off x="4888706" y="228084"/>
            <a:ext cx="2414588" cy="1323439"/>
          </a:xfrm>
          <a:prstGeom prst="rect">
            <a:avLst/>
          </a:prstGeom>
          <a:noFill/>
        </p:spPr>
        <p:txBody>
          <a:bodyPr wrap="square" rtlCol="0">
            <a:spAutoFit/>
          </a:bodyPr>
          <a:lstStyle/>
          <a:p>
            <a:pPr algn="ctr"/>
            <a:r>
              <a:rPr lang="en-US" sz="4000" b="1" dirty="0">
                <a:effectLst>
                  <a:outerShdw blurRad="38100" dist="38100" dir="2700000" algn="tl">
                    <a:srgbClr val="000000">
                      <a:alpha val="43137"/>
                    </a:srgbClr>
                  </a:outerShdw>
                </a:effectLst>
              </a:rPr>
              <a:t>Results: Trap Data</a:t>
            </a:r>
          </a:p>
        </p:txBody>
      </p:sp>
      <p:pic>
        <p:nvPicPr>
          <p:cNvPr id="4" name="Picture 3">
            <a:extLst>
              <a:ext uri="{FF2B5EF4-FFF2-40B4-BE49-F238E27FC236}">
                <a16:creationId xmlns:a16="http://schemas.microsoft.com/office/drawing/2014/main" xmlns="" id="{AA657E9D-3F68-4917-BC07-6A6E2C6802F3}"/>
              </a:ext>
            </a:extLst>
          </p:cNvPr>
          <p:cNvPicPr>
            <a:picLocks noChangeAspect="1"/>
          </p:cNvPicPr>
          <p:nvPr/>
        </p:nvPicPr>
        <p:blipFill>
          <a:blip r:embed="rId2"/>
          <a:stretch>
            <a:fillRect/>
          </a:stretch>
        </p:blipFill>
        <p:spPr>
          <a:xfrm>
            <a:off x="1511411" y="1868554"/>
            <a:ext cx="5192278" cy="3120891"/>
          </a:xfrm>
          <a:prstGeom prst="rect">
            <a:avLst/>
          </a:prstGeom>
        </p:spPr>
      </p:pic>
      <p:pic>
        <p:nvPicPr>
          <p:cNvPr id="6" name="Picture 5">
            <a:extLst>
              <a:ext uri="{FF2B5EF4-FFF2-40B4-BE49-F238E27FC236}">
                <a16:creationId xmlns:a16="http://schemas.microsoft.com/office/drawing/2014/main" xmlns="" id="{FDE461B0-CF86-405C-BE5A-C38EEF95190E}"/>
              </a:ext>
            </a:extLst>
          </p:cNvPr>
          <p:cNvPicPr>
            <a:picLocks noChangeAspect="1"/>
          </p:cNvPicPr>
          <p:nvPr/>
        </p:nvPicPr>
        <p:blipFill>
          <a:blip r:embed="rId3"/>
          <a:stretch>
            <a:fillRect/>
          </a:stretch>
        </p:blipFill>
        <p:spPr>
          <a:xfrm>
            <a:off x="6929677" y="1868554"/>
            <a:ext cx="5192278" cy="3120891"/>
          </a:xfrm>
          <a:prstGeom prst="rect">
            <a:avLst/>
          </a:prstGeom>
        </p:spPr>
      </p:pic>
      <p:pic>
        <p:nvPicPr>
          <p:cNvPr id="5" name="Picture 4">
            <a:extLst>
              <a:ext uri="{FF2B5EF4-FFF2-40B4-BE49-F238E27FC236}">
                <a16:creationId xmlns:a16="http://schemas.microsoft.com/office/drawing/2014/main" xmlns="" id="{7CC6E1C7-A317-4C45-B25D-CE3936A2196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6929161" y="2128388"/>
            <a:ext cx="1164261" cy="873196"/>
          </a:xfrm>
          <a:prstGeom prst="rect">
            <a:avLst/>
          </a:prstGeom>
        </p:spPr>
      </p:pic>
    </p:spTree>
    <p:extLst>
      <p:ext uri="{BB962C8B-B14F-4D97-AF65-F5344CB8AC3E}">
        <p14:creationId xmlns:p14="http://schemas.microsoft.com/office/powerpoint/2010/main" val="15301767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7F0B3DF1-2F9E-4728-89A0-9ABF37633AA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36779" y="0"/>
            <a:ext cx="3955221" cy="3891586"/>
          </a:xfrm>
          <a:prstGeom prst="rect">
            <a:avLst/>
          </a:prstGeom>
        </p:spPr>
      </p:pic>
      <p:pic>
        <p:nvPicPr>
          <p:cNvPr id="9" name="Picture 8" descr="A picture containing animal, invertebrate&#10;&#10;Description automatically generated">
            <a:extLst>
              <a:ext uri="{FF2B5EF4-FFF2-40B4-BE49-F238E27FC236}">
                <a16:creationId xmlns:a16="http://schemas.microsoft.com/office/drawing/2014/main" xmlns="" id="{E55FC313-1945-44D1-8EC7-47E42838658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36779" y="3891585"/>
            <a:ext cx="3955221" cy="2966415"/>
          </a:xfrm>
          <a:prstGeom prst="rect">
            <a:avLst/>
          </a:prstGeom>
        </p:spPr>
      </p:pic>
      <p:pic>
        <p:nvPicPr>
          <p:cNvPr id="7" name="Picture 6" descr="A picture containing indoor, mollusk, black, white&#10;&#10;Description automatically generated">
            <a:extLst>
              <a:ext uri="{FF2B5EF4-FFF2-40B4-BE49-F238E27FC236}">
                <a16:creationId xmlns:a16="http://schemas.microsoft.com/office/drawing/2014/main" xmlns="" id="{9CA88CC8-6DB5-45E5-880F-BB59B378CB0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1737" t="18132" r="24285" b="12088"/>
          <a:stretch/>
        </p:blipFill>
        <p:spPr>
          <a:xfrm>
            <a:off x="0" y="-239731"/>
            <a:ext cx="3284376" cy="3908463"/>
          </a:xfrm>
          <a:prstGeom prst="rect">
            <a:avLst/>
          </a:prstGeom>
        </p:spPr>
      </p:pic>
      <p:pic>
        <p:nvPicPr>
          <p:cNvPr id="11" name="Picture 10" descr="A picture containing indoor, person, wall&#10;&#10;Description automatically generated">
            <a:extLst>
              <a:ext uri="{FF2B5EF4-FFF2-40B4-BE49-F238E27FC236}">
                <a16:creationId xmlns:a16="http://schemas.microsoft.com/office/drawing/2014/main" xmlns="" id="{7F02C5A6-A5A9-429C-A1B5-6E2986316EC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2235186" y="856980"/>
            <a:ext cx="6858000" cy="5143500"/>
          </a:xfrm>
          <a:prstGeom prst="rect">
            <a:avLst/>
          </a:prstGeom>
        </p:spPr>
      </p:pic>
      <p:pic>
        <p:nvPicPr>
          <p:cNvPr id="17" name="Picture 16" descr="A picture containing indoor, animal, slice, piece&#10;&#10;Description automatically generated">
            <a:extLst>
              <a:ext uri="{FF2B5EF4-FFF2-40B4-BE49-F238E27FC236}">
                <a16:creationId xmlns:a16="http://schemas.microsoft.com/office/drawing/2014/main" xmlns="" id="{AEA728F6-297C-45D3-BB68-0C354D0D145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43" y="3429270"/>
            <a:ext cx="3091593" cy="3428730"/>
          </a:xfrm>
          <a:prstGeom prst="rect">
            <a:avLst/>
          </a:prstGeom>
        </p:spPr>
      </p:pic>
      <p:sp>
        <p:nvSpPr>
          <p:cNvPr id="2" name="Oval 1">
            <a:extLst>
              <a:ext uri="{FF2B5EF4-FFF2-40B4-BE49-F238E27FC236}">
                <a16:creationId xmlns:a16="http://schemas.microsoft.com/office/drawing/2014/main" xmlns="" id="{66A1464F-3BDA-478C-9620-0C648E49391D}"/>
              </a:ext>
            </a:extLst>
          </p:cNvPr>
          <p:cNvSpPr/>
          <p:nvPr/>
        </p:nvSpPr>
        <p:spPr>
          <a:xfrm>
            <a:off x="785612" y="2151312"/>
            <a:ext cx="1329791" cy="1397106"/>
          </a:xfrm>
          <a:prstGeom prst="ellipse">
            <a:avLst/>
          </a:prstGeom>
          <a:noFill/>
          <a:ln w="76200">
            <a:solidFill>
              <a:srgbClr val="E6E6E6"/>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xmlns="" id="{2746DCA5-7343-4E83-8860-5877E466BF65}"/>
              </a:ext>
            </a:extLst>
          </p:cNvPr>
          <p:cNvSpPr txBox="1"/>
          <p:nvPr/>
        </p:nvSpPr>
        <p:spPr>
          <a:xfrm>
            <a:off x="9440215" y="334850"/>
            <a:ext cx="1352281" cy="400110"/>
          </a:xfrm>
          <a:prstGeom prst="rect">
            <a:avLst/>
          </a:prstGeom>
          <a:noFill/>
        </p:spPr>
        <p:txBody>
          <a:bodyPr wrap="square" rtlCol="0">
            <a:spAutoFit/>
          </a:bodyPr>
          <a:lstStyle/>
          <a:p>
            <a:r>
              <a:rPr lang="en-US" sz="2000" b="1" i="1" dirty="0"/>
              <a:t>B. dorsalis</a:t>
            </a:r>
          </a:p>
        </p:txBody>
      </p:sp>
      <p:sp>
        <p:nvSpPr>
          <p:cNvPr id="4" name="TextBox 3">
            <a:extLst>
              <a:ext uri="{FF2B5EF4-FFF2-40B4-BE49-F238E27FC236}">
                <a16:creationId xmlns:a16="http://schemas.microsoft.com/office/drawing/2014/main" xmlns="" id="{ABD92486-5DE9-4DA2-A4B7-4423251BAEF8}"/>
              </a:ext>
            </a:extLst>
          </p:cNvPr>
          <p:cNvSpPr txBox="1"/>
          <p:nvPr/>
        </p:nvSpPr>
        <p:spPr>
          <a:xfrm>
            <a:off x="9285667" y="5988676"/>
            <a:ext cx="1661375" cy="400110"/>
          </a:xfrm>
          <a:prstGeom prst="rect">
            <a:avLst/>
          </a:prstGeom>
          <a:noFill/>
        </p:spPr>
        <p:txBody>
          <a:bodyPr wrap="square" rtlCol="0">
            <a:spAutoFit/>
          </a:bodyPr>
          <a:lstStyle/>
          <a:p>
            <a:r>
              <a:rPr lang="en-US" sz="2000" b="1" i="1" dirty="0"/>
              <a:t>D. </a:t>
            </a:r>
            <a:r>
              <a:rPr lang="en-US" sz="2000" b="1" i="1" dirty="0" err="1"/>
              <a:t>lanaiensis</a:t>
            </a:r>
            <a:endParaRPr lang="en-US" sz="2000" b="1" i="1" dirty="0"/>
          </a:p>
        </p:txBody>
      </p:sp>
      <p:sp>
        <p:nvSpPr>
          <p:cNvPr id="6" name="TextBox 5">
            <a:extLst>
              <a:ext uri="{FF2B5EF4-FFF2-40B4-BE49-F238E27FC236}">
                <a16:creationId xmlns:a16="http://schemas.microsoft.com/office/drawing/2014/main" xmlns="" id="{5339D830-97FD-44DD-BD41-CBF836CD2294}"/>
              </a:ext>
            </a:extLst>
          </p:cNvPr>
          <p:cNvSpPr txBox="1"/>
          <p:nvPr/>
        </p:nvSpPr>
        <p:spPr>
          <a:xfrm>
            <a:off x="785612" y="5988676"/>
            <a:ext cx="1455313" cy="400110"/>
          </a:xfrm>
          <a:prstGeom prst="rect">
            <a:avLst/>
          </a:prstGeom>
          <a:noFill/>
        </p:spPr>
        <p:txBody>
          <a:bodyPr wrap="square" rtlCol="0">
            <a:spAutoFit/>
          </a:bodyPr>
          <a:lstStyle/>
          <a:p>
            <a:r>
              <a:rPr lang="en-US" sz="2000" b="1" i="1" dirty="0"/>
              <a:t>D. </a:t>
            </a:r>
            <a:r>
              <a:rPr lang="en-US" sz="2000" b="1" i="1" dirty="0" err="1"/>
              <a:t>sechellia</a:t>
            </a:r>
            <a:endParaRPr lang="en-US" sz="2000" b="1" i="1" dirty="0"/>
          </a:p>
        </p:txBody>
      </p:sp>
      <p:sp>
        <p:nvSpPr>
          <p:cNvPr id="8" name="TextBox 7">
            <a:extLst>
              <a:ext uri="{FF2B5EF4-FFF2-40B4-BE49-F238E27FC236}">
                <a16:creationId xmlns:a16="http://schemas.microsoft.com/office/drawing/2014/main" xmlns="" id="{E311F414-AA45-454F-807A-68B5DF626D71}"/>
              </a:ext>
            </a:extLst>
          </p:cNvPr>
          <p:cNvSpPr txBox="1"/>
          <p:nvPr/>
        </p:nvSpPr>
        <p:spPr>
          <a:xfrm>
            <a:off x="64394" y="235948"/>
            <a:ext cx="2266682" cy="400110"/>
          </a:xfrm>
          <a:prstGeom prst="rect">
            <a:avLst/>
          </a:prstGeom>
          <a:noFill/>
        </p:spPr>
        <p:txBody>
          <a:bodyPr wrap="square" rtlCol="0">
            <a:spAutoFit/>
          </a:bodyPr>
          <a:lstStyle/>
          <a:p>
            <a:r>
              <a:rPr lang="en-US" sz="2000" b="1" i="1" dirty="0"/>
              <a:t>D. </a:t>
            </a:r>
            <a:r>
              <a:rPr lang="en-US" sz="2000" b="1" i="1" dirty="0" err="1"/>
              <a:t>pseudoobscura</a:t>
            </a:r>
            <a:endParaRPr lang="en-US" sz="2000" b="1" i="1" dirty="0"/>
          </a:p>
        </p:txBody>
      </p:sp>
      <p:sp>
        <p:nvSpPr>
          <p:cNvPr id="10" name="TextBox 9">
            <a:extLst>
              <a:ext uri="{FF2B5EF4-FFF2-40B4-BE49-F238E27FC236}">
                <a16:creationId xmlns:a16="http://schemas.microsoft.com/office/drawing/2014/main" xmlns="" id="{F8494957-4DE0-4EC3-B0B2-233F8D9F0CFC}"/>
              </a:ext>
            </a:extLst>
          </p:cNvPr>
          <p:cNvSpPr txBox="1"/>
          <p:nvPr/>
        </p:nvSpPr>
        <p:spPr>
          <a:xfrm>
            <a:off x="64394" y="1681559"/>
            <a:ext cx="2368626" cy="369332"/>
          </a:xfrm>
          <a:prstGeom prst="rect">
            <a:avLst/>
          </a:prstGeom>
          <a:noFill/>
        </p:spPr>
        <p:txBody>
          <a:bodyPr wrap="square" rtlCol="0">
            <a:spAutoFit/>
          </a:bodyPr>
          <a:lstStyle/>
          <a:p>
            <a:r>
              <a:rPr lang="en-US" b="1" dirty="0">
                <a:solidFill>
                  <a:schemeClr val="bg1"/>
                </a:solidFill>
              </a:rPr>
              <a:t>Stinger=Female (XX)</a:t>
            </a:r>
          </a:p>
        </p:txBody>
      </p:sp>
    </p:spTree>
    <p:extLst>
      <p:ext uri="{BB962C8B-B14F-4D97-AF65-F5344CB8AC3E}">
        <p14:creationId xmlns:p14="http://schemas.microsoft.com/office/powerpoint/2010/main" val="40457424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3351C822-38FB-4891-B53A-8183A29758E2}"/>
              </a:ext>
            </a:extLst>
          </p:cNvPr>
          <p:cNvSpPr>
            <a:spLocks noGrp="1"/>
          </p:cNvSpPr>
          <p:nvPr>
            <p:ph type="title"/>
          </p:nvPr>
        </p:nvSpPr>
        <p:spPr>
          <a:xfrm>
            <a:off x="4614403" y="602624"/>
            <a:ext cx="3267993" cy="730876"/>
          </a:xfrm>
        </p:spPr>
        <p:txBody>
          <a:bodyPr/>
          <a:lstStyle/>
          <a:p>
            <a:r>
              <a:rPr lang="en-US" b="1" dirty="0">
                <a:effectLst>
                  <a:outerShdw blurRad="38100" dist="38100" dir="2700000" algn="tl">
                    <a:srgbClr val="000000">
                      <a:alpha val="43137"/>
                    </a:srgbClr>
                  </a:outerShdw>
                </a:effectLst>
              </a:rPr>
              <a:t>Discussion</a:t>
            </a:r>
            <a:endParaRPr lang="en-US" dirty="0"/>
          </a:p>
        </p:txBody>
      </p:sp>
      <p:sp>
        <p:nvSpPr>
          <p:cNvPr id="4" name="Content Placeholder 3">
            <a:extLst>
              <a:ext uri="{FF2B5EF4-FFF2-40B4-BE49-F238E27FC236}">
                <a16:creationId xmlns:a16="http://schemas.microsoft.com/office/drawing/2014/main" xmlns="" id="{2AAE9A27-F7C7-4475-84BD-C9F252DC59D3}"/>
              </a:ext>
            </a:extLst>
          </p:cNvPr>
          <p:cNvSpPr>
            <a:spLocks noGrp="1"/>
          </p:cNvSpPr>
          <p:nvPr>
            <p:ph idx="1"/>
          </p:nvPr>
        </p:nvSpPr>
        <p:spPr>
          <a:xfrm>
            <a:off x="1003906" y="2791631"/>
            <a:ext cx="11019376" cy="2433512"/>
          </a:xfrm>
        </p:spPr>
        <p:txBody>
          <a:bodyPr>
            <a:noAutofit/>
          </a:bodyPr>
          <a:lstStyle/>
          <a:p>
            <a:pPr>
              <a:buClrTx/>
              <a:buFont typeface="Wingdings" panose="05000000000000000000" pitchFamily="2" charset="2"/>
              <a:buChar char="§"/>
            </a:pPr>
            <a:r>
              <a:rPr lang="en-US" sz="3600" b="1" dirty="0" smtClean="0"/>
              <a:t>FIRST</a:t>
            </a:r>
            <a:r>
              <a:rPr lang="en-US" sz="3600" dirty="0" smtClean="0"/>
              <a:t> </a:t>
            </a:r>
            <a:r>
              <a:rPr lang="en-US" sz="3600" dirty="0" smtClean="0"/>
              <a:t>successful </a:t>
            </a:r>
            <a:r>
              <a:rPr lang="en-US" sz="3600" dirty="0" smtClean="0"/>
              <a:t>capture </a:t>
            </a:r>
            <a:r>
              <a:rPr lang="en-US" sz="3600" dirty="0" smtClean="0"/>
              <a:t>of </a:t>
            </a:r>
            <a:r>
              <a:rPr lang="en-US" sz="3600" b="1" dirty="0" smtClean="0"/>
              <a:t>FEMALE</a:t>
            </a:r>
            <a:r>
              <a:rPr lang="en-US" sz="3600" dirty="0" smtClean="0"/>
              <a:t> </a:t>
            </a:r>
            <a:r>
              <a:rPr lang="en-US" sz="3600" dirty="0" smtClean="0"/>
              <a:t>fruit fly in </a:t>
            </a:r>
            <a:r>
              <a:rPr lang="en-US" sz="3600" dirty="0" smtClean="0"/>
              <a:t>Palau!!!!!!!!!</a:t>
            </a:r>
            <a:endParaRPr lang="en-US" sz="3600" dirty="0" smtClean="0"/>
          </a:p>
          <a:p>
            <a:pPr>
              <a:buClrTx/>
              <a:buFont typeface="Wingdings" panose="05000000000000000000" pitchFamily="2" charset="2"/>
              <a:buChar char="§"/>
            </a:pPr>
            <a:r>
              <a:rPr lang="en-US" sz="3600" dirty="0" smtClean="0"/>
              <a:t>Trapping method does </a:t>
            </a:r>
            <a:r>
              <a:rPr lang="en-US" sz="3600" b="1" dirty="0" smtClean="0"/>
              <a:t>NOT CONTAIN </a:t>
            </a:r>
            <a:r>
              <a:rPr lang="en-US" sz="3600" b="1" dirty="0" smtClean="0"/>
              <a:t>PESTISIDES</a:t>
            </a:r>
            <a:r>
              <a:rPr lang="en-US" sz="3600" dirty="0" smtClean="0"/>
              <a:t>.</a:t>
            </a:r>
            <a:endParaRPr lang="en-US" sz="3600" dirty="0" smtClean="0"/>
          </a:p>
          <a:p>
            <a:pPr>
              <a:buClrTx/>
              <a:buFont typeface="Wingdings" panose="05000000000000000000" pitchFamily="2" charset="2"/>
              <a:buChar char="§"/>
            </a:pPr>
            <a:r>
              <a:rPr lang="en-US" sz="3600" b="1" dirty="0" smtClean="0"/>
              <a:t>VERY ECONOMIC: </a:t>
            </a:r>
            <a:r>
              <a:rPr lang="en-US" sz="3600" dirty="0" smtClean="0"/>
              <a:t>trapping method is </a:t>
            </a:r>
            <a:r>
              <a:rPr lang="en-US" sz="3600" dirty="0" smtClean="0"/>
              <a:t>inexpensive </a:t>
            </a:r>
            <a:r>
              <a:rPr lang="en-US" sz="3600" dirty="0" smtClean="0"/>
              <a:t>and easy to recreate on any tropical island.</a:t>
            </a:r>
            <a:endParaRPr lang="en-US" sz="3600" dirty="0" smtClean="0"/>
          </a:p>
          <a:p>
            <a:pPr>
              <a:buClrTx/>
              <a:buFont typeface="Wingdings" panose="05000000000000000000" pitchFamily="2" charset="2"/>
              <a:buChar char="§"/>
            </a:pPr>
            <a:endParaRPr lang="en-US" sz="3600" dirty="0"/>
          </a:p>
        </p:txBody>
      </p:sp>
    </p:spTree>
    <p:extLst>
      <p:ext uri="{BB962C8B-B14F-4D97-AF65-F5344CB8AC3E}">
        <p14:creationId xmlns:p14="http://schemas.microsoft.com/office/powerpoint/2010/main" val="10528114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931229" y="528732"/>
            <a:ext cx="2852057" cy="707886"/>
          </a:xfrm>
          <a:prstGeom prst="rect">
            <a:avLst/>
          </a:prstGeom>
          <a:noFill/>
        </p:spPr>
        <p:txBody>
          <a:bodyPr wrap="square" rtlCol="0">
            <a:spAutoFit/>
          </a:bodyPr>
          <a:lstStyle/>
          <a:p>
            <a:pPr algn="ctr"/>
            <a:r>
              <a:rPr lang="en-US" sz="4000" b="1" dirty="0">
                <a:effectLst>
                  <a:outerShdw blurRad="38100" dist="38100" dir="2700000" algn="tl">
                    <a:srgbClr val="000000">
                      <a:alpha val="43137"/>
                    </a:srgbClr>
                  </a:outerShdw>
                </a:effectLst>
              </a:rPr>
              <a:t>Conclusion</a:t>
            </a:r>
          </a:p>
        </p:txBody>
      </p:sp>
      <p:sp>
        <p:nvSpPr>
          <p:cNvPr id="3" name="TextBox 2"/>
          <p:cNvSpPr txBox="1"/>
          <p:nvPr/>
        </p:nvSpPr>
        <p:spPr>
          <a:xfrm>
            <a:off x="1465944" y="1468362"/>
            <a:ext cx="9710056" cy="4893647"/>
          </a:xfrm>
          <a:prstGeom prst="rect">
            <a:avLst/>
          </a:prstGeom>
          <a:noFill/>
        </p:spPr>
        <p:txBody>
          <a:bodyPr wrap="square" rtlCol="0">
            <a:spAutoFit/>
          </a:bodyPr>
          <a:lstStyle/>
          <a:p>
            <a:r>
              <a:rPr lang="en-US" sz="2400" dirty="0" smtClean="0"/>
              <a:t>1. The </a:t>
            </a:r>
            <a:r>
              <a:rPr lang="en-US" sz="2400" dirty="0"/>
              <a:t>implementation of traps around the Palau Community College campus has proven successful in catching female fruit flies</a:t>
            </a:r>
            <a:r>
              <a:rPr lang="en-US" sz="2400" dirty="0" smtClean="0"/>
              <a:t>.</a:t>
            </a:r>
          </a:p>
          <a:p>
            <a:pPr marL="457200" indent="-457200">
              <a:buAutoNum type="arabicPeriod"/>
            </a:pPr>
            <a:endParaRPr lang="en-US" sz="2400" dirty="0"/>
          </a:p>
          <a:p>
            <a:r>
              <a:rPr lang="en-US" sz="2400" dirty="0" smtClean="0"/>
              <a:t>2. </a:t>
            </a:r>
            <a:r>
              <a:rPr lang="en-US" sz="2400" dirty="0" smtClean="0"/>
              <a:t>Utilizing multiple tree locations</a:t>
            </a:r>
            <a:r>
              <a:rPr lang="en-US" sz="2400" dirty="0" smtClean="0"/>
              <a:t> </a:t>
            </a:r>
            <a:r>
              <a:rPr lang="en-US" sz="2400" dirty="0"/>
              <a:t>has helped us determine which types of fruit flies are mostly found on which type of tree and therefore has given us a better understanding of how to control this problem. </a:t>
            </a:r>
            <a:endParaRPr lang="en-US" sz="2400" dirty="0" smtClean="0"/>
          </a:p>
          <a:p>
            <a:endParaRPr lang="en-US" sz="2400" dirty="0"/>
          </a:p>
          <a:p>
            <a:r>
              <a:rPr lang="en-US" sz="2400" dirty="0" smtClean="0"/>
              <a:t>3. </a:t>
            </a:r>
            <a:r>
              <a:rPr lang="en-US" sz="2400" dirty="0" smtClean="0"/>
              <a:t>These methods will be </a:t>
            </a:r>
            <a:r>
              <a:rPr lang="en-US" sz="2400" dirty="0" smtClean="0"/>
              <a:t>nation</a:t>
            </a:r>
            <a:r>
              <a:rPr lang="en-US" sz="2400" dirty="0"/>
              <a:t>-wide project is already underway with the Bureau of Agriculture to produce the bait on a larger scale and to be placed around Palau and local farms</a:t>
            </a:r>
            <a:r>
              <a:rPr lang="en-US" sz="2400" dirty="0" smtClean="0"/>
              <a:t>.</a:t>
            </a:r>
          </a:p>
          <a:p>
            <a:endParaRPr lang="en-US" sz="2400" dirty="0"/>
          </a:p>
          <a:p>
            <a:r>
              <a:rPr lang="en-US" sz="2400" dirty="0" smtClean="0"/>
              <a:t>4. This </a:t>
            </a:r>
            <a:r>
              <a:rPr lang="en-US" sz="2400" dirty="0" smtClean="0"/>
              <a:t>method can be easily transferred to other places across the Pacific.</a:t>
            </a:r>
            <a:endParaRPr lang="en-US" sz="2400" dirty="0" smtClean="0"/>
          </a:p>
          <a:p>
            <a:endParaRPr lang="en-US" sz="2400" dirty="0"/>
          </a:p>
        </p:txBody>
      </p:sp>
    </p:spTree>
    <p:extLst>
      <p:ext uri="{BB962C8B-B14F-4D97-AF65-F5344CB8AC3E}">
        <p14:creationId xmlns:p14="http://schemas.microsoft.com/office/powerpoint/2010/main" val="16745416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40DBCDCB-D100-459C-9295-C1908D2EAA7F}"/>
              </a:ext>
            </a:extLst>
          </p:cNvPr>
          <p:cNvSpPr txBox="1"/>
          <p:nvPr/>
        </p:nvSpPr>
        <p:spPr>
          <a:xfrm>
            <a:off x="3381555" y="1351508"/>
            <a:ext cx="8177841" cy="4862870"/>
          </a:xfrm>
          <a:prstGeom prst="rect">
            <a:avLst/>
          </a:prstGeom>
          <a:noFill/>
        </p:spPr>
        <p:txBody>
          <a:bodyPr wrap="square" rtlCol="0">
            <a:spAutoFit/>
          </a:bodyPr>
          <a:lstStyle/>
          <a:p>
            <a:pPr algn="ctr"/>
            <a:r>
              <a:rPr lang="en-US" sz="4400" b="1" dirty="0">
                <a:ln w="0"/>
                <a:effectLst>
                  <a:outerShdw blurRad="38100" dist="38100" dir="2700000" algn="tl">
                    <a:srgbClr val="000000">
                      <a:alpha val="43137"/>
                    </a:srgbClr>
                  </a:outerShdw>
                </a:effectLst>
              </a:rPr>
              <a:t>Overview</a:t>
            </a:r>
          </a:p>
          <a:p>
            <a:pPr marL="571500" indent="-571500">
              <a:buFont typeface="Arial" panose="020B0604020202020204" pitchFamily="34" charset="0"/>
              <a:buChar char="•"/>
            </a:pPr>
            <a:r>
              <a:rPr lang="en-US" sz="3800" dirty="0"/>
              <a:t>Abstract</a:t>
            </a:r>
          </a:p>
          <a:p>
            <a:pPr marL="571500" indent="-571500">
              <a:buFont typeface="Arial" panose="020B0604020202020204" pitchFamily="34" charset="0"/>
              <a:buChar char="•"/>
            </a:pPr>
            <a:r>
              <a:rPr lang="en-US" sz="3800" dirty="0"/>
              <a:t>Importance of fruit trees</a:t>
            </a:r>
          </a:p>
          <a:p>
            <a:pPr marL="571500" indent="-571500">
              <a:buFont typeface="Arial" panose="020B0604020202020204" pitchFamily="34" charset="0"/>
              <a:buChar char="•"/>
            </a:pPr>
            <a:r>
              <a:rPr lang="en-US" sz="3800" dirty="0"/>
              <a:t>Objectives</a:t>
            </a:r>
          </a:p>
          <a:p>
            <a:pPr marL="571500" indent="-571500">
              <a:buFont typeface="Arial" panose="020B0604020202020204" pitchFamily="34" charset="0"/>
              <a:buChar char="•"/>
            </a:pPr>
            <a:r>
              <a:rPr lang="en-US" sz="3800" dirty="0"/>
              <a:t>Methods and materials</a:t>
            </a:r>
          </a:p>
          <a:p>
            <a:pPr marL="571500" indent="-571500">
              <a:buFont typeface="Arial" panose="020B0604020202020204" pitchFamily="34" charset="0"/>
              <a:buChar char="•"/>
            </a:pPr>
            <a:r>
              <a:rPr lang="en-US" sz="3800" dirty="0"/>
              <a:t>Results</a:t>
            </a:r>
          </a:p>
          <a:p>
            <a:pPr marL="571500" indent="-571500">
              <a:buFont typeface="Arial" panose="020B0604020202020204" pitchFamily="34" charset="0"/>
              <a:buChar char="•"/>
            </a:pPr>
            <a:r>
              <a:rPr lang="en-US" sz="3800" dirty="0"/>
              <a:t>Discussion</a:t>
            </a:r>
          </a:p>
          <a:p>
            <a:pPr marL="571500" indent="-571500">
              <a:buFont typeface="Arial" panose="020B0604020202020204" pitchFamily="34" charset="0"/>
              <a:buChar char="•"/>
            </a:pPr>
            <a:r>
              <a:rPr lang="en-US" sz="3800" dirty="0"/>
              <a:t>Conclusions</a:t>
            </a:r>
          </a:p>
        </p:txBody>
      </p:sp>
    </p:spTree>
    <p:extLst>
      <p:ext uri="{BB962C8B-B14F-4D97-AF65-F5344CB8AC3E}">
        <p14:creationId xmlns:p14="http://schemas.microsoft.com/office/powerpoint/2010/main" val="942594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01140" y="405033"/>
            <a:ext cx="4920343" cy="707886"/>
          </a:xfrm>
          <a:prstGeom prst="rect">
            <a:avLst/>
          </a:prstGeom>
          <a:noFill/>
        </p:spPr>
        <p:txBody>
          <a:bodyPr wrap="square" rtlCol="0">
            <a:spAutoFit/>
          </a:bodyPr>
          <a:lstStyle/>
          <a:p>
            <a:pPr algn="ctr"/>
            <a:r>
              <a:rPr lang="en-US" sz="4000" b="1" dirty="0">
                <a:effectLst>
                  <a:outerShdw blurRad="38100" dist="38100" dir="2700000" algn="tl">
                    <a:srgbClr val="000000">
                      <a:alpha val="43137"/>
                    </a:srgbClr>
                  </a:outerShdw>
                </a:effectLst>
              </a:rPr>
              <a:t>Acknowledgments</a:t>
            </a:r>
          </a:p>
        </p:txBody>
      </p:sp>
      <p:sp>
        <p:nvSpPr>
          <p:cNvPr id="3" name="TextBox 2"/>
          <p:cNvSpPr txBox="1"/>
          <p:nvPr/>
        </p:nvSpPr>
        <p:spPr>
          <a:xfrm>
            <a:off x="2068284" y="1959429"/>
            <a:ext cx="8186057" cy="3785652"/>
          </a:xfrm>
          <a:prstGeom prst="rect">
            <a:avLst/>
          </a:prstGeom>
          <a:noFill/>
        </p:spPr>
        <p:txBody>
          <a:bodyPr wrap="square" rtlCol="0">
            <a:spAutoFit/>
          </a:bodyPr>
          <a:lstStyle/>
          <a:p>
            <a:pPr marL="342900" indent="-342900">
              <a:buFont typeface="Arial" pitchFamily="34" charset="0"/>
              <a:buChar char="•"/>
            </a:pPr>
            <a:r>
              <a:rPr lang="en-US" sz="2400" dirty="0"/>
              <a:t>STEP-UP</a:t>
            </a:r>
          </a:p>
          <a:p>
            <a:pPr marL="342900" indent="-342900">
              <a:buFont typeface="Arial" pitchFamily="34" charset="0"/>
              <a:buChar char="•"/>
            </a:pPr>
            <a:r>
              <a:rPr lang="en-US" sz="2400" dirty="0"/>
              <a:t>Palau Community College: Cooperative Research Extension</a:t>
            </a:r>
          </a:p>
          <a:p>
            <a:pPr marL="342900" indent="-342900">
              <a:buFont typeface="Arial" pitchFamily="34" charset="0"/>
              <a:buChar char="•"/>
            </a:pPr>
            <a:r>
              <a:rPr lang="en-US" sz="2400" dirty="0"/>
              <a:t>Mr. </a:t>
            </a:r>
            <a:r>
              <a:rPr lang="en-US" sz="2400" dirty="0" err="1"/>
              <a:t>Konrad</a:t>
            </a:r>
            <a:r>
              <a:rPr lang="en-US" sz="2400" dirty="0"/>
              <a:t> </a:t>
            </a:r>
            <a:r>
              <a:rPr lang="en-US" sz="2400" dirty="0" err="1"/>
              <a:t>Englberger</a:t>
            </a:r>
            <a:r>
              <a:rPr lang="en-US" sz="2400" dirty="0"/>
              <a:t> (FAO Consultant)</a:t>
            </a:r>
          </a:p>
          <a:p>
            <a:pPr marL="342900" indent="-342900">
              <a:buFont typeface="Arial" pitchFamily="34" charset="0"/>
              <a:buChar char="•"/>
            </a:pPr>
            <a:r>
              <a:rPr lang="en-US" sz="2400" dirty="0"/>
              <a:t>Mr. Jordan Fleetwood (Palau Brewery Co.)</a:t>
            </a:r>
          </a:p>
          <a:p>
            <a:pPr marL="342900" indent="-342900">
              <a:buFont typeface="Arial" pitchFamily="34" charset="0"/>
              <a:buChar char="•"/>
            </a:pPr>
            <a:r>
              <a:rPr lang="en-US" sz="2400" dirty="0"/>
              <a:t>Bureau Of Agriculture</a:t>
            </a:r>
          </a:p>
          <a:p>
            <a:pPr marL="342900" indent="-342900">
              <a:buFont typeface="Arial" pitchFamily="34" charset="0"/>
              <a:buChar char="•"/>
            </a:pPr>
            <a:r>
              <a:rPr lang="en-US" sz="2400" dirty="0"/>
              <a:t>PAIR Camp Team (Kobe, </a:t>
            </a:r>
            <a:r>
              <a:rPr lang="en-US" sz="2400" dirty="0" err="1"/>
              <a:t>Raimunt</a:t>
            </a:r>
            <a:r>
              <a:rPr lang="en-US" sz="2400" dirty="0"/>
              <a:t>, Albright, Grayson, James)</a:t>
            </a:r>
          </a:p>
          <a:p>
            <a:pPr marL="342900" indent="-342900">
              <a:buFont typeface="Arial" pitchFamily="34" charset="0"/>
              <a:buChar char="•"/>
            </a:pPr>
            <a:r>
              <a:rPr lang="en-US" sz="2400" dirty="0"/>
              <a:t>Palau Community College Upward Bound Students</a:t>
            </a:r>
          </a:p>
          <a:p>
            <a:pPr lvl="1"/>
            <a:r>
              <a:rPr lang="en-US" sz="2400" dirty="0"/>
              <a:t>Follow us:</a:t>
            </a:r>
          </a:p>
          <a:p>
            <a:pPr marL="800100" lvl="1" indent="-342900">
              <a:buFont typeface="Corbel" pitchFamily="34" charset="0"/>
              <a:buChar char="–"/>
            </a:pPr>
            <a:r>
              <a:rPr lang="en-US" sz="2400" dirty="0"/>
              <a:t>Facebook @ PAIR CAMP</a:t>
            </a:r>
          </a:p>
          <a:p>
            <a:pPr marL="800100" lvl="1" indent="-342900">
              <a:buFont typeface="Corbel" pitchFamily="34" charset="0"/>
              <a:buChar char="–"/>
            </a:pPr>
            <a:r>
              <a:rPr lang="en-US" sz="2400" dirty="0" err="1"/>
              <a:t>Instagram</a:t>
            </a:r>
            <a:r>
              <a:rPr lang="en-US" sz="2400" dirty="0"/>
              <a:t> @ </a:t>
            </a:r>
            <a:r>
              <a:rPr lang="en-US" sz="2400" dirty="0" err="1" smtClean="0"/>
              <a:t>paircamp</a:t>
            </a:r>
            <a:endParaRPr lang="en-US" sz="2400" dirty="0"/>
          </a:p>
        </p:txBody>
      </p:sp>
    </p:spTree>
    <p:extLst>
      <p:ext uri="{BB962C8B-B14F-4D97-AF65-F5344CB8AC3E}">
        <p14:creationId xmlns:p14="http://schemas.microsoft.com/office/powerpoint/2010/main" val="37356930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032B5C4E-B46F-4D60-971F-5E305C54BA93}"/>
              </a:ext>
            </a:extLst>
          </p:cNvPr>
          <p:cNvSpPr txBox="1"/>
          <p:nvPr/>
        </p:nvSpPr>
        <p:spPr>
          <a:xfrm>
            <a:off x="1897809" y="1321531"/>
            <a:ext cx="10041147" cy="4801314"/>
          </a:xfrm>
          <a:prstGeom prst="rect">
            <a:avLst/>
          </a:prstGeom>
          <a:noFill/>
        </p:spPr>
        <p:txBody>
          <a:bodyPr wrap="square" rtlCol="0">
            <a:spAutoFit/>
          </a:bodyPr>
          <a:lstStyle/>
          <a:p>
            <a:r>
              <a:rPr lang="en-US" b="1" dirty="0" err="1"/>
              <a:t>Mederang</a:t>
            </a:r>
            <a:r>
              <a:rPr lang="en-US" b="1" dirty="0"/>
              <a:t> Takeo</a:t>
            </a:r>
            <a:endParaRPr lang="en-US" dirty="0"/>
          </a:p>
          <a:p>
            <a:r>
              <a:rPr lang="en-US" dirty="0"/>
              <a:t>Mentors: Christopher </a:t>
            </a:r>
            <a:r>
              <a:rPr lang="en-US" dirty="0" err="1"/>
              <a:t>Kitalong</a:t>
            </a:r>
            <a:r>
              <a:rPr lang="en-US" dirty="0"/>
              <a:t> PhD, Palau Community College, Pacific Academic Institute for Research, Jesse Ramarui, Pacific Academic Institute for Research</a:t>
            </a:r>
          </a:p>
          <a:p>
            <a:r>
              <a:rPr lang="en-US" dirty="0"/>
              <a:t>Institutions: University of Hawaii, Palau Community College, Pacific Academic Institute for Research</a:t>
            </a:r>
          </a:p>
          <a:p>
            <a:r>
              <a:rPr lang="en-US" dirty="0"/>
              <a:t> </a:t>
            </a:r>
          </a:p>
          <a:p>
            <a:pPr algn="ctr"/>
            <a:r>
              <a:rPr lang="en-US" sz="2000" b="1" dirty="0"/>
              <a:t>Control of Fruit Fly Population in Palau</a:t>
            </a:r>
            <a:endParaRPr lang="en-US" sz="2000" dirty="0"/>
          </a:p>
          <a:p>
            <a:r>
              <a:rPr lang="en-US" dirty="0"/>
              <a:t>Fruit flies have caused major damage in fruit trees across the pacific and in Palau. They have caused 90% of fruit loss on the island. There are four known species of fruit flies; mango fruit fly (</a:t>
            </a:r>
            <a:r>
              <a:rPr lang="en-US" i="1" dirty="0" err="1"/>
              <a:t>Bactrocera</a:t>
            </a:r>
            <a:r>
              <a:rPr lang="en-US" i="1" dirty="0"/>
              <a:t> </a:t>
            </a:r>
            <a:r>
              <a:rPr lang="en-US" i="1" dirty="0" err="1"/>
              <a:t>Frauenfeldi</a:t>
            </a:r>
            <a:r>
              <a:rPr lang="en-US" dirty="0"/>
              <a:t>), oriental fruit flies (</a:t>
            </a:r>
            <a:r>
              <a:rPr lang="en-US" i="1" dirty="0" err="1"/>
              <a:t>Bactrocera</a:t>
            </a:r>
            <a:r>
              <a:rPr lang="en-US" i="1" dirty="0"/>
              <a:t> Dorsalis</a:t>
            </a:r>
            <a:r>
              <a:rPr lang="en-US" dirty="0"/>
              <a:t>), breadfruit flies (</a:t>
            </a:r>
            <a:r>
              <a:rPr lang="en-US" i="1" dirty="0" err="1"/>
              <a:t>Bactrocera</a:t>
            </a:r>
            <a:r>
              <a:rPr lang="en-US" i="1" dirty="0"/>
              <a:t> </a:t>
            </a:r>
            <a:r>
              <a:rPr lang="en-US" i="1" dirty="0" err="1"/>
              <a:t>Umbrosa</a:t>
            </a:r>
            <a:r>
              <a:rPr lang="en-US" dirty="0"/>
              <a:t>), and </a:t>
            </a:r>
            <a:r>
              <a:rPr lang="en-US" i="1" dirty="0" err="1"/>
              <a:t>Bactrocera</a:t>
            </a:r>
            <a:r>
              <a:rPr lang="en-US" i="1" dirty="0"/>
              <a:t> </a:t>
            </a:r>
            <a:r>
              <a:rPr lang="en-US" i="1" dirty="0" err="1"/>
              <a:t>Calophylli</a:t>
            </a:r>
            <a:r>
              <a:rPr lang="en-US" dirty="0"/>
              <a:t>. The female flies damage </a:t>
            </a:r>
            <a:r>
              <a:rPr lang="en-US" dirty="0" err="1"/>
              <a:t>unripened</a:t>
            </a:r>
            <a:r>
              <a:rPr lang="en-US" dirty="0"/>
              <a:t> fruits by injecting their larvae into the fruits by their stinger. As the larvae grow they devour the fruit from the inside out. Catching female fruit flies with existing methods have been proven difficult, but a new cost-effective method is being tested and has produced promising results. Implementation of traps made of yeast waste, crushed papaya leaves and isopropyl carried out in small bottles hung on trees have proved effective in trapping 40 female </a:t>
            </a:r>
            <a:r>
              <a:rPr lang="en-US" i="1" dirty="0"/>
              <a:t>B. dorsalis</a:t>
            </a:r>
            <a:r>
              <a:rPr lang="en-US" dirty="0"/>
              <a:t>, 12 </a:t>
            </a:r>
            <a:r>
              <a:rPr lang="en-US" i="1" dirty="0"/>
              <a:t>D. melanogaster</a:t>
            </a:r>
            <a:r>
              <a:rPr lang="en-US" dirty="0"/>
              <a:t>, as well as 3 unidentified female flies. Future plans in expanding the methods and traps used are under way to trap and control fruit flies on a larger scale.</a:t>
            </a:r>
          </a:p>
          <a:p>
            <a:r>
              <a:rPr lang="en-US" b="1" dirty="0"/>
              <a:t>Key Words</a:t>
            </a:r>
            <a:r>
              <a:rPr lang="en-US" dirty="0"/>
              <a:t>: </a:t>
            </a:r>
            <a:r>
              <a:rPr lang="en-US" i="1" dirty="0"/>
              <a:t>B. Dorsalis, B. </a:t>
            </a:r>
            <a:r>
              <a:rPr lang="en-US" i="1" dirty="0" err="1"/>
              <a:t>Umbrosa</a:t>
            </a:r>
            <a:r>
              <a:rPr lang="en-US" i="1" dirty="0"/>
              <a:t>, B. </a:t>
            </a:r>
            <a:r>
              <a:rPr lang="en-US" i="1" dirty="0" err="1"/>
              <a:t>Frauenfeldi</a:t>
            </a:r>
            <a:r>
              <a:rPr lang="en-US" i="1" dirty="0"/>
              <a:t>, B. </a:t>
            </a:r>
            <a:r>
              <a:rPr lang="en-US" i="1" dirty="0" err="1"/>
              <a:t>Calophylli</a:t>
            </a:r>
            <a:r>
              <a:rPr lang="en-US" dirty="0"/>
              <a:t>, Palau, yeast, papaya</a:t>
            </a:r>
          </a:p>
        </p:txBody>
      </p:sp>
      <p:sp>
        <p:nvSpPr>
          <p:cNvPr id="3" name="TextBox 2">
            <a:extLst>
              <a:ext uri="{FF2B5EF4-FFF2-40B4-BE49-F238E27FC236}">
                <a16:creationId xmlns:a16="http://schemas.microsoft.com/office/drawing/2014/main" xmlns="" id="{88726931-31CE-4830-8EDF-D47BF6EDD332}"/>
              </a:ext>
            </a:extLst>
          </p:cNvPr>
          <p:cNvSpPr txBox="1"/>
          <p:nvPr/>
        </p:nvSpPr>
        <p:spPr>
          <a:xfrm>
            <a:off x="5417387" y="350434"/>
            <a:ext cx="3001993" cy="769441"/>
          </a:xfrm>
          <a:prstGeom prst="rect">
            <a:avLst/>
          </a:prstGeom>
          <a:noFill/>
        </p:spPr>
        <p:txBody>
          <a:bodyPr wrap="square" rtlCol="0">
            <a:spAutoFit/>
          </a:bodyPr>
          <a:lstStyle/>
          <a:p>
            <a:r>
              <a:rPr lang="en-US" sz="4400" b="1" dirty="0">
                <a:effectLst>
                  <a:outerShdw blurRad="38100" dist="38100" dir="2700000" algn="tl">
                    <a:srgbClr val="000000">
                      <a:alpha val="43137"/>
                    </a:srgbClr>
                  </a:outerShdw>
                  <a:reflection blurRad="6350" stA="55000" endA="300" endPos="45500" dir="5400000" sy="-100000" algn="bl" rotWithShape="0"/>
                </a:effectLst>
              </a:rPr>
              <a:t>ABSTRACT</a:t>
            </a:r>
          </a:p>
        </p:txBody>
      </p:sp>
    </p:spTree>
    <p:extLst>
      <p:ext uri="{BB962C8B-B14F-4D97-AF65-F5344CB8AC3E}">
        <p14:creationId xmlns:p14="http://schemas.microsoft.com/office/powerpoint/2010/main" val="5902731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3C9A8FA-3512-49E2-9F13-00E78453017D}"/>
              </a:ext>
            </a:extLst>
          </p:cNvPr>
          <p:cNvSpPr>
            <a:spLocks noGrp="1"/>
          </p:cNvSpPr>
          <p:nvPr>
            <p:ph type="title"/>
          </p:nvPr>
        </p:nvSpPr>
        <p:spPr>
          <a:xfrm>
            <a:off x="2768745" y="1638826"/>
            <a:ext cx="6244957" cy="844030"/>
          </a:xfrm>
        </p:spPr>
        <p:txBody>
          <a:bodyPr>
            <a:normAutofit/>
          </a:bodyPr>
          <a:lstStyle/>
          <a:p>
            <a:r>
              <a:rPr lang="en-US" sz="4400" b="1" dirty="0">
                <a:effectLst>
                  <a:outerShdw blurRad="38100" dist="38100" dir="2700000" algn="tl">
                    <a:srgbClr val="000000">
                      <a:alpha val="43137"/>
                    </a:srgbClr>
                  </a:outerShdw>
                </a:effectLst>
                <a:latin typeface="+mn-lt"/>
              </a:rPr>
              <a:t>Importance of Fruit Trees</a:t>
            </a:r>
          </a:p>
        </p:txBody>
      </p:sp>
      <p:sp>
        <p:nvSpPr>
          <p:cNvPr id="5" name="TextBox 4">
            <a:extLst>
              <a:ext uri="{FF2B5EF4-FFF2-40B4-BE49-F238E27FC236}">
                <a16:creationId xmlns:a16="http://schemas.microsoft.com/office/drawing/2014/main" xmlns="" id="{E4763E5A-9590-4F2F-8074-525CD8CDE854}"/>
              </a:ext>
            </a:extLst>
          </p:cNvPr>
          <p:cNvSpPr txBox="1"/>
          <p:nvPr/>
        </p:nvSpPr>
        <p:spPr>
          <a:xfrm>
            <a:off x="2732631" y="2351471"/>
            <a:ext cx="6963269" cy="2251065"/>
          </a:xfrm>
          <a:prstGeom prst="rect">
            <a:avLst/>
          </a:prstGeom>
          <a:noFill/>
        </p:spPr>
        <p:txBody>
          <a:bodyPr wrap="square" rtlCol="0">
            <a:spAutoFit/>
          </a:bodyPr>
          <a:lstStyle/>
          <a:p>
            <a:pPr marL="285750" indent="-285750">
              <a:lnSpc>
                <a:spcPct val="150000"/>
              </a:lnSpc>
              <a:buFont typeface="Wingdings" panose="05000000000000000000" pitchFamily="2" charset="2"/>
              <a:buChar char="§"/>
            </a:pPr>
            <a:r>
              <a:rPr lang="en-US" sz="2400" dirty="0"/>
              <a:t>Source of food and drink</a:t>
            </a:r>
          </a:p>
          <a:p>
            <a:pPr marL="285750" indent="-285750">
              <a:lnSpc>
                <a:spcPct val="150000"/>
              </a:lnSpc>
              <a:buFont typeface="Wingdings" panose="05000000000000000000" pitchFamily="2" charset="2"/>
              <a:buChar char="§"/>
            </a:pPr>
            <a:r>
              <a:rPr lang="en-US" sz="2400" dirty="0"/>
              <a:t>Used for medicinal purposes</a:t>
            </a:r>
          </a:p>
          <a:p>
            <a:pPr marL="285750" indent="-285750">
              <a:lnSpc>
                <a:spcPct val="150000"/>
              </a:lnSpc>
              <a:buFont typeface="Wingdings" panose="05000000000000000000" pitchFamily="2" charset="2"/>
              <a:buChar char="§"/>
            </a:pPr>
            <a:r>
              <a:rPr lang="en-US" sz="2400" dirty="0"/>
              <a:t>Used in making tools and other specific materials</a:t>
            </a:r>
          </a:p>
          <a:p>
            <a:pPr marL="285750" indent="-285750">
              <a:lnSpc>
                <a:spcPct val="150000"/>
              </a:lnSpc>
              <a:buFont typeface="Wingdings" panose="05000000000000000000" pitchFamily="2" charset="2"/>
              <a:buChar char="§"/>
            </a:pPr>
            <a:r>
              <a:rPr lang="en-US" sz="2400" dirty="0"/>
              <a:t>Source of sustainable economy (local/tourist)</a:t>
            </a:r>
          </a:p>
        </p:txBody>
      </p:sp>
      <p:pic>
        <p:nvPicPr>
          <p:cNvPr id="4" name="Picture 3">
            <a:extLst>
              <a:ext uri="{FF2B5EF4-FFF2-40B4-BE49-F238E27FC236}">
                <a16:creationId xmlns:a16="http://schemas.microsoft.com/office/drawing/2014/main" xmlns="" id="{D3809117-06B4-446E-834E-D8E12707904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8526670" y="5075489"/>
            <a:ext cx="2037155" cy="1527867"/>
          </a:xfrm>
          <a:prstGeom prst="rect">
            <a:avLst/>
          </a:prstGeom>
        </p:spPr>
      </p:pic>
      <p:pic>
        <p:nvPicPr>
          <p:cNvPr id="9" name="Picture 8" descr="A close up of an animal&#10;&#10;Description automatically generated">
            <a:extLst>
              <a:ext uri="{FF2B5EF4-FFF2-40B4-BE49-F238E27FC236}">
                <a16:creationId xmlns:a16="http://schemas.microsoft.com/office/drawing/2014/main" xmlns="" id="{7899D041-E020-4458-9CC1-46DF4F1E9CD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6247459" y="208454"/>
            <a:ext cx="1638827" cy="1229121"/>
          </a:xfrm>
          <a:prstGeom prst="rect">
            <a:avLst/>
          </a:prstGeom>
        </p:spPr>
      </p:pic>
      <p:pic>
        <p:nvPicPr>
          <p:cNvPr id="11" name="Picture 10">
            <a:extLst>
              <a:ext uri="{FF2B5EF4-FFF2-40B4-BE49-F238E27FC236}">
                <a16:creationId xmlns:a16="http://schemas.microsoft.com/office/drawing/2014/main" xmlns="" id="{3A4D1B10-C1E6-4EAE-A867-95865264EA3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2478523" y="5074956"/>
            <a:ext cx="2032868" cy="1524651"/>
          </a:xfrm>
          <a:prstGeom prst="rect">
            <a:avLst/>
          </a:prstGeom>
        </p:spPr>
      </p:pic>
      <p:pic>
        <p:nvPicPr>
          <p:cNvPr id="13" name="Picture 12">
            <a:extLst>
              <a:ext uri="{FF2B5EF4-FFF2-40B4-BE49-F238E27FC236}">
                <a16:creationId xmlns:a16="http://schemas.microsoft.com/office/drawing/2014/main" xmlns="" id="{8F5A46B0-BE98-4C4A-BF1C-675BFF7BEE0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8699957" y="200569"/>
            <a:ext cx="1638827" cy="1229120"/>
          </a:xfrm>
          <a:prstGeom prst="rect">
            <a:avLst/>
          </a:prstGeom>
        </p:spPr>
      </p:pic>
      <p:pic>
        <p:nvPicPr>
          <p:cNvPr id="15" name="Picture 14" descr="A sign on the side of a building&#10;&#10;Description automatically generated">
            <a:extLst>
              <a:ext uri="{FF2B5EF4-FFF2-40B4-BE49-F238E27FC236}">
                <a16:creationId xmlns:a16="http://schemas.microsoft.com/office/drawing/2014/main" xmlns="" id="{2A8E77DF-1C9E-4E0E-A2F4-D5D879A819D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5400000">
            <a:off x="5519366" y="5076661"/>
            <a:ext cx="2030917" cy="1523189"/>
          </a:xfrm>
          <a:prstGeom prst="rect">
            <a:avLst/>
          </a:prstGeom>
        </p:spPr>
      </p:pic>
      <p:pic>
        <p:nvPicPr>
          <p:cNvPr id="19" name="Picture 18" descr="A large tree in a room&#10;&#10;Description automatically generated">
            <a:extLst>
              <a:ext uri="{FF2B5EF4-FFF2-40B4-BE49-F238E27FC236}">
                <a16:creationId xmlns:a16="http://schemas.microsoft.com/office/drawing/2014/main" xmlns="" id="{B4B8E5AD-9DB6-445B-A52A-1E9300EB15A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5400000">
            <a:off x="-323416" y="2958198"/>
            <a:ext cx="2193902" cy="1535308"/>
          </a:xfrm>
          <a:prstGeom prst="rect">
            <a:avLst/>
          </a:prstGeom>
        </p:spPr>
      </p:pic>
      <p:pic>
        <p:nvPicPr>
          <p:cNvPr id="21" name="Picture 20" descr="A bird perched on a tree branch&#10;&#10;Description automatically generated">
            <a:extLst>
              <a:ext uri="{FF2B5EF4-FFF2-40B4-BE49-F238E27FC236}">
                <a16:creationId xmlns:a16="http://schemas.microsoft.com/office/drawing/2014/main" xmlns="" id="{3FEFBF1A-EDCE-42B1-A1DE-8231BE2DA3A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5400000">
            <a:off x="-547542" y="547541"/>
            <a:ext cx="2620832" cy="1525748"/>
          </a:xfrm>
          <a:prstGeom prst="rect">
            <a:avLst/>
          </a:prstGeom>
        </p:spPr>
      </p:pic>
      <p:pic>
        <p:nvPicPr>
          <p:cNvPr id="3" name="Picture 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5400000">
            <a:off x="5019067" y="208991"/>
            <a:ext cx="1643112" cy="1232334"/>
          </a:xfrm>
          <a:prstGeom prst="rect">
            <a:avLst/>
          </a:prstGeom>
        </p:spPr>
      </p:pic>
      <p:pic>
        <p:nvPicPr>
          <p:cNvPr id="6" name="Picture 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5400000">
            <a:off x="3984947" y="5074953"/>
            <a:ext cx="2032869" cy="1524653"/>
          </a:xfrm>
          <a:prstGeom prst="rect">
            <a:avLst/>
          </a:prstGeom>
        </p:spPr>
      </p:pic>
      <p:pic>
        <p:nvPicPr>
          <p:cNvPr id="7" name="Picture 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rot="5400000">
            <a:off x="9966650" y="4632652"/>
            <a:ext cx="2543256" cy="1907442"/>
          </a:xfrm>
          <a:prstGeom prst="rect">
            <a:avLst/>
          </a:prstGeom>
        </p:spPr>
      </p:pic>
      <p:pic>
        <p:nvPicPr>
          <p:cNvPr id="8" name="Picture 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rot="5400000">
            <a:off x="3791212" y="201104"/>
            <a:ext cx="1643111" cy="1232334"/>
          </a:xfrm>
          <a:prstGeom prst="rect">
            <a:avLst/>
          </a:prstGeom>
        </p:spPr>
      </p:pic>
      <p:pic>
        <p:nvPicPr>
          <p:cNvPr id="10" name="Picture 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rot="10800000">
            <a:off x="22836" y="4807565"/>
            <a:ext cx="2745908" cy="2059431"/>
          </a:xfrm>
          <a:prstGeom prst="rect">
            <a:avLst/>
          </a:prstGeom>
        </p:spPr>
      </p:pic>
      <p:pic>
        <p:nvPicPr>
          <p:cNvPr id="12" name="Picture 11"/>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rot="5400000">
            <a:off x="1325594" y="204853"/>
            <a:ext cx="1638826" cy="1229120"/>
          </a:xfrm>
          <a:prstGeom prst="rect">
            <a:avLst/>
          </a:prstGeom>
        </p:spPr>
      </p:pic>
      <p:pic>
        <p:nvPicPr>
          <p:cNvPr id="14" name="Picture 13"/>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0132663" y="-8573"/>
            <a:ext cx="2185100" cy="1638825"/>
          </a:xfrm>
          <a:prstGeom prst="rect">
            <a:avLst/>
          </a:prstGeom>
        </p:spPr>
      </p:pic>
      <p:pic>
        <p:nvPicPr>
          <p:cNvPr id="17" name="Picture 16" descr="A picture containing indoor, floor, wall&#10;&#10;Description automatically generated">
            <a:extLst>
              <a:ext uri="{FF2B5EF4-FFF2-40B4-BE49-F238E27FC236}">
                <a16:creationId xmlns:a16="http://schemas.microsoft.com/office/drawing/2014/main" xmlns="" id="{658C98AA-0965-4C6B-B5F0-EB778355F1BC}"/>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rot="5400000">
            <a:off x="7475313" y="196282"/>
            <a:ext cx="1638827" cy="1229120"/>
          </a:xfrm>
          <a:prstGeom prst="rect">
            <a:avLst/>
          </a:prstGeom>
        </p:spPr>
      </p:pic>
      <p:pic>
        <p:nvPicPr>
          <p:cNvPr id="18" name="Picture 17" descr="A close up of a tree&#10;&#10;Description automatically generated">
            <a:extLst>
              <a:ext uri="{FF2B5EF4-FFF2-40B4-BE49-F238E27FC236}">
                <a16:creationId xmlns:a16="http://schemas.microsoft.com/office/drawing/2014/main" xmlns="" id="{DC0DAECE-1FD9-44E4-8275-FE5B1F7EA589}"/>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rot="5400000">
            <a:off x="7052282" y="5082390"/>
            <a:ext cx="2029269" cy="1521952"/>
          </a:xfrm>
          <a:prstGeom prst="rect">
            <a:avLst/>
          </a:prstGeom>
        </p:spPr>
      </p:pic>
      <p:pic>
        <p:nvPicPr>
          <p:cNvPr id="22" name="Picture 21" descr="A close up of a green plant&#10;&#10;Description automatically generated">
            <a:extLst>
              <a:ext uri="{FF2B5EF4-FFF2-40B4-BE49-F238E27FC236}">
                <a16:creationId xmlns:a16="http://schemas.microsoft.com/office/drawing/2014/main" xmlns="" id="{10C6037A-6DE0-4428-B5DB-5062F812ABFE}"/>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rot="5400000">
            <a:off x="2555697" y="194801"/>
            <a:ext cx="1663266" cy="1240559"/>
          </a:xfrm>
          <a:prstGeom prst="rect">
            <a:avLst/>
          </a:prstGeom>
        </p:spPr>
      </p:pic>
      <p:pic>
        <p:nvPicPr>
          <p:cNvPr id="24" name="Picture 23" descr="A large green tree&#10;&#10;Description automatically generated">
            <a:extLst>
              <a:ext uri="{FF2B5EF4-FFF2-40B4-BE49-F238E27FC236}">
                <a16:creationId xmlns:a16="http://schemas.microsoft.com/office/drawing/2014/main" xmlns="" id="{EB121F7B-C94B-4E95-81D4-3F888740F060}"/>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rot="5400000">
            <a:off x="9887173" y="2018777"/>
            <a:ext cx="2684493" cy="1907443"/>
          </a:xfrm>
          <a:prstGeom prst="rect">
            <a:avLst/>
          </a:prstGeom>
        </p:spPr>
      </p:pic>
    </p:spTree>
    <p:extLst>
      <p:ext uri="{BB962C8B-B14F-4D97-AF65-F5344CB8AC3E}">
        <p14:creationId xmlns:p14="http://schemas.microsoft.com/office/powerpoint/2010/main" val="23607051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58DD40AA-7820-4589-8F04-0C27C8AF559F}"/>
              </a:ext>
            </a:extLst>
          </p:cNvPr>
          <p:cNvSpPr txBox="1"/>
          <p:nvPr/>
        </p:nvSpPr>
        <p:spPr>
          <a:xfrm>
            <a:off x="1403231" y="2090172"/>
            <a:ext cx="9385538" cy="2677656"/>
          </a:xfrm>
          <a:prstGeom prst="rect">
            <a:avLst/>
          </a:prstGeom>
          <a:noFill/>
        </p:spPr>
        <p:txBody>
          <a:bodyPr wrap="square" rtlCol="0">
            <a:spAutoFit/>
          </a:bodyPr>
          <a:lstStyle/>
          <a:p>
            <a:pPr marL="285750" indent="-285750">
              <a:buFont typeface="Wingdings" panose="05000000000000000000" pitchFamily="2" charset="2"/>
              <a:buChar char="§"/>
            </a:pPr>
            <a:r>
              <a:rPr lang="en-US" sz="2400" dirty="0"/>
              <a:t>Fruit flies of the family </a:t>
            </a:r>
            <a:r>
              <a:rPr lang="en-US" sz="2400" i="1" dirty="0"/>
              <a:t>Tephritidae</a:t>
            </a:r>
            <a:r>
              <a:rPr lang="en-US" sz="2400" dirty="0"/>
              <a:t> are considered to be the most problematic insect pest species of cultivated fruit in the world.</a:t>
            </a:r>
          </a:p>
          <a:p>
            <a:endParaRPr lang="en-US" sz="2400" dirty="0"/>
          </a:p>
          <a:p>
            <a:pPr marL="285750" indent="-285750">
              <a:buFont typeface="Wingdings" panose="05000000000000000000" pitchFamily="2" charset="2"/>
              <a:buChar char="§"/>
            </a:pPr>
            <a:r>
              <a:rPr lang="en-US" sz="2400" dirty="0"/>
              <a:t>There are over 4500 fruit fly species in the world and more than 50 of them are classified as major pests.</a:t>
            </a:r>
          </a:p>
          <a:p>
            <a:endParaRPr lang="en-US" sz="2400" dirty="0"/>
          </a:p>
          <a:p>
            <a:pPr marL="285750" indent="-285750">
              <a:buFont typeface="Wingdings" panose="05000000000000000000" pitchFamily="2" charset="2"/>
              <a:buChar char="§"/>
            </a:pPr>
            <a:r>
              <a:rPr lang="en-US" sz="2400" dirty="0"/>
              <a:t>Palau is known to have 4 fruit fly species.</a:t>
            </a:r>
          </a:p>
        </p:txBody>
      </p:sp>
    </p:spTree>
    <p:extLst>
      <p:ext uri="{BB962C8B-B14F-4D97-AF65-F5344CB8AC3E}">
        <p14:creationId xmlns:p14="http://schemas.microsoft.com/office/powerpoint/2010/main" val="15988129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58C3F464-DCCB-40A7-845D-3EB1A7EBB71A}"/>
              </a:ext>
            </a:extLst>
          </p:cNvPr>
          <p:cNvSpPr txBox="1"/>
          <p:nvPr/>
        </p:nvSpPr>
        <p:spPr>
          <a:xfrm>
            <a:off x="3715109" y="396814"/>
            <a:ext cx="4761781" cy="1323439"/>
          </a:xfrm>
          <a:prstGeom prst="rect">
            <a:avLst/>
          </a:prstGeom>
          <a:noFill/>
        </p:spPr>
        <p:txBody>
          <a:bodyPr wrap="square" rtlCol="0">
            <a:spAutoFit/>
          </a:bodyPr>
          <a:lstStyle/>
          <a:p>
            <a:pPr algn="ctr"/>
            <a:r>
              <a:rPr lang="en-US" sz="4000" b="1">
                <a:effectLst>
                  <a:outerShdw blurRad="38100" dist="38100" dir="2700000" algn="tl">
                    <a:srgbClr val="000000">
                      <a:alpha val="43137"/>
                    </a:srgbClr>
                  </a:outerShdw>
                </a:effectLst>
              </a:rPr>
              <a:t>Oriental Fruit Fly</a:t>
            </a:r>
          </a:p>
          <a:p>
            <a:pPr algn="ctr"/>
            <a:r>
              <a:rPr lang="en-US" sz="4000" b="1" i="1">
                <a:effectLst>
                  <a:outerShdw blurRad="38100" dist="38100" dir="2700000" algn="tl">
                    <a:srgbClr val="000000">
                      <a:alpha val="43137"/>
                    </a:srgbClr>
                  </a:outerShdw>
                </a:effectLst>
              </a:rPr>
              <a:t>Bactrocera dorsalis</a:t>
            </a:r>
            <a:endParaRPr lang="en-US" sz="4000" b="1" dirty="0">
              <a:effectLst>
                <a:outerShdw blurRad="38100" dist="38100" dir="2700000" algn="tl">
                  <a:srgbClr val="000000">
                    <a:alpha val="43137"/>
                  </a:srgbClr>
                </a:outerShdw>
              </a:effectLst>
            </a:endParaRPr>
          </a:p>
        </p:txBody>
      </p:sp>
      <p:sp>
        <p:nvSpPr>
          <p:cNvPr id="3" name="TextBox 2">
            <a:extLst>
              <a:ext uri="{FF2B5EF4-FFF2-40B4-BE49-F238E27FC236}">
                <a16:creationId xmlns:a16="http://schemas.microsoft.com/office/drawing/2014/main" xmlns="" id="{9145763C-8508-4C11-86F6-F47FBED0DE3A}"/>
              </a:ext>
            </a:extLst>
          </p:cNvPr>
          <p:cNvSpPr txBox="1"/>
          <p:nvPr/>
        </p:nvSpPr>
        <p:spPr>
          <a:xfrm>
            <a:off x="1311214" y="2152749"/>
            <a:ext cx="4761781" cy="3046988"/>
          </a:xfrm>
          <a:prstGeom prst="rect">
            <a:avLst/>
          </a:prstGeom>
          <a:noFill/>
        </p:spPr>
        <p:txBody>
          <a:bodyPr wrap="square" rtlCol="0">
            <a:spAutoFit/>
          </a:bodyPr>
          <a:lstStyle/>
          <a:p>
            <a:pPr marL="285750" indent="-285750">
              <a:buFont typeface="Wingdings" panose="05000000000000000000" pitchFamily="2" charset="2"/>
              <a:buChar char="§"/>
            </a:pPr>
            <a:r>
              <a:rPr lang="en-US" sz="2400" dirty="0"/>
              <a:t>First discovered in Palau in 1999, thought to have been accidentally introduced from the Philippines.</a:t>
            </a:r>
          </a:p>
          <a:p>
            <a:endParaRPr lang="en-US" sz="2400" dirty="0"/>
          </a:p>
          <a:p>
            <a:pPr marL="285750" indent="-285750">
              <a:buFont typeface="Wingdings" panose="05000000000000000000" pitchFamily="2" charset="2"/>
              <a:buChar char="§"/>
            </a:pPr>
            <a:r>
              <a:rPr lang="en-US" sz="2400" dirty="0"/>
              <a:t>Host fruit:</a:t>
            </a:r>
          </a:p>
          <a:p>
            <a:pPr marL="800100" lvl="1" indent="-342900">
              <a:buFont typeface="Arial" panose="020B0604020202020204" pitchFamily="34" charset="0"/>
              <a:buChar char="•"/>
            </a:pPr>
            <a:r>
              <a:rPr lang="en-US" sz="2400" dirty="0" err="1"/>
              <a:t>Starfruit</a:t>
            </a:r>
            <a:r>
              <a:rPr lang="en-US" sz="2400" dirty="0"/>
              <a:t> </a:t>
            </a:r>
            <a:r>
              <a:rPr lang="en-US" sz="2400" i="1" dirty="0"/>
              <a:t>(</a:t>
            </a:r>
            <a:r>
              <a:rPr lang="en-US" sz="2400" i="1" dirty="0" err="1"/>
              <a:t>Averrhoa</a:t>
            </a:r>
            <a:r>
              <a:rPr lang="en-US" sz="2400" i="1" dirty="0"/>
              <a:t> </a:t>
            </a:r>
            <a:r>
              <a:rPr lang="en-US" sz="2400" i="1" dirty="0" err="1"/>
              <a:t>carambola</a:t>
            </a:r>
            <a:r>
              <a:rPr lang="en-US" sz="2400" i="1" dirty="0"/>
              <a:t>)</a:t>
            </a:r>
          </a:p>
          <a:p>
            <a:pPr marL="800100" lvl="1" indent="-342900">
              <a:buFont typeface="Arial" panose="020B0604020202020204" pitchFamily="34" charset="0"/>
              <a:buChar char="•"/>
            </a:pPr>
            <a:r>
              <a:rPr lang="en-US" sz="2400" dirty="0" err="1"/>
              <a:t>Kalamansi</a:t>
            </a:r>
            <a:r>
              <a:rPr lang="en-US" sz="2400" dirty="0"/>
              <a:t> (</a:t>
            </a:r>
            <a:r>
              <a:rPr lang="en-US" sz="2400" i="1" dirty="0"/>
              <a:t>Citrus </a:t>
            </a:r>
            <a:r>
              <a:rPr lang="en-US" sz="2400" i="1" dirty="0" err="1"/>
              <a:t>microcarpa</a:t>
            </a:r>
            <a:r>
              <a:rPr lang="en-US" sz="2400" dirty="0"/>
              <a:t>)</a:t>
            </a:r>
          </a:p>
          <a:p>
            <a:pPr marL="800100" lvl="1" indent="-342900">
              <a:buFont typeface="Arial" panose="020B0604020202020204" pitchFamily="34" charset="0"/>
              <a:buChar char="•"/>
            </a:pPr>
            <a:r>
              <a:rPr lang="en-US" sz="2400" dirty="0"/>
              <a:t>Guava (</a:t>
            </a:r>
            <a:r>
              <a:rPr lang="en-US" sz="2400" i="1" dirty="0" err="1"/>
              <a:t>Psidium</a:t>
            </a:r>
            <a:r>
              <a:rPr lang="en-US" sz="2400" i="1" dirty="0"/>
              <a:t> </a:t>
            </a:r>
            <a:r>
              <a:rPr lang="en-US" sz="2400" i="1" dirty="0" err="1"/>
              <a:t>guajava</a:t>
            </a:r>
            <a:r>
              <a:rPr lang="en-US" sz="2000" dirty="0"/>
              <a:t>)</a:t>
            </a: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t="-764" r="17291"/>
          <a:stretch/>
        </p:blipFill>
        <p:spPr>
          <a:xfrm rot="5400000">
            <a:off x="7384750" y="2330849"/>
            <a:ext cx="4128099" cy="3771899"/>
          </a:xfrm>
          <a:prstGeom prst="rect">
            <a:avLst/>
          </a:prstGeom>
        </p:spPr>
      </p:pic>
    </p:spTree>
    <p:extLst>
      <p:ext uri="{BB962C8B-B14F-4D97-AF65-F5344CB8AC3E}">
        <p14:creationId xmlns:p14="http://schemas.microsoft.com/office/powerpoint/2010/main" val="31668412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DA2B7205-4E9C-4E9D-B016-F861BFCC0470}"/>
              </a:ext>
            </a:extLst>
          </p:cNvPr>
          <p:cNvSpPr txBox="1"/>
          <p:nvPr/>
        </p:nvSpPr>
        <p:spPr>
          <a:xfrm>
            <a:off x="3413185" y="345055"/>
            <a:ext cx="5365630" cy="1323439"/>
          </a:xfrm>
          <a:prstGeom prst="rect">
            <a:avLst/>
          </a:prstGeom>
          <a:noFill/>
        </p:spPr>
        <p:txBody>
          <a:bodyPr wrap="square" rtlCol="0">
            <a:spAutoFit/>
          </a:bodyPr>
          <a:lstStyle/>
          <a:p>
            <a:pPr algn="ctr"/>
            <a:r>
              <a:rPr lang="en-US" sz="4000" b="1" dirty="0">
                <a:effectLst>
                  <a:outerShdw blurRad="38100" dist="38100" dir="2700000" algn="tl">
                    <a:srgbClr val="000000">
                      <a:alpha val="43137"/>
                    </a:srgbClr>
                  </a:outerShdw>
                </a:effectLst>
              </a:rPr>
              <a:t>Breadfruit Fly</a:t>
            </a:r>
          </a:p>
          <a:p>
            <a:pPr algn="ctr"/>
            <a:r>
              <a:rPr lang="en-US" sz="4000" b="1" i="1" dirty="0" err="1">
                <a:effectLst>
                  <a:outerShdw blurRad="38100" dist="38100" dir="2700000" algn="tl">
                    <a:srgbClr val="000000">
                      <a:alpha val="43137"/>
                    </a:srgbClr>
                  </a:outerShdw>
                </a:effectLst>
              </a:rPr>
              <a:t>Bactrocera</a:t>
            </a:r>
            <a:r>
              <a:rPr lang="en-US" sz="4000" b="1" i="1" dirty="0">
                <a:effectLst>
                  <a:outerShdw blurRad="38100" dist="38100" dir="2700000" algn="tl">
                    <a:srgbClr val="000000">
                      <a:alpha val="43137"/>
                    </a:srgbClr>
                  </a:outerShdw>
                </a:effectLst>
              </a:rPr>
              <a:t> </a:t>
            </a:r>
            <a:r>
              <a:rPr lang="en-US" sz="4000" b="1" i="1" dirty="0" err="1">
                <a:effectLst>
                  <a:outerShdw blurRad="38100" dist="38100" dir="2700000" algn="tl">
                    <a:srgbClr val="000000">
                      <a:alpha val="43137"/>
                    </a:srgbClr>
                  </a:outerShdw>
                </a:effectLst>
              </a:rPr>
              <a:t>umbrosa</a:t>
            </a:r>
            <a:endParaRPr lang="en-US" sz="4000" b="1" i="1" dirty="0">
              <a:effectLst>
                <a:outerShdw blurRad="38100" dist="38100" dir="2700000" algn="tl">
                  <a:srgbClr val="000000">
                    <a:alpha val="43137"/>
                  </a:srgbClr>
                </a:outerShdw>
              </a:effectLst>
            </a:endParaRPr>
          </a:p>
        </p:txBody>
      </p:sp>
      <p:sp>
        <p:nvSpPr>
          <p:cNvPr id="4" name="TextBox 3">
            <a:extLst>
              <a:ext uri="{FF2B5EF4-FFF2-40B4-BE49-F238E27FC236}">
                <a16:creationId xmlns:a16="http://schemas.microsoft.com/office/drawing/2014/main" xmlns="" id="{0BACEE27-E4A4-42A5-AAB4-073F7451A261}"/>
              </a:ext>
            </a:extLst>
          </p:cNvPr>
          <p:cNvSpPr txBox="1"/>
          <p:nvPr/>
        </p:nvSpPr>
        <p:spPr>
          <a:xfrm>
            <a:off x="1756913" y="2274838"/>
            <a:ext cx="3677729" cy="1938992"/>
          </a:xfrm>
          <a:prstGeom prst="rect">
            <a:avLst/>
          </a:prstGeom>
          <a:noFill/>
        </p:spPr>
        <p:txBody>
          <a:bodyPr wrap="square" rtlCol="0">
            <a:spAutoFit/>
          </a:bodyPr>
          <a:lstStyle/>
          <a:p>
            <a:pPr marL="285750" indent="-285750">
              <a:buFont typeface="Wingdings" panose="05000000000000000000" pitchFamily="2" charset="2"/>
              <a:buChar char="§"/>
            </a:pPr>
            <a:r>
              <a:rPr lang="en-US" sz="2400" dirty="0"/>
              <a:t>Host plant:</a:t>
            </a:r>
          </a:p>
          <a:p>
            <a:pPr marL="800100" lvl="1" indent="-342900">
              <a:buFont typeface="Arial" panose="020B0604020202020204" pitchFamily="34" charset="0"/>
              <a:buChar char="•"/>
            </a:pPr>
            <a:r>
              <a:rPr lang="en-US" sz="2400" dirty="0"/>
              <a:t>Breadfruit (</a:t>
            </a:r>
            <a:r>
              <a:rPr lang="en-US" sz="2400" i="1" dirty="0" err="1"/>
              <a:t>Artocarpus</a:t>
            </a:r>
            <a:r>
              <a:rPr lang="en-US" sz="2400" i="1" dirty="0"/>
              <a:t> </a:t>
            </a:r>
            <a:r>
              <a:rPr lang="en-US" sz="2400" i="1" dirty="0" err="1"/>
              <a:t>altilis</a:t>
            </a:r>
            <a:r>
              <a:rPr lang="en-US" sz="2400" i="1" dirty="0"/>
              <a:t>)</a:t>
            </a:r>
          </a:p>
          <a:p>
            <a:pPr marL="800100" lvl="1" indent="-342900">
              <a:buFont typeface="Arial" panose="020B0604020202020204" pitchFamily="34" charset="0"/>
              <a:buChar char="•"/>
            </a:pPr>
            <a:r>
              <a:rPr lang="en-US" sz="2400" dirty="0"/>
              <a:t>Jackfruit </a:t>
            </a:r>
            <a:r>
              <a:rPr lang="en-US" sz="2400" i="1" dirty="0"/>
              <a:t>(</a:t>
            </a:r>
            <a:r>
              <a:rPr lang="en-US" sz="2400" i="1" dirty="0" err="1"/>
              <a:t>Artocarpus</a:t>
            </a:r>
            <a:r>
              <a:rPr lang="en-US" sz="2400" i="1" dirty="0"/>
              <a:t> </a:t>
            </a:r>
            <a:r>
              <a:rPr lang="en-US" sz="2400" i="1" dirty="0" err="1"/>
              <a:t>heterophyllus</a:t>
            </a:r>
            <a:r>
              <a:rPr lang="en-US" sz="2400" i="1" dirty="0"/>
              <a:t>)</a:t>
            </a:r>
            <a:endParaRPr lang="en-US" sz="2400" dirty="0"/>
          </a:p>
        </p:txBody>
      </p:sp>
      <p:sp>
        <p:nvSpPr>
          <p:cNvPr id="3" name="TextBox 2">
            <a:extLst>
              <a:ext uri="{FF2B5EF4-FFF2-40B4-BE49-F238E27FC236}">
                <a16:creationId xmlns:a16="http://schemas.microsoft.com/office/drawing/2014/main" xmlns="" id="{34A0A422-0515-4A0E-9C81-47678721108E}"/>
              </a:ext>
            </a:extLst>
          </p:cNvPr>
          <p:cNvSpPr txBox="1"/>
          <p:nvPr/>
        </p:nvSpPr>
        <p:spPr>
          <a:xfrm>
            <a:off x="6096000" y="5612699"/>
            <a:ext cx="5716555" cy="900246"/>
          </a:xfrm>
          <a:prstGeom prst="rect">
            <a:avLst/>
          </a:prstGeom>
          <a:noFill/>
        </p:spPr>
        <p:txBody>
          <a:bodyPr wrap="square" rtlCol="0">
            <a:spAutoFit/>
          </a:bodyPr>
          <a:lstStyle/>
          <a:p>
            <a:r>
              <a:rPr lang="en-US" sz="1050" dirty="0">
                <a:hlinkClick r:id="rId2"/>
              </a:rPr>
              <a:t>https://www.google.com/</a:t>
            </a:r>
            <a:r>
              <a:rPr lang="en-US" sz="1050" dirty="0" err="1">
                <a:hlinkClick r:id="rId2"/>
              </a:rPr>
              <a:t>search?rlz</a:t>
            </a:r>
            <a:r>
              <a:rPr lang="en-US" sz="1050" dirty="0">
                <a:hlinkClick r:id="rId2"/>
              </a:rPr>
              <a:t>=1C1SQJL_enPW851PW851&amp;biw=1288&amp;bih=915&amp;tbm=</a:t>
            </a:r>
            <a:r>
              <a:rPr lang="en-US" sz="1050" dirty="0" err="1">
                <a:hlinkClick r:id="rId2"/>
              </a:rPr>
              <a:t>isch&amp;sa</a:t>
            </a:r>
            <a:r>
              <a:rPr lang="en-US" sz="1050" dirty="0">
                <a:hlinkClick r:id="rId2"/>
              </a:rPr>
              <a:t>=1&amp;ei=bXc6XZb4FYzh-gSnv7-oAg&amp;q=</a:t>
            </a:r>
            <a:r>
              <a:rPr lang="en-US" sz="1050" dirty="0" err="1">
                <a:hlinkClick r:id="rId2"/>
              </a:rPr>
              <a:t>bactrocera+umbrosa&amp;oq</a:t>
            </a:r>
            <a:r>
              <a:rPr lang="en-US" sz="1050" dirty="0">
                <a:hlinkClick r:id="rId2"/>
              </a:rPr>
              <a:t>=</a:t>
            </a:r>
            <a:r>
              <a:rPr lang="en-US" sz="1050" dirty="0" err="1">
                <a:hlinkClick r:id="rId2"/>
              </a:rPr>
              <a:t>bactrocera+umbrosa&amp;gs_l</a:t>
            </a:r>
            <a:r>
              <a:rPr lang="en-US" sz="1050" dirty="0">
                <a:hlinkClick r:id="rId2"/>
              </a:rPr>
              <a:t>=img.3..35i39.86953.88681..88934...0.0..0.268.1542.2-7......0....1..gws-wiz-img.JuRfQp66oaE&amp;ved=0ahUKEwjW4sGG1tHjAhWMsJ4KHaffDyUQ4dUDCAY&amp;uact=5</a:t>
            </a:r>
            <a:endParaRPr lang="en-US" sz="1050" dirty="0"/>
          </a:p>
        </p:txBody>
      </p:sp>
      <p:pic>
        <p:nvPicPr>
          <p:cNvPr id="6" name="Picture 5" descr="A picture containing grass, food, cake, indoor&#10;&#10;Description automatically generated">
            <a:extLst>
              <a:ext uri="{FF2B5EF4-FFF2-40B4-BE49-F238E27FC236}">
                <a16:creationId xmlns:a16="http://schemas.microsoft.com/office/drawing/2014/main" xmlns="" id="{883AE559-C77B-4CA6-84B8-43D75C51C4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78806" y="1935327"/>
            <a:ext cx="4800017" cy="3410538"/>
          </a:xfrm>
          <a:prstGeom prst="rect">
            <a:avLst/>
          </a:prstGeom>
        </p:spPr>
      </p:pic>
    </p:spTree>
    <p:extLst>
      <p:ext uri="{BB962C8B-B14F-4D97-AF65-F5344CB8AC3E}">
        <p14:creationId xmlns:p14="http://schemas.microsoft.com/office/powerpoint/2010/main" val="1678313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71EA53AC-D9D9-4C47-AD51-EA940EE41320}"/>
              </a:ext>
            </a:extLst>
          </p:cNvPr>
          <p:cNvSpPr txBox="1"/>
          <p:nvPr/>
        </p:nvSpPr>
        <p:spPr>
          <a:xfrm>
            <a:off x="3301041" y="448573"/>
            <a:ext cx="5589917" cy="1323439"/>
          </a:xfrm>
          <a:prstGeom prst="rect">
            <a:avLst/>
          </a:prstGeom>
          <a:noFill/>
        </p:spPr>
        <p:txBody>
          <a:bodyPr wrap="square" rtlCol="0">
            <a:spAutoFit/>
          </a:bodyPr>
          <a:lstStyle/>
          <a:p>
            <a:pPr algn="ctr"/>
            <a:r>
              <a:rPr lang="en-US" sz="4000" b="1" dirty="0">
                <a:effectLst>
                  <a:outerShdw blurRad="38100" dist="38100" dir="2700000" algn="tl">
                    <a:srgbClr val="000000">
                      <a:alpha val="43137"/>
                    </a:srgbClr>
                  </a:outerShdw>
                </a:effectLst>
              </a:rPr>
              <a:t>Mango Fruit Fly</a:t>
            </a:r>
          </a:p>
          <a:p>
            <a:pPr algn="ctr"/>
            <a:r>
              <a:rPr lang="en-US" sz="4000" b="1" i="1" dirty="0" err="1">
                <a:effectLst>
                  <a:outerShdw blurRad="38100" dist="38100" dir="2700000" algn="tl">
                    <a:srgbClr val="000000">
                      <a:alpha val="43137"/>
                    </a:srgbClr>
                  </a:outerShdw>
                </a:effectLst>
              </a:rPr>
              <a:t>Bactrocera</a:t>
            </a:r>
            <a:r>
              <a:rPr lang="en-US" sz="4000" b="1" i="1" dirty="0">
                <a:effectLst>
                  <a:outerShdw blurRad="38100" dist="38100" dir="2700000" algn="tl">
                    <a:srgbClr val="000000">
                      <a:alpha val="43137"/>
                    </a:srgbClr>
                  </a:outerShdw>
                </a:effectLst>
              </a:rPr>
              <a:t> </a:t>
            </a:r>
            <a:r>
              <a:rPr lang="en-US" sz="4000" b="1" i="1" dirty="0" err="1">
                <a:effectLst>
                  <a:outerShdw blurRad="38100" dist="38100" dir="2700000" algn="tl">
                    <a:srgbClr val="000000">
                      <a:alpha val="43137"/>
                    </a:srgbClr>
                  </a:outerShdw>
                </a:effectLst>
              </a:rPr>
              <a:t>frauenfeldi</a:t>
            </a:r>
            <a:endParaRPr lang="en-US" sz="4000" b="1" i="1" dirty="0">
              <a:effectLst>
                <a:outerShdw blurRad="38100" dist="38100" dir="2700000" algn="tl">
                  <a:srgbClr val="000000">
                    <a:alpha val="43137"/>
                  </a:srgbClr>
                </a:outerShdw>
              </a:effectLst>
            </a:endParaRPr>
          </a:p>
        </p:txBody>
      </p:sp>
      <p:sp>
        <p:nvSpPr>
          <p:cNvPr id="3" name="TextBox 2">
            <a:extLst>
              <a:ext uri="{FF2B5EF4-FFF2-40B4-BE49-F238E27FC236}">
                <a16:creationId xmlns:a16="http://schemas.microsoft.com/office/drawing/2014/main" xmlns="" id="{0EFDC370-B2BF-4B77-A2C6-7A816EED1C6C}"/>
              </a:ext>
            </a:extLst>
          </p:cNvPr>
          <p:cNvSpPr txBox="1"/>
          <p:nvPr/>
        </p:nvSpPr>
        <p:spPr>
          <a:xfrm>
            <a:off x="1397480" y="2018581"/>
            <a:ext cx="4836543" cy="3046988"/>
          </a:xfrm>
          <a:prstGeom prst="rect">
            <a:avLst/>
          </a:prstGeom>
          <a:noFill/>
        </p:spPr>
        <p:txBody>
          <a:bodyPr wrap="square" rtlCol="0">
            <a:spAutoFit/>
          </a:bodyPr>
          <a:lstStyle/>
          <a:p>
            <a:pPr marL="342900" indent="-342900">
              <a:buFont typeface="Wingdings" panose="05000000000000000000" pitchFamily="2" charset="2"/>
              <a:buChar char="§"/>
            </a:pPr>
            <a:r>
              <a:rPr lang="en-US" sz="2400" dirty="0"/>
              <a:t>Host plant:</a:t>
            </a:r>
          </a:p>
          <a:p>
            <a:pPr marL="800100" lvl="1" indent="-342900">
              <a:buFont typeface="Arial" panose="020B0604020202020204" pitchFamily="34" charset="0"/>
              <a:buChar char="•"/>
            </a:pPr>
            <a:r>
              <a:rPr lang="en-US" sz="2400" dirty="0"/>
              <a:t>Starfruit (</a:t>
            </a:r>
            <a:r>
              <a:rPr lang="en-US" sz="2400" i="1" dirty="0" err="1"/>
              <a:t>Averrhoa</a:t>
            </a:r>
            <a:r>
              <a:rPr lang="en-US" sz="2400" i="1" dirty="0"/>
              <a:t> carambola)</a:t>
            </a:r>
          </a:p>
          <a:p>
            <a:pPr marL="800100" lvl="1" indent="-342900">
              <a:buFont typeface="Arial" panose="020B0604020202020204" pitchFamily="34" charset="0"/>
              <a:buChar char="•"/>
            </a:pPr>
            <a:r>
              <a:rPr lang="en-US" sz="2400" dirty="0"/>
              <a:t>Mango (</a:t>
            </a:r>
            <a:r>
              <a:rPr lang="en-US" sz="2400" i="1" dirty="0" err="1"/>
              <a:t>Mangifera</a:t>
            </a:r>
            <a:r>
              <a:rPr lang="en-US" sz="2400" i="1" dirty="0"/>
              <a:t> </a:t>
            </a:r>
            <a:r>
              <a:rPr lang="en-US" sz="2400" i="1" dirty="0" err="1"/>
              <a:t>indica</a:t>
            </a:r>
            <a:r>
              <a:rPr lang="en-US" sz="2400" i="1" dirty="0"/>
              <a:t>)</a:t>
            </a:r>
          </a:p>
          <a:p>
            <a:pPr marL="800100" lvl="1" indent="-342900">
              <a:buFont typeface="Arial" panose="020B0604020202020204" pitchFamily="34" charset="0"/>
              <a:buChar char="•"/>
            </a:pPr>
            <a:r>
              <a:rPr lang="en-US" sz="2400" dirty="0"/>
              <a:t>Tropical almond (</a:t>
            </a:r>
            <a:r>
              <a:rPr lang="en-US" sz="2400" i="1" dirty="0"/>
              <a:t>Terminalia </a:t>
            </a:r>
            <a:r>
              <a:rPr lang="en-US" sz="2400" i="1" dirty="0" err="1"/>
              <a:t>catappa</a:t>
            </a:r>
            <a:r>
              <a:rPr lang="en-US" sz="2400" i="1" dirty="0"/>
              <a:t>)</a:t>
            </a:r>
          </a:p>
          <a:p>
            <a:pPr marL="800100" lvl="1" indent="-342900">
              <a:buFont typeface="Arial" panose="020B0604020202020204" pitchFamily="34" charset="0"/>
              <a:buChar char="•"/>
            </a:pPr>
            <a:r>
              <a:rPr lang="en-US" sz="2400" dirty="0"/>
              <a:t>Guava</a:t>
            </a:r>
            <a:r>
              <a:rPr lang="en-US" sz="2400" i="1" dirty="0"/>
              <a:t> (Psidium </a:t>
            </a:r>
            <a:r>
              <a:rPr lang="en-US" sz="2400" i="1" dirty="0" err="1"/>
              <a:t>guajava</a:t>
            </a:r>
            <a:r>
              <a:rPr lang="en-US" sz="2400" i="1" dirty="0"/>
              <a:t>)</a:t>
            </a:r>
          </a:p>
          <a:p>
            <a:pPr marL="800100" lvl="1" indent="-342900">
              <a:buFont typeface="Arial" panose="020B0604020202020204" pitchFamily="34" charset="0"/>
              <a:buChar char="•"/>
            </a:pPr>
            <a:r>
              <a:rPr lang="en-US" sz="2400" dirty="0"/>
              <a:t>Mountain apples (</a:t>
            </a:r>
            <a:r>
              <a:rPr lang="en-US" sz="2400" i="1" dirty="0" err="1"/>
              <a:t>Syzygium</a:t>
            </a:r>
            <a:r>
              <a:rPr lang="en-US" sz="2400" i="1" dirty="0"/>
              <a:t> </a:t>
            </a:r>
            <a:r>
              <a:rPr lang="en-US" sz="2400" i="1" dirty="0" err="1"/>
              <a:t>malaccanse</a:t>
            </a:r>
            <a:r>
              <a:rPr lang="en-US" sz="2400" i="1" dirty="0"/>
              <a:t>)</a:t>
            </a:r>
            <a:r>
              <a:rPr lang="en-US" sz="2400" dirty="0"/>
              <a:t> </a:t>
            </a:r>
          </a:p>
        </p:txBody>
      </p:sp>
      <p:pic>
        <p:nvPicPr>
          <p:cNvPr id="5" name="Picture 4" descr="A insect on the ground&#10;&#10;Description automatically generated">
            <a:extLst>
              <a:ext uri="{FF2B5EF4-FFF2-40B4-BE49-F238E27FC236}">
                <a16:creationId xmlns:a16="http://schemas.microsoft.com/office/drawing/2014/main" xmlns="" id="{298F161E-B541-44C3-98AC-26AC4AADAF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14495" y="1772012"/>
            <a:ext cx="4053250" cy="4035236"/>
          </a:xfrm>
          <a:prstGeom prst="rect">
            <a:avLst/>
          </a:prstGeom>
        </p:spPr>
      </p:pic>
      <p:sp>
        <p:nvSpPr>
          <p:cNvPr id="6" name="TextBox 5">
            <a:extLst>
              <a:ext uri="{FF2B5EF4-FFF2-40B4-BE49-F238E27FC236}">
                <a16:creationId xmlns:a16="http://schemas.microsoft.com/office/drawing/2014/main" xmlns="" id="{A462931D-A171-45E8-A69C-AB0C3D5E8067}"/>
              </a:ext>
            </a:extLst>
          </p:cNvPr>
          <p:cNvSpPr txBox="1"/>
          <p:nvPr/>
        </p:nvSpPr>
        <p:spPr>
          <a:xfrm>
            <a:off x="6095999" y="5870812"/>
            <a:ext cx="6083559" cy="738664"/>
          </a:xfrm>
          <a:prstGeom prst="rect">
            <a:avLst/>
          </a:prstGeom>
          <a:noFill/>
        </p:spPr>
        <p:txBody>
          <a:bodyPr wrap="square" rtlCol="0">
            <a:spAutoFit/>
          </a:bodyPr>
          <a:lstStyle/>
          <a:p>
            <a:r>
              <a:rPr lang="en-US" sz="1050">
                <a:hlinkClick r:id="rId3"/>
              </a:rPr>
              <a:t>https://www.google.com/search?rlz=1C1SQJL_enPW851PW851&amp;biw=1288&amp;bih=915&amp;tbm=isch&amp;sa=1&amp;ei=yXc6Xey2CMT7-gTg0IagDw&amp;q=bactrocera+frauenfeldi&amp;oq=bactrocera+fraue&amp;gs_l=img.3.0.0i24.135085.136986..139783...1.0..0.282.1456.2-6......0....1..gws-wiz-img.-7R-jMe0wI0</a:t>
            </a:r>
            <a:endParaRPr lang="en-US" sz="1050" dirty="0"/>
          </a:p>
        </p:txBody>
      </p:sp>
    </p:spTree>
    <p:extLst>
      <p:ext uri="{BB962C8B-B14F-4D97-AF65-F5344CB8AC3E}">
        <p14:creationId xmlns:p14="http://schemas.microsoft.com/office/powerpoint/2010/main" val="13588756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EA924ABE-CB63-463A-ADF9-3DC0F142FCBF}"/>
              </a:ext>
            </a:extLst>
          </p:cNvPr>
          <p:cNvSpPr txBox="1"/>
          <p:nvPr/>
        </p:nvSpPr>
        <p:spPr>
          <a:xfrm>
            <a:off x="2449902" y="621102"/>
            <a:ext cx="8281358" cy="707886"/>
          </a:xfrm>
          <a:prstGeom prst="rect">
            <a:avLst/>
          </a:prstGeom>
          <a:noFill/>
        </p:spPr>
        <p:txBody>
          <a:bodyPr wrap="square" rtlCol="0">
            <a:spAutoFit/>
          </a:bodyPr>
          <a:lstStyle/>
          <a:p>
            <a:pPr algn="ctr"/>
            <a:r>
              <a:rPr lang="en-US" sz="4000" b="1" i="1" dirty="0" err="1">
                <a:effectLst>
                  <a:outerShdw blurRad="38100" dist="38100" dir="2700000" algn="tl">
                    <a:srgbClr val="000000">
                      <a:alpha val="43137"/>
                    </a:srgbClr>
                  </a:outerShdw>
                </a:effectLst>
              </a:rPr>
              <a:t>Bactrocera</a:t>
            </a:r>
            <a:r>
              <a:rPr lang="en-US" sz="4000" b="1" i="1" dirty="0">
                <a:effectLst>
                  <a:outerShdw blurRad="38100" dist="38100" dir="2700000" algn="tl">
                    <a:srgbClr val="000000">
                      <a:alpha val="43137"/>
                    </a:srgbClr>
                  </a:outerShdw>
                </a:effectLst>
              </a:rPr>
              <a:t> </a:t>
            </a:r>
            <a:r>
              <a:rPr lang="en-US" sz="4000" b="1" i="1" dirty="0" err="1">
                <a:effectLst>
                  <a:outerShdw blurRad="38100" dist="38100" dir="2700000" algn="tl">
                    <a:srgbClr val="000000">
                      <a:alpha val="43137"/>
                    </a:srgbClr>
                  </a:outerShdw>
                </a:effectLst>
              </a:rPr>
              <a:t>calophylli</a:t>
            </a:r>
            <a:endParaRPr lang="en-US" sz="4000" b="1" i="1" dirty="0">
              <a:effectLst>
                <a:outerShdw blurRad="38100" dist="38100" dir="2700000" algn="tl">
                  <a:srgbClr val="000000">
                    <a:alpha val="43137"/>
                  </a:srgbClr>
                </a:outerShdw>
              </a:effectLst>
            </a:endParaRPr>
          </a:p>
        </p:txBody>
      </p:sp>
      <p:sp>
        <p:nvSpPr>
          <p:cNvPr id="3" name="TextBox 2">
            <a:extLst>
              <a:ext uri="{FF2B5EF4-FFF2-40B4-BE49-F238E27FC236}">
                <a16:creationId xmlns:a16="http://schemas.microsoft.com/office/drawing/2014/main" xmlns="" id="{AE1A8A77-9F75-4F4B-B5A8-AC04DA23FFF0}"/>
              </a:ext>
            </a:extLst>
          </p:cNvPr>
          <p:cNvSpPr txBox="1"/>
          <p:nvPr/>
        </p:nvSpPr>
        <p:spPr>
          <a:xfrm>
            <a:off x="3321169" y="2274838"/>
            <a:ext cx="6538823" cy="2308324"/>
          </a:xfrm>
          <a:prstGeom prst="rect">
            <a:avLst/>
          </a:prstGeom>
          <a:noFill/>
        </p:spPr>
        <p:txBody>
          <a:bodyPr wrap="square" rtlCol="0">
            <a:spAutoFit/>
          </a:bodyPr>
          <a:lstStyle/>
          <a:p>
            <a:pPr marL="285750" indent="-285750">
              <a:buFont typeface="Wingdings" panose="05000000000000000000" pitchFamily="2" charset="2"/>
              <a:buChar char="§"/>
            </a:pPr>
            <a:r>
              <a:rPr lang="en-US" sz="2400" dirty="0"/>
              <a:t>Host fruit:</a:t>
            </a:r>
          </a:p>
          <a:p>
            <a:pPr marL="742950" lvl="1" indent="-285750">
              <a:buFont typeface="Arial" panose="020B0604020202020204" pitchFamily="34" charset="0"/>
              <a:buChar char="•"/>
            </a:pPr>
            <a:r>
              <a:rPr lang="en-US" sz="2400" dirty="0"/>
              <a:t>Indian laurel (</a:t>
            </a:r>
            <a:r>
              <a:rPr lang="en-US" sz="2400" i="1" dirty="0" err="1"/>
              <a:t>Calophyllum</a:t>
            </a:r>
            <a:r>
              <a:rPr lang="en-US" sz="2400" i="1" dirty="0"/>
              <a:t> </a:t>
            </a:r>
            <a:r>
              <a:rPr lang="en-US" sz="2400" i="1" dirty="0" err="1"/>
              <a:t>inophyllum</a:t>
            </a:r>
            <a:r>
              <a:rPr lang="en-US" sz="2400" i="1" dirty="0"/>
              <a:t>)</a:t>
            </a:r>
          </a:p>
          <a:p>
            <a:pPr lvl="1"/>
            <a:endParaRPr lang="en-US" sz="2400" i="1" dirty="0"/>
          </a:p>
          <a:p>
            <a:pPr marL="342900" indent="-342900">
              <a:buFont typeface="Wingdings" panose="05000000000000000000" pitchFamily="2" charset="2"/>
              <a:buChar char="§"/>
            </a:pPr>
            <a:r>
              <a:rPr lang="en-US" sz="2400" dirty="0"/>
              <a:t>No photo</a:t>
            </a:r>
          </a:p>
          <a:p>
            <a:endParaRPr lang="en-US" sz="2400" dirty="0"/>
          </a:p>
          <a:p>
            <a:pPr marL="342900" indent="-342900">
              <a:buFont typeface="Wingdings" panose="05000000000000000000" pitchFamily="2" charset="2"/>
              <a:buChar char="§"/>
            </a:pPr>
            <a:r>
              <a:rPr lang="en-US" sz="2400" dirty="0"/>
              <a:t>This </a:t>
            </a:r>
            <a:r>
              <a:rPr lang="en-US" sz="2400" dirty="0" smtClean="0"/>
              <a:t>species does not affect the economy.</a:t>
            </a:r>
            <a:endParaRPr lang="en-US" sz="2400" dirty="0"/>
          </a:p>
        </p:txBody>
      </p:sp>
    </p:spTree>
    <p:extLst>
      <p:ext uri="{BB962C8B-B14F-4D97-AF65-F5344CB8AC3E}">
        <p14:creationId xmlns:p14="http://schemas.microsoft.com/office/powerpoint/2010/main" val="364432613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xmlns="" name="Parallax" id="{3388167B-A2EB-4685-9635-1831D9AEF8C4}" vid="{4F7A876A-7598-49CA-AFC8-8EDA2551E4A7}"/>
    </a:ext>
  </a:extLst>
</a:theme>
</file>

<file path=docProps/app.xml><?xml version="1.0" encoding="utf-8"?>
<Properties xmlns="http://schemas.openxmlformats.org/officeDocument/2006/extended-properties" xmlns:vt="http://schemas.openxmlformats.org/officeDocument/2006/docPropsVTypes">
  <Template>TM03457496[[fn=Parallax]]</Template>
  <TotalTime>1427</TotalTime>
  <Words>1098</Words>
  <Application>Microsoft Macintosh PowerPoint</Application>
  <PresentationFormat>Custom</PresentationFormat>
  <Paragraphs>108</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Parallax</vt:lpstr>
      <vt:lpstr>Fruit Fly Management in Palau</vt:lpstr>
      <vt:lpstr>PowerPoint Presentation</vt:lpstr>
      <vt:lpstr>PowerPoint Presentation</vt:lpstr>
      <vt:lpstr>Importance of Fruit Trees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Objectives</vt:lpstr>
      <vt:lpstr>PowerPoint Presentation</vt:lpstr>
      <vt:lpstr>PowerPoint Presentation</vt:lpstr>
      <vt:lpstr>PowerPoint Presentation</vt:lpstr>
      <vt:lpstr>PowerPoint Presentation</vt:lpstr>
      <vt:lpstr>PowerPoint Presentation</vt:lpstr>
      <vt:lpstr>Discussion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Fruit Fly Management</dc:title>
  <dc:creator>Mr. WADE EWATEL KITALONG</dc:creator>
  <cp:lastModifiedBy>Christopher Kitalong</cp:lastModifiedBy>
  <cp:revision>91</cp:revision>
  <dcterms:created xsi:type="dcterms:W3CDTF">2019-07-25T01:28:22Z</dcterms:created>
  <dcterms:modified xsi:type="dcterms:W3CDTF">2019-08-02T03:48:20Z</dcterms:modified>
</cp:coreProperties>
</file>