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60" r:id="rId4"/>
    <p:sldId id="261" r:id="rId5"/>
    <p:sldId id="262" r:id="rId6"/>
    <p:sldId id="256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6" autoAdjust="0"/>
  </p:normalViewPr>
  <p:slideViewPr>
    <p:cSldViewPr>
      <p:cViewPr varScale="1">
        <p:scale>
          <a:sx n="81" d="100"/>
          <a:sy n="81" d="100"/>
        </p:scale>
        <p:origin x="150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07504" y="1484784"/>
            <a:ext cx="8784976" cy="4248472"/>
          </a:xfrm>
        </p:spPr>
        <p:txBody>
          <a:bodyPr/>
          <a:lstStyle/>
          <a:p>
            <a:pPr lvl="0" algn="ctr" defTabSz="457200" latinLnBrk="0">
              <a:spcBef>
                <a:spcPts val="0"/>
              </a:spcBef>
              <a:defRPr/>
            </a:pPr>
            <a:r>
              <a:rPr lang="en-CA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of Compost Application on Growing Spoon </a:t>
            </a:r>
          </a:p>
          <a:p>
            <a:pPr lvl="0" algn="ctr" defTabSz="457200" latinLnBrk="0">
              <a:spcBef>
                <a:spcPts val="0"/>
              </a:spcBef>
              <a:defRPr/>
            </a:pPr>
            <a:r>
              <a:rPr lang="en-CA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Cabbage (</a:t>
            </a:r>
            <a:r>
              <a:rPr lang="en-CA" altLang="en-US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Brassica </a:t>
            </a:r>
            <a:r>
              <a:rPr lang="en-CA" altLang="en-US" sz="24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rapa</a:t>
            </a:r>
            <a:r>
              <a:rPr lang="en-CA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Salt Treated Soil</a:t>
            </a:r>
            <a:endParaRPr lang="en-US" alt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53CF84-9B8C-4448-921C-BF9F904E7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6162"/>
            <a:ext cx="5864860" cy="10120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845D5E-C515-4DD1-BFD0-C6E3433DC4D4}"/>
              </a:ext>
            </a:extLst>
          </p:cNvPr>
          <p:cNvSpPr/>
          <p:nvPr/>
        </p:nvSpPr>
        <p:spPr>
          <a:xfrm>
            <a:off x="1043608" y="2348880"/>
            <a:ext cx="72728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en-US" sz="4000" dirty="0">
                <a:solidFill>
                  <a:srgbClr val="455F51"/>
                </a:solidFill>
                <a:latin typeface="Arial Black" panose="020B0A04020102020204" pitchFamily="34" charset="0"/>
              </a:rPr>
              <a:t>PENNELY LAKJOHN</a:t>
            </a:r>
          </a:p>
          <a:p>
            <a:pPr lvl="0" algn="ctr" latinLnBrk="0"/>
            <a:r>
              <a:rPr lang="en-US" sz="2400" dirty="0">
                <a:solidFill>
                  <a:srgbClr val="455F51"/>
                </a:solidFill>
                <a:latin typeface="Arial Black" panose="020B0A04020102020204" pitchFamily="34" charset="0"/>
              </a:rPr>
              <a:t>REPUBLIC OF THE MARSHALL ISLANDS</a:t>
            </a:r>
          </a:p>
          <a:p>
            <a:pPr lvl="0" algn="ctr" latinLnBrk="0"/>
            <a:r>
              <a:rPr lang="en-US" sz="2400" dirty="0">
                <a:solidFill>
                  <a:srgbClr val="455F51"/>
                </a:solidFill>
                <a:latin typeface="Arial Black" panose="020B0A04020102020204" pitchFamily="34" charset="0"/>
              </a:rPr>
              <a:t>HIGH SCHOOL STEP-UP</a:t>
            </a:r>
          </a:p>
          <a:p>
            <a:pPr lvl="0" algn="ctr" latinLnBrk="0"/>
            <a:r>
              <a:rPr lang="en-US" sz="2400" dirty="0">
                <a:solidFill>
                  <a:srgbClr val="455F51"/>
                </a:solidFill>
                <a:latin typeface="Arial Black" panose="020B0A04020102020204" pitchFamily="34" charset="0"/>
              </a:rPr>
              <a:t>AUGUST 6-10, 2017</a:t>
            </a:r>
          </a:p>
          <a:p>
            <a:pPr lvl="0" algn="ctr" latinLnBrk="0"/>
            <a:r>
              <a:rPr lang="en-US" sz="2400" dirty="0" err="1">
                <a:solidFill>
                  <a:srgbClr val="E2DFCC">
                    <a:lumMod val="50000"/>
                  </a:srgbClr>
                </a:solidFill>
                <a:latin typeface="Arial Black" panose="020B0A04020102020204" pitchFamily="34" charset="0"/>
              </a:rPr>
              <a:t>Natcher</a:t>
            </a:r>
            <a:r>
              <a:rPr lang="en-US" sz="2400" dirty="0">
                <a:solidFill>
                  <a:srgbClr val="E2DFCC">
                    <a:lumMod val="50000"/>
                  </a:srgbClr>
                </a:solidFill>
                <a:latin typeface="Arial Black" panose="020B0A04020102020204" pitchFamily="34" charset="0"/>
              </a:rPr>
              <a:t> Conference Center Bethesda, MD</a:t>
            </a:r>
            <a:endParaRPr lang="en-US" sz="2400" dirty="0">
              <a:solidFill>
                <a:srgbClr val="455F5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9A0083-57B9-4417-A731-D7C0E1C0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92896"/>
            <a:ext cx="999230" cy="18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2C2A1C-E50F-4DCE-9391-85047AA2A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331006"/>
            <a:ext cx="792088" cy="773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AA3B25-9401-4B6D-A991-7B7F9DE5B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686" y="3403545"/>
            <a:ext cx="1203059" cy="720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520C9-9A51-4EA8-BA1B-9B7703DE5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40" y="4507975"/>
            <a:ext cx="3976368" cy="2233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2D16F9-E931-476E-ABA5-DF16FA77A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4" y="4510952"/>
            <a:ext cx="3264024" cy="22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53B6-7A4D-4FBC-B9FA-9142C149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01288-807F-4D61-8479-08F663EFB3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7504" y="1196752"/>
            <a:ext cx="8517632" cy="5400600"/>
          </a:xfrm>
        </p:spPr>
        <p:txBody>
          <a:bodyPr/>
          <a:lstStyle/>
          <a:p>
            <a:r>
              <a:rPr lang="en-CA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overall pattern shows that the growth performance of spoon </a:t>
            </a:r>
          </a:p>
          <a:p>
            <a:r>
              <a:rPr lang="en-CA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cabbage in a compost-treated soil was  found to be significantly more  effective than the plants grown in the sandy soil. The results suggest </a:t>
            </a:r>
          </a:p>
          <a:p>
            <a:r>
              <a:rPr lang="en-CA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compost could be used as a soil amendment for the saline soil </a:t>
            </a:r>
          </a:p>
          <a:p>
            <a:r>
              <a:rPr lang="en-CA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 in the Marshall Islands. The results agreed with  the </a:t>
            </a:r>
          </a:p>
          <a:p>
            <a:r>
              <a:rPr lang="en-CA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previous studies that compost could improve, alleviate and remediate </a:t>
            </a:r>
          </a:p>
          <a:p>
            <a:r>
              <a:rPr lang="en-CA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saline affected soil by improving its physical, chemical and biological </a:t>
            </a:r>
          </a:p>
          <a:p>
            <a:r>
              <a:rPr lang="en-CA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properties (</a:t>
            </a:r>
            <a:r>
              <a:rPr lang="en-CA" alt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Ouni</a:t>
            </a:r>
            <a:r>
              <a:rPr lang="en-CA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2013; </a:t>
            </a:r>
            <a:r>
              <a:rPr lang="en-CA" alt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Lashari</a:t>
            </a:r>
            <a:r>
              <a:rPr lang="en-CA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2012; </a:t>
            </a:r>
            <a:r>
              <a:rPr lang="en-CA" alt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Rousk</a:t>
            </a:r>
            <a:r>
              <a:rPr lang="en-CA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 al., 2011; </a:t>
            </a:r>
          </a:p>
          <a:p>
            <a:r>
              <a:rPr lang="en-CA" alt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Lakhdar</a:t>
            </a:r>
            <a:r>
              <a:rPr lang="en-CA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2009).</a:t>
            </a:r>
          </a:p>
          <a:p>
            <a:pPr algn="just">
              <a:spcBef>
                <a:spcPct val="0"/>
              </a:spcBef>
            </a:pPr>
            <a:endParaRPr lang="en-CA" altLang="en-US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CA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</a:t>
            </a:r>
          </a:p>
          <a:p>
            <a:pPr algn="just">
              <a:spcBef>
                <a:spcPct val="0"/>
              </a:spcBef>
            </a:pPr>
            <a:r>
              <a:rPr lang="en-CA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 of compost on soil resulted in a higher salt </a:t>
            </a:r>
          </a:p>
          <a:p>
            <a:pPr algn="just">
              <a:spcBef>
                <a:spcPct val="0"/>
              </a:spcBef>
            </a:pPr>
            <a:r>
              <a:rPr lang="en-CA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tolerance threshold level and therefore the hypothesis was </a:t>
            </a:r>
          </a:p>
          <a:p>
            <a:pPr algn="just">
              <a:spcBef>
                <a:spcPct val="0"/>
              </a:spcBef>
            </a:pPr>
            <a:r>
              <a:rPr lang="en-CA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3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480A-A056-489C-90D6-3D303997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F40E4-C1A0-43AE-A17D-DE8FEEE3C8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196752"/>
            <a:ext cx="8697144" cy="4824536"/>
          </a:xfrm>
        </p:spPr>
        <p:txBody>
          <a:bodyPr/>
          <a:lstStyle/>
          <a:p>
            <a:pPr algn="just">
              <a:spcBef>
                <a:spcPct val="0"/>
              </a:spcBef>
            </a:pPr>
            <a:endParaRPr lang="en-CA" alt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err="1">
                <a:latin typeface="Arial" panose="020B0604020202020204" pitchFamily="34" charset="0"/>
              </a:rPr>
              <a:t>Deenik</a:t>
            </a:r>
            <a:r>
              <a:rPr lang="en-US" altLang="en-US" dirty="0">
                <a:latin typeface="Arial" panose="020B0604020202020204" pitchFamily="34" charset="0"/>
              </a:rPr>
              <a:t>, J.L. &amp; Yost, R.S. (2006). Chemical properties of atoll soils in the Marshall Islands and 	constraints to crop production</a:t>
            </a:r>
            <a:r>
              <a:rPr lang="en-US" altLang="en-US" i="1" dirty="0">
                <a:latin typeface="Arial" panose="020B0604020202020204" pitchFamily="34" charset="0"/>
              </a:rPr>
              <a:t>. </a:t>
            </a:r>
            <a:r>
              <a:rPr lang="en-US" altLang="en-US" i="1" dirty="0" err="1">
                <a:latin typeface="Arial" panose="020B0604020202020204" pitchFamily="34" charset="0"/>
              </a:rPr>
              <a:t>Geoderma</a:t>
            </a:r>
            <a:r>
              <a:rPr lang="en-US" altLang="en-US" dirty="0">
                <a:latin typeface="Arial" panose="020B0604020202020204" pitchFamily="34" charset="0"/>
              </a:rPr>
              <a:t>. 136: 666-681. DOI10.1016.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err="1">
                <a:latin typeface="Arial" panose="020B0604020202020204" pitchFamily="34" charset="0"/>
              </a:rPr>
              <a:t>Lakhdar</a:t>
            </a:r>
            <a:r>
              <a:rPr lang="en-US" altLang="en-US" dirty="0">
                <a:latin typeface="Arial" panose="020B0604020202020204" pitchFamily="34" charset="0"/>
              </a:rPr>
              <a:t>, A., </a:t>
            </a:r>
            <a:r>
              <a:rPr lang="en-US" altLang="en-US" dirty="0" err="1">
                <a:latin typeface="Arial" panose="020B0604020202020204" pitchFamily="34" charset="0"/>
              </a:rPr>
              <a:t>Rabhi</a:t>
            </a:r>
            <a:r>
              <a:rPr lang="en-US" altLang="en-US" dirty="0">
                <a:latin typeface="Arial" panose="020B0604020202020204" pitchFamily="34" charset="0"/>
              </a:rPr>
              <a:t>, M, </a:t>
            </a:r>
            <a:r>
              <a:rPr lang="en-US" altLang="en-US" dirty="0" err="1">
                <a:latin typeface="Arial" panose="020B0604020202020204" pitchFamily="34" charset="0"/>
              </a:rPr>
              <a:t>Ghanya</a:t>
            </a:r>
            <a:r>
              <a:rPr lang="en-US" altLang="en-US" dirty="0">
                <a:latin typeface="Arial" panose="020B0604020202020204" pitchFamily="34" charset="0"/>
              </a:rPr>
              <a:t>, T., </a:t>
            </a:r>
            <a:r>
              <a:rPr lang="en-US" altLang="en-US" dirty="0" err="1">
                <a:latin typeface="Arial" panose="020B0604020202020204" pitchFamily="34" charset="0"/>
              </a:rPr>
              <a:t>Montemurro</a:t>
            </a:r>
            <a:r>
              <a:rPr lang="en-US" altLang="en-US" dirty="0">
                <a:latin typeface="Arial" panose="020B0604020202020204" pitchFamily="34" charset="0"/>
              </a:rPr>
              <a:t>, F., </a:t>
            </a:r>
            <a:r>
              <a:rPr lang="en-US" altLang="en-US" dirty="0" err="1">
                <a:latin typeface="Arial" panose="020B0604020202020204" pitchFamily="34" charset="0"/>
              </a:rPr>
              <a:t>Jeddi</a:t>
            </a:r>
            <a:r>
              <a:rPr lang="en-US" altLang="en-US" dirty="0">
                <a:latin typeface="Arial" panose="020B0604020202020204" pitchFamily="34" charset="0"/>
              </a:rPr>
              <a:t>, N. &amp; </a:t>
            </a:r>
            <a:r>
              <a:rPr lang="en-US" altLang="en-US" dirty="0" err="1">
                <a:latin typeface="Arial" panose="020B0604020202020204" pitchFamily="34" charset="0"/>
              </a:rPr>
              <a:t>Abdelly</a:t>
            </a:r>
            <a:r>
              <a:rPr lang="en-US" altLang="en-US" dirty="0">
                <a:latin typeface="Arial" panose="020B0604020202020204" pitchFamily="34" charset="0"/>
              </a:rPr>
              <a:t>, C. (2009). Effectiveness of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	compost use in salt-affected soil. </a:t>
            </a:r>
            <a:r>
              <a:rPr lang="en-US" altLang="en-US" i="1" dirty="0">
                <a:latin typeface="Arial" panose="020B0604020202020204" pitchFamily="34" charset="0"/>
              </a:rPr>
              <a:t>Journal of Hazardous Materials</a:t>
            </a:r>
            <a:r>
              <a:rPr lang="en-US" altLang="en-US" dirty="0">
                <a:latin typeface="Arial" panose="020B0604020202020204" pitchFamily="34" charset="0"/>
              </a:rPr>
              <a:t>. 171:1-3: 29-37.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err="1">
                <a:latin typeface="Arial" panose="020B0604020202020204" pitchFamily="34" charset="0"/>
              </a:rPr>
              <a:t>Lashari</a:t>
            </a:r>
            <a:r>
              <a:rPr lang="en-US" altLang="en-US" dirty="0">
                <a:latin typeface="Arial" panose="020B0604020202020204" pitchFamily="34" charset="0"/>
              </a:rPr>
              <a:t>, M.S., Liu, Y., Li, L., Pan, W., Fu, J., Pan, G., Zheng, J., Zheng, J., Zhang. &amp; Yu., X. (2012).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	Effects of amendment of biochar-manure compost in conjunction with </a:t>
            </a:r>
            <a:r>
              <a:rPr lang="en-US" altLang="en-US" dirty="0" err="1">
                <a:latin typeface="Arial" panose="020B0604020202020204" pitchFamily="34" charset="0"/>
              </a:rPr>
              <a:t>pyroligneous</a:t>
            </a:r>
            <a:r>
              <a:rPr lang="en-US" altLang="en-US" dirty="0">
                <a:latin typeface="Arial" panose="020B0604020202020204" pitchFamily="34" charset="0"/>
              </a:rPr>
              <a:t> solution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	on soil quality and wheat yield of a salt-stressed cropland from Central China Great 	Plain. </a:t>
            </a:r>
            <a:r>
              <a:rPr lang="en-US" altLang="en-US" i="1" dirty="0">
                <a:latin typeface="Arial" panose="020B0604020202020204" pitchFamily="34" charset="0"/>
              </a:rPr>
              <a:t>Field Crops Research</a:t>
            </a:r>
            <a:r>
              <a:rPr lang="en-US" altLang="en-US" dirty="0">
                <a:latin typeface="Arial" panose="020B0604020202020204" pitchFamily="34" charset="0"/>
              </a:rPr>
              <a:t>. 144: 113-118.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err="1">
                <a:latin typeface="Arial" panose="020B0604020202020204" pitchFamily="34" charset="0"/>
              </a:rPr>
              <a:t>Ouni</a:t>
            </a:r>
            <a:r>
              <a:rPr lang="en-US" altLang="en-US" dirty="0">
                <a:latin typeface="Arial" panose="020B0604020202020204" pitchFamily="34" charset="0"/>
              </a:rPr>
              <a:t>, Y., </a:t>
            </a:r>
            <a:r>
              <a:rPr lang="en-US" altLang="en-US" dirty="0" err="1">
                <a:latin typeface="Arial" panose="020B0604020202020204" pitchFamily="34" charset="0"/>
              </a:rPr>
              <a:t>Lakhdar</a:t>
            </a:r>
            <a:r>
              <a:rPr lang="en-US" altLang="en-US" dirty="0">
                <a:latin typeface="Arial" panose="020B0604020202020204" pitchFamily="34" charset="0"/>
              </a:rPr>
              <a:t>, A., </a:t>
            </a:r>
            <a:r>
              <a:rPr lang="en-US" altLang="en-US" dirty="0" err="1">
                <a:latin typeface="Arial" panose="020B0604020202020204" pitchFamily="34" charset="0"/>
              </a:rPr>
              <a:t>Sceiza</a:t>
            </a:r>
            <a:r>
              <a:rPr lang="en-US" altLang="en-US" dirty="0">
                <a:latin typeface="Arial" panose="020B0604020202020204" pitchFamily="34" charset="0"/>
              </a:rPr>
              <a:t>, R., Scotti, R., </a:t>
            </a:r>
            <a:r>
              <a:rPr lang="en-US" altLang="en-US" dirty="0" err="1">
                <a:latin typeface="Arial" panose="020B0604020202020204" pitchFamily="34" charset="0"/>
              </a:rPr>
              <a:t>Abdelly</a:t>
            </a:r>
            <a:r>
              <a:rPr lang="en-US" altLang="en-US" dirty="0">
                <a:latin typeface="Arial" panose="020B0604020202020204" pitchFamily="34" charset="0"/>
              </a:rPr>
              <a:t>, C., </a:t>
            </a:r>
            <a:r>
              <a:rPr lang="en-US" altLang="en-US" dirty="0" err="1">
                <a:latin typeface="Arial" panose="020B0604020202020204" pitchFamily="34" charset="0"/>
              </a:rPr>
              <a:t>Barhoumi</a:t>
            </a:r>
            <a:r>
              <a:rPr lang="en-US" altLang="en-US" dirty="0">
                <a:latin typeface="Arial" panose="020B0604020202020204" pitchFamily="34" charset="0"/>
              </a:rPr>
              <a:t>, Z. &amp; Rao, M.A. (2013). Effects of two 	composts and two grasses on microbial biomass and biological activity in a salt-affected soil. 	</a:t>
            </a:r>
            <a:r>
              <a:rPr lang="en-US" altLang="en-US" i="1" dirty="0">
                <a:latin typeface="Arial" panose="020B0604020202020204" pitchFamily="34" charset="0"/>
              </a:rPr>
              <a:t>Ecological Engineering. 60: 363-369.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err="1">
                <a:latin typeface="Arial" panose="020B0604020202020204" pitchFamily="34" charset="0"/>
              </a:rPr>
              <a:t>Rousk</a:t>
            </a:r>
            <a:r>
              <a:rPr lang="en-US" altLang="en-US" dirty="0">
                <a:latin typeface="Arial" panose="020B0604020202020204" pitchFamily="34" charset="0"/>
              </a:rPr>
              <a:t>, J., </a:t>
            </a:r>
            <a:r>
              <a:rPr lang="en-US" altLang="en-US" dirty="0" err="1">
                <a:latin typeface="Arial" panose="020B0604020202020204" pitchFamily="34" charset="0"/>
              </a:rPr>
              <a:t>Elyaagubi</a:t>
            </a:r>
            <a:r>
              <a:rPr lang="en-US" altLang="en-US" dirty="0">
                <a:latin typeface="Arial" panose="020B0604020202020204" pitchFamily="34" charset="0"/>
              </a:rPr>
              <a:t>, F., Jones, D.L. &amp; </a:t>
            </a:r>
            <a:r>
              <a:rPr lang="en-US" altLang="en-US" dirty="0" err="1">
                <a:latin typeface="Arial" panose="020B0604020202020204" pitchFamily="34" charset="0"/>
              </a:rPr>
              <a:t>Godbold</a:t>
            </a:r>
            <a:r>
              <a:rPr lang="en-US" altLang="en-US" dirty="0">
                <a:latin typeface="Arial" panose="020B0604020202020204" pitchFamily="34" charset="0"/>
              </a:rPr>
              <a:t>, D.L. (2011). Bacterial salt tolerance is unrelated to soil 	salinity across an arid agroecosystem salinity gradient. </a:t>
            </a:r>
            <a:r>
              <a:rPr lang="en-US" altLang="en-US" i="1" dirty="0">
                <a:latin typeface="Arial" panose="020B0604020202020204" pitchFamily="34" charset="0"/>
              </a:rPr>
              <a:t>Soil Biology and Biochemistry.</a:t>
            </a:r>
            <a:r>
              <a:rPr lang="en-US" altLang="en-US" dirty="0">
                <a:latin typeface="Arial" panose="020B0604020202020204" pitchFamily="34" charset="0"/>
              </a:rPr>
              <a:t> 43-9: 	1181-1887.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0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EEA4-8E4D-426A-9C41-E6299E51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A9527-081B-448A-9B6A-D337A9649C6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536" y="1412776"/>
            <a:ext cx="8301608" cy="446449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thanks to: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Vincent Enriquez, MA (mentor)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Agriculture Researcher, College of the Marshall Islands, Land Grant/USDA-NIFA Cooperative Research &amp; Extension Program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 Hui, PhD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Pacific STEP-UP Program Director,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John A. Burns School of Medicine UH,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Manoa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Dr. Lawrence Y.C. Agoda, F.A.C.P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.: Director OMHRC/NIDDK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Mr. </a:t>
            </a:r>
            <a:r>
              <a:rPr lang="en-CA" b="1" dirty="0" err="1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Biuma</a:t>
            </a: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 Samson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: Dean, Land Grant/USDA-NIFA Cooperative Research &amp; Extension Program, College of     the Marshall Islands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Walton </a:t>
            </a:r>
            <a:r>
              <a:rPr lang="en-CA" b="1" dirty="0" err="1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Bohanny</a:t>
            </a: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, MSN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: Pacific STEP-UP Regional Coordinator, Republic of the Marshall Islands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Moses </a:t>
            </a:r>
            <a:r>
              <a:rPr lang="en-CA" b="1" dirty="0" err="1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Sumaoang</a:t>
            </a: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, RN-BSN, MA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: Pacific STEP-UP Regional Coordinator, Republic of the Marshall Islands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b="1" dirty="0" err="1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Sali</a:t>
            </a: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 </a:t>
            </a:r>
            <a:r>
              <a:rPr lang="en-CA" b="1" dirty="0" err="1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Andike</a:t>
            </a: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, BSc.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thelas-Bold"/>
              </a:rPr>
              <a:t>: Pacific STEP-UP Program Coordinator, Republic of the Marshall Islands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CFA5F2-F4FD-4AD1-95E4-77201965FBE5}"/>
              </a:ext>
            </a:extLst>
          </p:cNvPr>
          <p:cNvSpPr/>
          <p:nvPr/>
        </p:nvSpPr>
        <p:spPr>
          <a:xfrm>
            <a:off x="1691680" y="4869160"/>
            <a:ext cx="5760640" cy="1225938"/>
          </a:xfrm>
          <a:prstGeom prst="rect">
            <a:avLst/>
          </a:prstGeom>
        </p:spPr>
        <p:txBody>
          <a:bodyPr wrap="square">
            <a:prstTxWarp prst="textInflateBottom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350" b="1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Kommol Tata</a:t>
            </a:r>
          </a:p>
        </p:txBody>
      </p:sp>
    </p:spTree>
    <p:extLst>
      <p:ext uri="{BB962C8B-B14F-4D97-AF65-F5344CB8AC3E}">
        <p14:creationId xmlns:p14="http://schemas.microsoft.com/office/powerpoint/2010/main" val="32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1306-6774-460A-A14B-D43AE12E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342D5-495F-40FC-A447-36D5EC9E3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7504" y="1484785"/>
            <a:ext cx="8640960" cy="4968552"/>
          </a:xfrm>
        </p:spPr>
        <p:txBody>
          <a:bodyPr/>
          <a:lstStyle/>
          <a:p>
            <a:r>
              <a:rPr lang="en-CA" sz="2500" dirty="0">
                <a:solidFill>
                  <a:prstClr val="black"/>
                </a:solidFill>
                <a:latin typeface="Calibri" panose="020F0502020204030204" pitchFamily="34" charset="0"/>
              </a:rPr>
              <a:t>Marshall Islands soil conditions are generally sandy and poor in quality. It does not retain enough water and nutrients for </a:t>
            </a:r>
          </a:p>
          <a:p>
            <a:r>
              <a:rPr lang="en-CA" sz="2500" dirty="0">
                <a:solidFill>
                  <a:prstClr val="black"/>
                </a:solidFill>
                <a:latin typeface="Calibri" panose="020F0502020204030204" pitchFamily="34" charset="0"/>
              </a:rPr>
              <a:t>healthy plant growth and development (</a:t>
            </a:r>
            <a:r>
              <a:rPr lang="en-CA" sz="2500" dirty="0" err="1">
                <a:solidFill>
                  <a:prstClr val="black"/>
                </a:solidFill>
                <a:latin typeface="Calibri" panose="020F0502020204030204" pitchFamily="34" charset="0"/>
              </a:rPr>
              <a:t>Deenik</a:t>
            </a:r>
            <a:r>
              <a:rPr lang="en-CA" sz="2500" dirty="0">
                <a:solidFill>
                  <a:prstClr val="black"/>
                </a:solidFill>
                <a:latin typeface="Calibri" panose="020F0502020204030204" pitchFamily="34" charset="0"/>
              </a:rPr>
              <a:t> &amp; Yost, 2006). </a:t>
            </a:r>
          </a:p>
          <a:p>
            <a:r>
              <a:rPr lang="en-CA" sz="2500" dirty="0">
                <a:solidFill>
                  <a:prstClr val="black"/>
                </a:solidFill>
                <a:latin typeface="Calibri" panose="020F0502020204030204" pitchFamily="34" charset="0"/>
              </a:rPr>
              <a:t>Problems like salt spray, inundation and strong winds are </a:t>
            </a:r>
            <a:r>
              <a:rPr lang="en-CA" sz="2500" dirty="0" err="1">
                <a:solidFill>
                  <a:prstClr val="black"/>
                </a:solidFill>
                <a:latin typeface="Calibri" panose="020F0502020204030204" pitchFamily="34" charset="0"/>
              </a:rPr>
              <a:t>somechallenges</a:t>
            </a:r>
            <a:r>
              <a:rPr lang="en-CA" sz="2500" dirty="0">
                <a:solidFill>
                  <a:prstClr val="black"/>
                </a:solidFill>
                <a:latin typeface="Calibri" panose="020F0502020204030204" pitchFamily="34" charset="0"/>
              </a:rPr>
              <a:t> the island is facing. Imported foods are flooding the island and noncommunicable diseases are on the rise. Local      farming is so limited, producing very minimal amounts of </a:t>
            </a:r>
          </a:p>
          <a:p>
            <a:r>
              <a:rPr lang="en-CA" sz="2500" dirty="0">
                <a:solidFill>
                  <a:prstClr val="black"/>
                </a:solidFill>
                <a:latin typeface="Calibri" panose="020F0502020204030204" pitchFamily="34" charset="0"/>
              </a:rPr>
              <a:t>vegetables and fruits for the markets. Some farmers have given </a:t>
            </a:r>
          </a:p>
          <a:p>
            <a:r>
              <a:rPr lang="en-CA" sz="2500" dirty="0">
                <a:solidFill>
                  <a:prstClr val="black"/>
                </a:solidFill>
                <a:latin typeface="Calibri" panose="020F0502020204030204" pitchFamily="34" charset="0"/>
              </a:rPr>
              <a:t>up tilling the land due to the many challenges encountered in </a:t>
            </a:r>
          </a:p>
          <a:p>
            <a:r>
              <a:rPr lang="en-CA" sz="2500" dirty="0">
                <a:solidFill>
                  <a:prstClr val="black"/>
                </a:solidFill>
                <a:latin typeface="Calibri" panose="020F0502020204030204" pitchFamily="34" charset="0"/>
              </a:rPr>
              <a:t>addition to poor soil conditions and salt stress.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9238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1306-6774-460A-A14B-D43AE12E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TEST PLANT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342D5-495F-40FC-A447-36D5EC9E3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7504" y="1484785"/>
            <a:ext cx="8640960" cy="4968552"/>
          </a:xfrm>
        </p:spPr>
        <p:txBody>
          <a:bodyPr/>
          <a:lstStyle/>
          <a:p>
            <a:r>
              <a:rPr lang="en-CA" sz="3253" dirty="0">
                <a:solidFill>
                  <a:prstClr val="black"/>
                </a:solidFill>
                <a:latin typeface="Calibri" panose="020F0502020204030204" pitchFamily="34" charset="0"/>
              </a:rPr>
              <a:t>Spoon cabbage (</a:t>
            </a:r>
            <a:r>
              <a:rPr lang="en-CA" sz="3253" i="1" dirty="0" err="1">
                <a:solidFill>
                  <a:prstClr val="black"/>
                </a:solidFill>
                <a:latin typeface="Calibri" panose="020F0502020204030204" pitchFamily="34" charset="0"/>
              </a:rPr>
              <a:t>Brasicca</a:t>
            </a:r>
            <a:r>
              <a:rPr lang="en-CA" sz="3253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CA" sz="3253" i="1" dirty="0" err="1">
                <a:solidFill>
                  <a:prstClr val="black"/>
                </a:solidFill>
                <a:latin typeface="Calibri" panose="020F0502020204030204" pitchFamily="34" charset="0"/>
              </a:rPr>
              <a:t>rapa</a:t>
            </a:r>
            <a:r>
              <a:rPr lang="en-CA" sz="3253" dirty="0">
                <a:solidFill>
                  <a:prstClr val="black"/>
                </a:solidFill>
                <a:latin typeface="Calibri" panose="020F0502020204030204" pitchFamily="34" charset="0"/>
              </a:rPr>
              <a:t>) is one of the </a:t>
            </a:r>
          </a:p>
          <a:p>
            <a:r>
              <a:rPr lang="en-CA" sz="3253" dirty="0">
                <a:solidFill>
                  <a:prstClr val="black"/>
                </a:solidFill>
                <a:latin typeface="Calibri" panose="020F0502020204030204" pitchFamily="34" charset="0"/>
              </a:rPr>
              <a:t>popular green leafy vegetables on the island, a </a:t>
            </a:r>
          </a:p>
          <a:p>
            <a:r>
              <a:rPr lang="en-CA" sz="3253" dirty="0">
                <a:solidFill>
                  <a:prstClr val="black"/>
                </a:solidFill>
                <a:latin typeface="Calibri" panose="020F0502020204030204" pitchFamily="34" charset="0"/>
              </a:rPr>
              <a:t>common ingredient in soups and stir-fried </a:t>
            </a:r>
          </a:p>
          <a:p>
            <a:r>
              <a:rPr lang="en-CA" sz="3253" dirty="0">
                <a:solidFill>
                  <a:prstClr val="black"/>
                </a:solidFill>
                <a:latin typeface="Calibri" panose="020F0502020204030204" pitchFamily="34" charset="0"/>
              </a:rPr>
              <a:t>vegetables. Spoon cabbage is a good source of </a:t>
            </a:r>
          </a:p>
          <a:p>
            <a:r>
              <a:rPr lang="en-CA" sz="3253" dirty="0">
                <a:solidFill>
                  <a:prstClr val="black"/>
                </a:solidFill>
                <a:latin typeface="Calibri" panose="020F0502020204030204" pitchFamily="34" charset="0"/>
              </a:rPr>
              <a:t>vitamins and minerals, fibers and anticancer </a:t>
            </a:r>
          </a:p>
          <a:p>
            <a:r>
              <a:rPr lang="en-CA" sz="3253" dirty="0">
                <a:solidFill>
                  <a:prstClr val="black"/>
                </a:solidFill>
                <a:latin typeface="Calibri" panose="020F0502020204030204" pitchFamily="34" charset="0"/>
              </a:rPr>
              <a:t>phytochemical agents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171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1306-6774-460A-A14B-D43AE12E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342D5-495F-40FC-A447-36D5EC9E3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496" y="1268760"/>
            <a:ext cx="8928992" cy="5184577"/>
          </a:xfr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This experimental study was conducted at the RMI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Cooperative Research and Extension garden facility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located at </a:t>
            </a:r>
            <a:r>
              <a:rPr lang="en-CA" sz="2400" dirty="0" err="1"/>
              <a:t>Arrak</a:t>
            </a:r>
            <a:r>
              <a:rPr lang="en-CA" sz="2400" dirty="0"/>
              <a:t>, Majuro Atoll, from May 22 to July 31</a:t>
            </a:r>
            <a:r>
              <a:rPr lang="en-CA" sz="2400"/>
              <a:t>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/>
              <a:t>2017</a:t>
            </a:r>
            <a:r>
              <a:rPr lang="en-CA" sz="2400" dirty="0"/>
              <a:t>. This study aims to fulfill the following objectives: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    1. to assess the growth performance of spoon cabbage with varying concentrations of salt stress on sandy and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compost treated soils in terms of: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          a. Mortality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          b. Percent growth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          c. Marketable weight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     2. To compare and analyze statistically the growth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performance of spoon cabbage in both soil types and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/>
              <a:t>determine each salt tolerance threshold level.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7256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3789040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Black" panose="020B0A04020102020204" pitchFamily="34" charset="0"/>
              </a:rPr>
              <a:t>          It was hypothesized that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Black" panose="020B0A04020102020204" pitchFamily="34" charset="0"/>
              </a:rPr>
              <a:t>      compost application on soil     would result in a higher salt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Black" panose="020B0A04020102020204" pitchFamily="34" charset="0"/>
              </a:rPr>
              <a:t>tolerance threshold level.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11960" y="548680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RESEARCH HYPOTHESIS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4B0A-979D-4574-A3D7-BE750ABF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B7035-C98A-415B-9529-0F5E5D5C0C0A}"/>
              </a:ext>
            </a:extLst>
          </p:cNvPr>
          <p:cNvSpPr txBox="1"/>
          <p:nvPr/>
        </p:nvSpPr>
        <p:spPr>
          <a:xfrm>
            <a:off x="107504" y="1120655"/>
            <a:ext cx="313483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Soil Prep</a:t>
            </a:r>
          </a:p>
          <a:p>
            <a:r>
              <a:rPr lang="en-US" sz="1400" dirty="0"/>
              <a:t>Sandy: 3 areas, blackish,</a:t>
            </a:r>
          </a:p>
          <a:p>
            <a:r>
              <a:rPr lang="en-US" sz="1400" dirty="0"/>
              <a:t>fertile-looking</a:t>
            </a:r>
          </a:p>
          <a:p>
            <a:r>
              <a:rPr lang="en-US" sz="1400" dirty="0"/>
              <a:t>Compost: 1 sandy: 1 coconut husk:</a:t>
            </a:r>
          </a:p>
          <a:p>
            <a:r>
              <a:rPr lang="en-US" sz="1400" dirty="0"/>
              <a:t>1 seaweed debris: 1 chicken manure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A35882-EC88-4CAD-B1DB-E3E79E0D449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0" y="2338006"/>
            <a:ext cx="2160959" cy="176478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7899B8-D1D7-434C-92A5-8D4659FF9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24" y="1556635"/>
            <a:ext cx="1520209" cy="818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56823B-EE10-4DBB-B54D-105C523A0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88" y="2360895"/>
            <a:ext cx="1524000" cy="9474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770969-4B59-4CEE-97CE-37FF64755164}"/>
              </a:ext>
            </a:extLst>
          </p:cNvPr>
          <p:cNvSpPr txBox="1"/>
          <p:nvPr/>
        </p:nvSpPr>
        <p:spPr>
          <a:xfrm>
            <a:off x="2843808" y="1138264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Seedling</a:t>
            </a:r>
          </a:p>
          <a:p>
            <a:r>
              <a:rPr lang="en-US" dirty="0"/>
              <a:t>Prep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CE2E53-4F95-4A88-87AC-4BC8254D9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2116166"/>
            <a:ext cx="3547586" cy="1888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90CA43E-8B65-42F2-A247-02948A27180B}"/>
                  </a:ext>
                </a:extLst>
              </p:cNvPr>
              <p:cNvSpPr/>
              <p:nvPr/>
            </p:nvSpPr>
            <p:spPr>
              <a:xfrm>
                <a:off x="5436096" y="1784595"/>
                <a:ext cx="3168351" cy="294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/>
                  <a:t>15</a:t>
                </a:r>
                <a14:m>
                  <m:oMath xmlns:m="http://schemas.openxmlformats.org/officeDocument/2006/math">
                    <m:r>
                      <a:rPr lang="en-US" sz="900" b="1" i="0">
                        <a:latin typeface="Cambria Math" panose="02040503050406030204" pitchFamily="18" charset="0"/>
                      </a:rPr>
                      <m:t>𝐦𝐌</m:t>
                    </m:r>
                    <m:r>
                      <a:rPr lang="en-US" sz="900" b="1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1" i="0">
                        <a:latin typeface="Cambria Math" panose="02040503050406030204" pitchFamily="18" charset="0"/>
                      </a:rPr>
                      <m:t>𝐍𝐚𝐂𝐥</m:t>
                    </m:r>
                    <m:r>
                      <a:rPr lang="en-US" sz="900" b="1" i="0">
                        <a:latin typeface="Cambria Math" panose="02040503050406030204" pitchFamily="18" charset="0"/>
                      </a:rPr>
                      <m:t> ×</m:t>
                    </m:r>
                    <m:f>
                      <m:fPr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𝑴𝒐𝒍</m:t>
                        </m:r>
                        <m:r>
                          <a:rPr lang="en-US" sz="900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𝑵𝒂𝑪𝒍</m:t>
                        </m:r>
                      </m:num>
                      <m:den>
                        <m:r>
                          <a:rPr lang="en-US" sz="900" b="1" i="0">
                            <a:latin typeface="Cambria Math" panose="02040503050406030204" pitchFamily="18" charset="0"/>
                          </a:rPr>
                          <m:t>𝟏𝟎𝟎𝟎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𝒎𝑴</m:t>
                        </m:r>
                        <m:r>
                          <a:rPr lang="en-US" sz="900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𝑵𝒂𝑪𝒍</m:t>
                        </m:r>
                      </m:den>
                    </m:f>
                    <m:r>
                      <a:rPr lang="en-US" sz="900" b="1" i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1" i="0">
                            <a:latin typeface="Cambria Math" panose="02040503050406030204" pitchFamily="18" charset="0"/>
                          </a:rPr>
                          <m:t>𝟓𝟖</m:t>
                        </m:r>
                        <m:r>
                          <a:rPr lang="en-US" sz="900" b="1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900" b="1" i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900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𝑵𝒂𝑪𝒍</m:t>
                        </m:r>
                      </m:num>
                      <m:den>
                        <m:r>
                          <a:rPr lang="en-US" sz="9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𝑴𝒐𝒍</m:t>
                        </m:r>
                        <m:r>
                          <a:rPr lang="en-US" sz="900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𝑵𝒂𝑪𝒍</m:t>
                        </m:r>
                      </m:den>
                    </m:f>
                    <m:r>
                      <a:rPr lang="en-US" sz="900" b="1" i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sz="900" b="1" i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9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1" i="1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9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9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9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900" b="1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900" b="1" i="1">
                        <a:latin typeface="Cambria Math" panose="02040503050406030204" pitchFamily="18" charset="0"/>
                      </a:rPr>
                      <m:t>𝑵𝒂𝑪𝒍</m:t>
                    </m:r>
                  </m:oMath>
                </a14:m>
                <a:endParaRPr lang="en-US" sz="90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90CA43E-8B65-42F2-A247-02948A271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784595"/>
                <a:ext cx="3168351" cy="2945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7783AA1-29AD-4F4F-9566-A5DB9AA0C1A2}"/>
              </a:ext>
            </a:extLst>
          </p:cNvPr>
          <p:cNvSpPr txBox="1"/>
          <p:nvPr/>
        </p:nvSpPr>
        <p:spPr>
          <a:xfrm>
            <a:off x="5652120" y="1281415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Salt Water Prep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A419B8-49C1-4B33-B0A9-47DA7EF4C0B3}"/>
              </a:ext>
            </a:extLst>
          </p:cNvPr>
          <p:cNvSpPr txBox="1"/>
          <p:nvPr/>
        </p:nvSpPr>
        <p:spPr>
          <a:xfrm>
            <a:off x="5155862" y="3989318"/>
            <a:ext cx="367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Irrigation for 10 days twice a day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2F8757-EECE-467D-AAE4-A0BAD7AF56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61093"/>
            <a:ext cx="1872208" cy="16737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67E9FA-851C-423F-8625-CA7492EFDA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61093"/>
            <a:ext cx="2160240" cy="16921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AC39F60-19EE-494C-A56D-CC0EB88D7B1E}"/>
              </a:ext>
            </a:extLst>
          </p:cNvPr>
          <p:cNvSpPr txBox="1"/>
          <p:nvPr/>
        </p:nvSpPr>
        <p:spPr>
          <a:xfrm>
            <a:off x="1547664" y="6165304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Data Gathering &amp; Analysis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D1E3B95-3BD1-44DB-88F5-C6B51310AF42}"/>
              </a:ext>
            </a:extLst>
          </p:cNvPr>
          <p:cNvSpPr/>
          <p:nvPr/>
        </p:nvSpPr>
        <p:spPr>
          <a:xfrm>
            <a:off x="2446234" y="29849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Bent-Up 24">
            <a:extLst>
              <a:ext uri="{FF2B5EF4-FFF2-40B4-BE49-F238E27FC236}">
                <a16:creationId xmlns:a16="http://schemas.microsoft.com/office/drawing/2014/main" id="{6B56D0EF-ABCB-4246-BB9B-E2E6106ED3F6}"/>
              </a:ext>
            </a:extLst>
          </p:cNvPr>
          <p:cNvSpPr/>
          <p:nvPr/>
        </p:nvSpPr>
        <p:spPr>
          <a:xfrm rot="5400000">
            <a:off x="4124804" y="3383028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A523AFA5-E300-4D50-8B04-B08CD4ADA6D8}"/>
              </a:ext>
            </a:extLst>
          </p:cNvPr>
          <p:cNvSpPr/>
          <p:nvPr/>
        </p:nvSpPr>
        <p:spPr>
          <a:xfrm rot="10800000">
            <a:off x="5508104" y="4589608"/>
            <a:ext cx="1621967" cy="1143648"/>
          </a:xfrm>
          <a:prstGeom prst="bentArrow">
            <a:avLst>
              <a:gd name="adj1" fmla="val 25000"/>
              <a:gd name="adj2" fmla="val 2471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2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8916-D70D-423E-8620-C5125DCD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&amp; DISCUSSION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5C08FD-D94F-4CAE-9EFD-4C8A1044DF7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07504" y="1850387"/>
            <a:ext cx="10453757" cy="27075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F96727-EEA6-41CF-9B91-7BE300B6B4D3}"/>
              </a:ext>
            </a:extLst>
          </p:cNvPr>
          <p:cNvSpPr/>
          <p:nvPr/>
        </p:nvSpPr>
        <p:spPr>
          <a:xfrm>
            <a:off x="179512" y="450912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CA" alt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1.</a:t>
            </a:r>
            <a:r>
              <a:rPr lang="en-CA" alt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Appearance of spoon cabbage on both planting media after 10 days of </a:t>
            </a:r>
          </a:p>
          <a:p>
            <a:pPr algn="just">
              <a:spcBef>
                <a:spcPct val="0"/>
              </a:spcBef>
              <a:defRPr/>
            </a:pPr>
            <a:r>
              <a:rPr lang="en-CA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 water irrigation</a:t>
            </a:r>
          </a:p>
        </p:txBody>
      </p:sp>
    </p:spTree>
    <p:extLst>
      <p:ext uri="{BB962C8B-B14F-4D97-AF65-F5344CB8AC3E}">
        <p14:creationId xmlns:p14="http://schemas.microsoft.com/office/powerpoint/2010/main" val="294851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CB5F-9FC3-4C4D-94B7-73848A72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20A29-5B0B-48D9-91D0-6EFD2660F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504056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en-CA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</a:t>
            </a:r>
          </a:p>
          <a:p>
            <a:pPr algn="just">
              <a:spcBef>
                <a:spcPct val="0"/>
              </a:spcBef>
              <a:spcAft>
                <a:spcPts val="574"/>
              </a:spcAft>
              <a:defRPr/>
            </a:pPr>
            <a:r>
              <a:rPr lang="en-CA" altLang="en-US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Comparative growth performance pattern of spoon cabbage on sandy topsoil and compost treated soil, the same letter on the line indicates no significant difference (p˂0.05)</a:t>
            </a:r>
            <a:endParaRPr lang="en-CA" alt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45C2A4-44AF-4B62-A935-456FD0FD556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57199" y="2348880"/>
            <a:ext cx="951920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8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7CE5-07AE-4D43-8747-7347554A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3DEA9-467A-4CDC-9C8A-A367BFA9B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DDFB26-B7E4-4C72-8F5A-31DE5D3692C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95535" y="1621967"/>
            <a:ext cx="7656455" cy="44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8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754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맑은 고딕</vt:lpstr>
      <vt:lpstr>Arial</vt:lpstr>
      <vt:lpstr>Arial Black</vt:lpstr>
      <vt:lpstr>Athelas-Bold</vt:lpstr>
      <vt:lpstr>Calibri</vt:lpstr>
      <vt:lpstr>Cambria Math</vt:lpstr>
      <vt:lpstr>Times New Roman</vt:lpstr>
      <vt:lpstr>Office Theme</vt:lpstr>
      <vt:lpstr>Custom Design</vt:lpstr>
      <vt:lpstr> </vt:lpstr>
      <vt:lpstr>  INTRODUCTION</vt:lpstr>
      <vt:lpstr> TEST PLANT</vt:lpstr>
      <vt:lpstr> OBJECTIVES</vt:lpstr>
      <vt:lpstr>PowerPoint Presentation</vt:lpstr>
      <vt:lpstr>METHODOLOGY</vt:lpstr>
      <vt:lpstr>RESULT &amp; DISCUSSION</vt:lpstr>
      <vt:lpstr>RESULTS AND DISCUSSION</vt:lpstr>
      <vt:lpstr>RESULTS AND DISCUSSION</vt:lpstr>
      <vt:lpstr>SUMMARY &amp; CONCLUSION</vt:lpstr>
      <vt:lpstr>BIBLIOGRAPHY</vt:lpstr>
      <vt:lpstr>ACKNOWLEDGEMENT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Vincent Enriquez</cp:lastModifiedBy>
  <cp:revision>46</cp:revision>
  <dcterms:created xsi:type="dcterms:W3CDTF">2014-04-01T16:35:38Z</dcterms:created>
  <dcterms:modified xsi:type="dcterms:W3CDTF">2017-08-02T05:10:19Z</dcterms:modified>
</cp:coreProperties>
</file>