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-258639" y="2009575"/>
            <a:ext cx="13928479" cy="573444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1" name="Determining How Sec10 and the Exocyst Complex…"/>
          <p:cNvSpPr txBox="1"/>
          <p:nvPr>
            <p:ph type="ctrTitle"/>
          </p:nvPr>
        </p:nvSpPr>
        <p:spPr>
          <a:xfrm>
            <a:off x="162566" y="1638300"/>
            <a:ext cx="12679668" cy="3302000"/>
          </a:xfrm>
          <a:prstGeom prst="rect">
            <a:avLst/>
          </a:prstGeom>
        </p:spPr>
        <p:txBody>
          <a:bodyPr/>
          <a:lstStyle/>
          <a:p>
            <a:pPr defTabSz="457200">
              <a:defRPr b="1" sz="4100">
                <a:latin typeface="Arial"/>
                <a:ea typeface="Arial"/>
                <a:cs typeface="Arial"/>
                <a:sym typeface="Arial"/>
              </a:defRPr>
            </a:pPr>
            <a:r>
              <a:t>Determining How Sec10 and the Exocyst Complex </a:t>
            </a:r>
          </a:p>
          <a:p>
            <a:pPr defTabSz="457200">
              <a:defRPr b="1" sz="4100">
                <a:latin typeface="Arial"/>
                <a:ea typeface="Arial"/>
                <a:cs typeface="Arial"/>
                <a:sym typeface="Arial"/>
              </a:defRPr>
            </a:pPr>
            <a:r>
              <a:t>Regulate Ureter Development </a:t>
            </a:r>
          </a:p>
        </p:txBody>
      </p:sp>
      <p:sp>
        <p:nvSpPr>
          <p:cNvPr id="122" name="Olivia Yoshida…"/>
          <p:cNvSpPr txBox="1"/>
          <p:nvPr>
            <p:ph type="subTitle" sz="quarter" idx="1"/>
          </p:nvPr>
        </p:nvSpPr>
        <p:spPr>
          <a:xfrm>
            <a:off x="2625425" y="4877296"/>
            <a:ext cx="8160347" cy="2056411"/>
          </a:xfrm>
          <a:prstGeom prst="rect">
            <a:avLst/>
          </a:prstGeom>
        </p:spPr>
        <p:txBody>
          <a:bodyPr/>
          <a:lstStyle/>
          <a:p>
            <a:pPr defTabSz="233679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Olivia Yoshida</a:t>
            </a:r>
          </a:p>
          <a:p>
            <a:pPr defTabSz="233679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John A. Burns School of Medicine</a:t>
            </a:r>
          </a:p>
          <a:p>
            <a:pPr defTabSz="233679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Anatomy, Biochemistry, and Physiology Department</a:t>
            </a:r>
          </a:p>
          <a:p>
            <a:pPr defTabSz="233679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Mentor: Dr. Ben Fogelgren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"/>
          <p:cNvSpPr/>
          <p:nvPr/>
        </p:nvSpPr>
        <p:spPr>
          <a:xfrm>
            <a:off x="-464131" y="1687854"/>
            <a:ext cx="13928479" cy="88316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Results:"/>
          <p:cNvSpPr txBox="1"/>
          <p:nvPr>
            <p:ph type="ctrTitle"/>
          </p:nvPr>
        </p:nvSpPr>
        <p:spPr>
          <a:xfrm>
            <a:off x="266700" y="25400"/>
            <a:ext cx="12738100" cy="1648469"/>
          </a:xfrm>
          <a:prstGeom prst="rect">
            <a:avLst/>
          </a:prstGeom>
        </p:spPr>
        <p:txBody>
          <a:bodyPr anchor="ctr"/>
          <a:lstStyle>
            <a:lvl1pPr algn="l" defTabSz="457200">
              <a:defRPr b="1" sz="4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Affymetrix Microarray Analysis of E16.5 Ureters</a:t>
            </a:r>
          </a:p>
        </p:txBody>
      </p:sp>
      <p:graphicFrame>
        <p:nvGraphicFramePr>
          <p:cNvPr id="189" name="Table 2"/>
          <p:cNvGraphicFramePr/>
          <p:nvPr/>
        </p:nvGraphicFramePr>
        <p:xfrm>
          <a:off x="261783" y="5188553"/>
          <a:ext cx="5867688" cy="29897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33842"/>
                <a:gridCol w="2933842"/>
              </a:tblGrid>
              <a:tr h="44559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Gene Name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Fold Change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2402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Gprc5a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21.28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2402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Tmem171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13.81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2402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Efemp1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13.09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2402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Krt14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9.62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2402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Gadd45b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7.93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2402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Epha2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7.55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0" name="Table 3"/>
          <p:cNvGraphicFramePr/>
          <p:nvPr/>
        </p:nvGraphicFramePr>
        <p:xfrm>
          <a:off x="7041950" y="5207603"/>
          <a:ext cx="5517635" cy="272339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58817"/>
                <a:gridCol w="2758817"/>
              </a:tblGrid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Gene Name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Fold Change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Upk3a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-94.57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Sptssb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-26.5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Fxyd2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-24.97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Gsdmc2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-24.34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Tmem27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-19.9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90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Aqp3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-11.3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1" name="TextBox 4"/>
          <p:cNvSpPr txBox="1"/>
          <p:nvPr/>
        </p:nvSpPr>
        <p:spPr>
          <a:xfrm>
            <a:off x="88131" y="4076784"/>
            <a:ext cx="621499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Table 1. Upregulated genes in E16.5 CKO vs WT ureters </a:t>
            </a:r>
          </a:p>
        </p:txBody>
      </p:sp>
      <p:sp>
        <p:nvSpPr>
          <p:cNvPr id="192" name="TextBox 9"/>
          <p:cNvSpPr txBox="1"/>
          <p:nvPr/>
        </p:nvSpPr>
        <p:spPr>
          <a:xfrm>
            <a:off x="6693275" y="4076784"/>
            <a:ext cx="6214988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Table 2. Downregulated genes in E16.5 CKO vs WT ureters </a:t>
            </a:r>
          </a:p>
        </p:txBody>
      </p:sp>
      <p:sp>
        <p:nvSpPr>
          <p:cNvPr id="193" name="Multi-protein macromolecule…"/>
          <p:cNvSpPr txBox="1"/>
          <p:nvPr/>
        </p:nvSpPr>
        <p:spPr>
          <a:xfrm>
            <a:off x="349193" y="1144730"/>
            <a:ext cx="12573114" cy="263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molecular changes occur prior to cell death at E17.5?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/>
            </a:gs>
            <a:gs pos="100000">
              <a:srgbClr val="007B7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sults:"/>
          <p:cNvSpPr txBox="1"/>
          <p:nvPr/>
        </p:nvSpPr>
        <p:spPr>
          <a:xfrm>
            <a:off x="289715" y="251268"/>
            <a:ext cx="2519364" cy="780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Results:</a:t>
            </a:r>
          </a:p>
        </p:txBody>
      </p:sp>
      <p:pic>
        <p:nvPicPr>
          <p:cNvPr id="196" name="UPK_3_graph.jpg" descr="UPK_3_grap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759" y="1686372"/>
            <a:ext cx="9963282" cy="638085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P&lt;0.001"/>
          <p:cNvSpPr txBox="1"/>
          <p:nvPr/>
        </p:nvSpPr>
        <p:spPr>
          <a:xfrm>
            <a:off x="9440015" y="3251199"/>
            <a:ext cx="197336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P&lt;0.001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/>
            </a:gs>
            <a:gs pos="100000">
              <a:srgbClr val="007B7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sults:"/>
          <p:cNvSpPr txBox="1"/>
          <p:nvPr/>
        </p:nvSpPr>
        <p:spPr>
          <a:xfrm>
            <a:off x="289715" y="251268"/>
            <a:ext cx="2519364" cy="780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Results:</a:t>
            </a:r>
          </a:p>
        </p:txBody>
      </p:sp>
      <p:pic>
        <p:nvPicPr>
          <p:cNvPr id="200" name="Keratin14_graph.jpg" descr="Keratin14_grap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09" y="1688389"/>
            <a:ext cx="9956983" cy="637682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P&gt;0.05"/>
          <p:cNvSpPr txBox="1"/>
          <p:nvPr/>
        </p:nvSpPr>
        <p:spPr>
          <a:xfrm>
            <a:off x="9577747" y="3251199"/>
            <a:ext cx="169790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P&gt;0.05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"/>
          <p:cNvSpPr/>
          <p:nvPr/>
        </p:nvSpPr>
        <p:spPr>
          <a:xfrm>
            <a:off x="-233239" y="1687858"/>
            <a:ext cx="13928479" cy="88592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Discussion: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>
            <a:lvl1pPr algn="l" defTabSz="457200">
              <a:defRPr b="1"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Discussion:</a:t>
            </a:r>
          </a:p>
        </p:txBody>
      </p:sp>
      <p:sp>
        <p:nvSpPr>
          <p:cNvPr id="206" name="Body"/>
          <p:cNvSpPr txBox="1"/>
          <p:nvPr>
            <p:ph type="subTitle" idx="1"/>
          </p:nvPr>
        </p:nvSpPr>
        <p:spPr>
          <a:xfrm>
            <a:off x="406398" y="1600200"/>
            <a:ext cx="11065227" cy="7218710"/>
          </a:xfrm>
          <a:prstGeom prst="rect">
            <a:avLst/>
          </a:prstGeom>
        </p:spPr>
        <p:txBody>
          <a:bodyPr anchor="ctr"/>
          <a:lstStyle/>
          <a:p>
            <a:pPr marL="444498" indent="-444498" algn="l">
              <a:spcBef>
                <a:spcPts val="42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UPK3a significantly down-regulated in CKO ureters</a:t>
            </a:r>
          </a:p>
          <a:p>
            <a:pPr lvl="5" marL="2666998" indent="-444498"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Confirms integrity of the samples</a:t>
            </a:r>
          </a:p>
          <a:p>
            <a:pPr marL="444498" indent="-444498" algn="l">
              <a:spcBef>
                <a:spcPts val="42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No significant difference in Keratin14 expression between WT and CKO ureters according to qPCR analysis</a:t>
            </a:r>
          </a:p>
          <a:p>
            <a:pPr lvl="5" marL="2666998" indent="-444498"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Does not confirm microarray data</a:t>
            </a:r>
          </a:p>
          <a:p>
            <a:pPr marL="444498" indent="-444498" algn="l">
              <a:spcBef>
                <a:spcPts val="42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Other primers from Affymetrix Microarray were tested</a:t>
            </a:r>
          </a:p>
          <a:p>
            <a:pPr lvl="5" marL="2666998" indent="-444498"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Had difficulty optimizing primers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22426"/>
            <a:extLst/>
          </a:blip>
          <a:stretch>
            <a:fillRect/>
          </a:stretch>
        </p:blipFill>
        <p:spPr>
          <a:xfrm>
            <a:off x="0" y="1016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"/>
          <p:cNvSpPr/>
          <p:nvPr/>
        </p:nvSpPr>
        <p:spPr>
          <a:xfrm>
            <a:off x="-19051" y="-44451"/>
            <a:ext cx="13229681" cy="212745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0" name="Acknowledgements:"/>
          <p:cNvSpPr txBox="1"/>
          <p:nvPr>
            <p:ph type="title"/>
          </p:nvPr>
        </p:nvSpPr>
        <p:spPr>
          <a:xfrm>
            <a:off x="179435" y="-60226"/>
            <a:ext cx="11099805" cy="2159001"/>
          </a:xfrm>
          <a:prstGeom prst="rect">
            <a:avLst/>
          </a:prstGeom>
        </p:spPr>
        <p:txBody>
          <a:bodyPr/>
          <a:lstStyle>
            <a:lvl1pPr algn="l">
              <a:defRPr b="1"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Acknowledgements:</a:t>
            </a:r>
          </a:p>
        </p:txBody>
      </p:sp>
      <p:sp>
        <p:nvSpPr>
          <p:cNvPr id="211" name="Fogelgren Lab - UH JABSOM…"/>
          <p:cNvSpPr txBox="1"/>
          <p:nvPr/>
        </p:nvSpPr>
        <p:spPr>
          <a:xfrm>
            <a:off x="190497" y="2595063"/>
            <a:ext cx="4995966" cy="6544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100" u="sng">
                <a:latin typeface="+mn-lt"/>
                <a:ea typeface="+mn-ea"/>
                <a:cs typeface="+mn-cs"/>
                <a:sym typeface="Helvetica Neue"/>
              </a:defRPr>
            </a:pPr>
            <a:r>
              <a:t>Fogelgren Lab - UH JABSOM</a:t>
            </a:r>
          </a:p>
          <a:p>
            <a:pPr algn="l">
              <a:defRPr b="1" sz="2100" u="sng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Ben Fogelgren, Ph.D.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Amanda Lee, Ph.D.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Michael Ortega, Ph.D.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Brent Fujimoto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Ross Villiger 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Suzanna Lieu 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Kadee-Kalia Tamashiro 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Madison Williams 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 sz="2100" u="sng">
                <a:latin typeface="+mn-lt"/>
                <a:ea typeface="+mn-ea"/>
                <a:cs typeface="+mn-cs"/>
                <a:sym typeface="Helvetica Neue"/>
              </a:defRPr>
            </a:pPr>
            <a:r>
              <a:t>Funding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NIDDK - NIH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NIGMS - NIH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 sz="2100" u="sng">
                <a:latin typeface="+mn-lt"/>
                <a:ea typeface="+mn-ea"/>
                <a:cs typeface="+mn-cs"/>
                <a:sym typeface="Helvetica Neue"/>
              </a:defRPr>
            </a:pPr>
            <a:r>
              <a:t>Pacific STEP-UP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George Hui, Ph.D.</a:t>
            </a:r>
          </a:p>
          <a:p>
            <a:pPr algn="l"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t>Aneesa Golshan</a:t>
            </a:r>
            <a:r>
              <a:rPr sz="2400"/>
              <a:t> 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3723" y="3131908"/>
            <a:ext cx="2511228" cy="251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AmandaLee.jpg" descr="AmandaLe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2049" y="3131908"/>
            <a:ext cx="2511233" cy="251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uzanna-Lieu.jpg" descr="Suzanna-Lieu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27824" y="6196743"/>
            <a:ext cx="2479681" cy="2479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Brent-Fujimoto.jpg" descr="Brent-Fujimot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50375" y="3131908"/>
            <a:ext cx="2511233" cy="251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Ross-Villiger.jpg" descr="Ross-Villiger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3723" y="6180968"/>
            <a:ext cx="2511228" cy="251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dison-Williams.jpg" descr="Madison-Williams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50375" y="6180968"/>
            <a:ext cx="2511233" cy="2511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Questions?"/>
          <p:cNvSpPr txBox="1"/>
          <p:nvPr>
            <p:ph type="ctrTitle"/>
          </p:nvPr>
        </p:nvSpPr>
        <p:spPr>
          <a:xfrm>
            <a:off x="2222500" y="22352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/>
            <a:r>
              <a:t>Questions?</a:t>
            </a:r>
          </a:p>
        </p:txBody>
      </p:sp>
      <p:pic>
        <p:nvPicPr>
          <p:cNvPr id="220" name="hello-kidney-model-foreground-square-transparent.png" descr="hello-kidney-model-foreground-square-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4991" y="312933"/>
            <a:ext cx="10920566" cy="10920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"/>
          <p:cNvSpPr/>
          <p:nvPr/>
        </p:nvSpPr>
        <p:spPr>
          <a:xfrm>
            <a:off x="-233239" y="1687858"/>
            <a:ext cx="13928479" cy="88389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6" name="Background: Urothelial Development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4700">
                <a:latin typeface="Arial"/>
                <a:ea typeface="Arial"/>
                <a:cs typeface="Arial"/>
                <a:sym typeface="Arial"/>
              </a:defRPr>
            </a:pPr>
            <a:r>
              <a:t>Background: </a:t>
            </a:r>
            <a:r>
              <a:rPr b="0"/>
              <a:t>Urinary System</a:t>
            </a:r>
            <a:r>
              <a:rPr b="0" sz="3900"/>
              <a:t> </a:t>
            </a:r>
          </a:p>
        </p:txBody>
      </p:sp>
      <p:pic>
        <p:nvPicPr>
          <p:cNvPr id="127" name="Screen Shot 2018-07-25 at 12.51.20 PM.png" descr="Screen Shot 2018-07-25 at 12.51.2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6585" y="2019013"/>
            <a:ext cx="4034450" cy="3863608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</p:pic>
      <p:sp>
        <p:nvSpPr>
          <p:cNvPr id="128" name="Four main functions:…"/>
          <p:cNvSpPr txBox="1"/>
          <p:nvPr/>
        </p:nvSpPr>
        <p:spPr>
          <a:xfrm>
            <a:off x="88312" y="1769701"/>
            <a:ext cx="5644888" cy="6731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algn="l">
              <a:buSzPct val="100000"/>
              <a:buChar char="•"/>
              <a:defRPr b="1" sz="2900">
                <a:latin typeface="Arial"/>
                <a:ea typeface="Arial"/>
                <a:cs typeface="Arial"/>
                <a:sym typeface="Arial"/>
              </a:defRPr>
            </a:pPr>
            <a:r>
              <a:t>Four main functions:</a:t>
            </a:r>
          </a:p>
          <a:p>
            <a:pPr lvl="1" marL="621631" indent="-240631" algn="l">
              <a:buSzPct val="100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Filtration </a:t>
            </a:r>
          </a:p>
          <a:p>
            <a:pPr lvl="1" marL="621631" indent="-240631" algn="l">
              <a:buSzPct val="100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Reabsorption</a:t>
            </a:r>
          </a:p>
          <a:p>
            <a:pPr lvl="1" marL="621631" indent="-240631" algn="l">
              <a:buSzPct val="100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Secretion</a:t>
            </a:r>
          </a:p>
          <a:p>
            <a:pPr lvl="1" marL="621631" indent="-240631" algn="l">
              <a:buSzPct val="100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Excretion </a:t>
            </a:r>
          </a:p>
          <a:p>
            <a:pPr algn="l">
              <a:defRPr sz="29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algn="l">
              <a:buSzPct val="100000"/>
              <a:buChar char="•"/>
              <a:defRPr b="1" sz="2900">
                <a:latin typeface="Arial"/>
                <a:ea typeface="Arial"/>
                <a:cs typeface="Arial"/>
                <a:sym typeface="Arial"/>
              </a:defRPr>
            </a:pPr>
            <a:r>
              <a:t>Kidney development </a:t>
            </a:r>
          </a:p>
          <a:p>
            <a:pPr lvl="1" marL="621631" indent="-240631" algn="l">
              <a:buSzPct val="100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Ureteric buds off from Wolffian duct</a:t>
            </a:r>
          </a:p>
          <a:p>
            <a:pPr lvl="2" marL="1002629" indent="-240631" algn="l">
              <a:buSzPct val="100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Ureteric bud branches proximally and distally </a:t>
            </a:r>
          </a:p>
          <a:p>
            <a:pPr lvl="3" marL="1383629" indent="-240629" algn="l">
              <a:buSzPct val="100000"/>
              <a:buChar char="•"/>
              <a:defRPr b="1" sz="2900">
                <a:latin typeface="Arial"/>
                <a:ea typeface="Arial"/>
                <a:cs typeface="Arial"/>
                <a:sym typeface="Arial"/>
              </a:defRPr>
            </a:pPr>
            <a:r>
              <a:t>Proximal</a:t>
            </a:r>
            <a:r>
              <a:rPr b="0"/>
              <a:t> portion develops into kidney</a:t>
            </a:r>
          </a:p>
          <a:p>
            <a:pPr lvl="3" marL="1383629" indent="-240629" algn="l">
              <a:buSzPct val="100000"/>
              <a:buChar char="•"/>
              <a:defRPr b="1" sz="2900">
                <a:latin typeface="Arial"/>
                <a:ea typeface="Arial"/>
                <a:cs typeface="Arial"/>
                <a:sym typeface="Arial"/>
              </a:defRPr>
            </a:pPr>
            <a:r>
              <a:t>Distal</a:t>
            </a:r>
            <a:r>
              <a:rPr b="0"/>
              <a:t> portion develops in the ureter</a:t>
            </a:r>
          </a:p>
        </p:txBody>
      </p:sp>
      <p:grpSp>
        <p:nvGrpSpPr>
          <p:cNvPr id="131" name="Screen Shot 2018-07-22 at 8.41.13 PM.png"/>
          <p:cNvGrpSpPr/>
          <p:nvPr/>
        </p:nvGrpSpPr>
        <p:grpSpPr>
          <a:xfrm>
            <a:off x="5587415" y="6227759"/>
            <a:ext cx="7012790" cy="2815616"/>
            <a:chOff x="-1" y="-1"/>
            <a:chExt cx="7012788" cy="2815614"/>
          </a:xfrm>
        </p:grpSpPr>
        <p:pic>
          <p:nvPicPr>
            <p:cNvPr id="129" name="Screen Shot 2018-07-22 at 8.41.13 PM.png" descr="Screen Shot 2018-07-22 at 8.41.13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325" y="52027"/>
              <a:ext cx="6864134" cy="2622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Screen Shot 2018-07-22 at 8.41.13 PM.png" descr="Screen Shot 2018-07-22 at 8.41.13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-2"/>
              <a:ext cx="7012790" cy="2815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-461784" y="1673868"/>
            <a:ext cx="13928479" cy="877317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5" name="Background: Ureteropelvic Junction Obstructions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4300">
                <a:latin typeface="Arial"/>
                <a:ea typeface="Arial"/>
                <a:cs typeface="Arial"/>
                <a:sym typeface="Arial"/>
              </a:defRPr>
            </a:pPr>
            <a:r>
              <a:t>Background: </a:t>
            </a:r>
            <a:r>
              <a:rPr b="0"/>
              <a:t>Congenital Obstructive Nephropathy (CON)</a:t>
            </a:r>
          </a:p>
        </p:txBody>
      </p:sp>
      <p:sp>
        <p:nvSpPr>
          <p:cNvPr id="136" name="Occur in every 1 of 2,000 births…"/>
          <p:cNvSpPr txBox="1"/>
          <p:nvPr>
            <p:ph type="subTitle" idx="1"/>
          </p:nvPr>
        </p:nvSpPr>
        <p:spPr>
          <a:xfrm>
            <a:off x="174704" y="1119137"/>
            <a:ext cx="11320403" cy="7185126"/>
          </a:xfrm>
          <a:prstGeom prst="rect">
            <a:avLst/>
          </a:prstGeom>
        </p:spPr>
        <p:txBody>
          <a:bodyPr anchor="ctr"/>
          <a:lstStyle/>
          <a:p>
            <a:pPr lvl="3" marL="431165" indent="-431165" algn="l" defTabSz="566673">
              <a:spcBef>
                <a:spcPts val="40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Most common cause of end stage renal disease (ESRD) and chronic kidney disease (CKD) in children</a:t>
            </a:r>
          </a:p>
          <a:p>
            <a:pPr lvl="3" marL="431165" indent="-431165" algn="l" defTabSz="566673">
              <a:spcBef>
                <a:spcPts val="40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Occurs in 1:500 births</a:t>
            </a:r>
          </a:p>
          <a:p>
            <a:pPr lvl="2" marL="431165" indent="-431165" algn="l" defTabSz="566673">
              <a:spcBef>
                <a:spcPts val="40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Leading cause of </a:t>
            </a:r>
            <a:r>
              <a:rPr b="1"/>
              <a:t>CON </a:t>
            </a:r>
            <a:r>
              <a:t>is ureteropelvic junction (UPJ) obstruction</a:t>
            </a:r>
          </a:p>
          <a:p>
            <a:pPr lvl="6" marL="1481137" indent="-519112" defTabSz="566673">
              <a:spcBef>
                <a:spcPts val="4000"/>
              </a:spcBef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Prevents urine outflow, causing </a:t>
            </a:r>
            <a:r>
              <a:rPr b="1"/>
              <a:t>hydronephrosis</a:t>
            </a:r>
            <a:r>
              <a:t>(swelling of the kidney due to urine accumulation in renal pelvis)</a:t>
            </a:r>
          </a:p>
          <a:p>
            <a:pPr marL="431165" indent="-431165" algn="l" defTabSz="566673">
              <a:spcBef>
                <a:spcPts val="4000"/>
              </a:spcBef>
              <a:buSzPct val="145000"/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Underlying cause is poorly understood</a:t>
            </a:r>
          </a:p>
        </p:txBody>
      </p:sp>
      <p:pic>
        <p:nvPicPr>
          <p:cNvPr id="13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19740" y="6616700"/>
            <a:ext cx="2722912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-233239" y="1687858"/>
            <a:ext cx="13928479" cy="88739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1" name="Background: Exocyst Complex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4500">
                <a:latin typeface="Arial"/>
                <a:ea typeface="Arial"/>
                <a:cs typeface="Arial"/>
                <a:sym typeface="Arial"/>
              </a:defRPr>
            </a:pPr>
            <a:r>
              <a:t>Background: </a:t>
            </a:r>
            <a:r>
              <a:rPr b="0"/>
              <a:t>Exocyst Complex</a:t>
            </a:r>
          </a:p>
        </p:txBody>
      </p:sp>
      <p:sp>
        <p:nvSpPr>
          <p:cNvPr id="142" name="Multi-protein macromolecule…"/>
          <p:cNvSpPr txBox="1"/>
          <p:nvPr>
            <p:ph type="subTitle" idx="1"/>
          </p:nvPr>
        </p:nvSpPr>
        <p:spPr>
          <a:xfrm>
            <a:off x="241300" y="1531173"/>
            <a:ext cx="6874372" cy="8161133"/>
          </a:xfrm>
          <a:prstGeom prst="rect">
            <a:avLst/>
          </a:prstGeom>
        </p:spPr>
        <p:txBody>
          <a:bodyPr anchor="ctr"/>
          <a:lstStyle/>
          <a:p>
            <a:pPr marL="444500" indent="-444500" algn="l">
              <a:spcBef>
                <a:spcPts val="4200"/>
              </a:spcBef>
              <a:buSzPct val="145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Eight membered protein complex</a:t>
            </a:r>
          </a:p>
          <a:p>
            <a:pPr lvl="1" marL="889000" indent="-444500" algn="l">
              <a:spcBef>
                <a:spcPts val="4200"/>
              </a:spcBef>
              <a:buSzPct val="145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Assists in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 </a:t>
            </a:r>
            <a:r>
              <a:t>epithelial cell growth, communication, and apical/basil polarity establishment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i="1" sz="2700">
                <a:latin typeface="Arial"/>
                <a:ea typeface="Arial"/>
                <a:cs typeface="Arial"/>
                <a:sym typeface="Arial"/>
              </a:defRPr>
            </a:pPr>
            <a:r>
              <a:t>Sec10</a:t>
            </a:r>
            <a:r>
              <a:rPr i="0"/>
              <a:t> central protein component</a:t>
            </a:r>
          </a:p>
          <a:p>
            <a:pPr lvl="2" marL="1333500" indent="-444500" algn="l">
              <a:spcBef>
                <a:spcPts val="4200"/>
              </a:spcBef>
              <a:buSzPct val="145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Attaches Sec15 to the exocyst complex on the plasma membrane</a:t>
            </a:r>
          </a:p>
          <a:p>
            <a:pPr lvl="2" marL="1333500" indent="-444500" algn="l">
              <a:spcBef>
                <a:spcPts val="4200"/>
              </a:spcBef>
              <a:buSzPct val="145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During stratification, urothelial cells die in absence of the exocyst complex</a:t>
            </a:r>
          </a:p>
        </p:txBody>
      </p:sp>
      <p:grpSp>
        <p:nvGrpSpPr>
          <p:cNvPr id="145" name="Screen Shot 2018-07-22 at 8.41.01 PM.png"/>
          <p:cNvGrpSpPr/>
          <p:nvPr/>
        </p:nvGrpSpPr>
        <p:grpSpPr>
          <a:xfrm>
            <a:off x="7237207" y="2406266"/>
            <a:ext cx="5659349" cy="6182348"/>
            <a:chOff x="0" y="0"/>
            <a:chExt cx="5659347" cy="6182347"/>
          </a:xfrm>
        </p:grpSpPr>
        <p:pic>
          <p:nvPicPr>
            <p:cNvPr id="143" name="Screen Shot 2018-07-22 at 8.41.01 PM.png" descr="Screen Shot 2018-07-22 at 8.41.01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3673" y="114312"/>
              <a:ext cx="5311999" cy="5757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Screen Shot 2018-07-22 at 8.41.01 PM.png" descr="Screen Shot 2018-07-22 at 8.41.01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5659349" cy="6182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6" name="Lipschutz and Mostov, Curr Biol, 2002"/>
          <p:cNvSpPr txBox="1"/>
          <p:nvPr/>
        </p:nvSpPr>
        <p:spPr>
          <a:xfrm>
            <a:off x="8591370" y="8572131"/>
            <a:ext cx="2951014" cy="29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Lipschutz and Mostov, </a:t>
            </a:r>
            <a:r>
              <a:rPr i="1"/>
              <a:t>Curr Biol</a:t>
            </a:r>
            <a:r>
              <a:t>, 2002</a:t>
            </a:r>
            <a:r>
              <a:rPr sz="12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"/>
          <p:cNvSpPr/>
          <p:nvPr/>
        </p:nvSpPr>
        <p:spPr>
          <a:xfrm>
            <a:off x="-233239" y="1687858"/>
            <a:ext cx="13928479" cy="886723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0" name="Background: Urothelial Development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4500">
                <a:latin typeface="Arial"/>
                <a:ea typeface="Arial"/>
                <a:cs typeface="Arial"/>
                <a:sym typeface="Arial"/>
              </a:defRPr>
            </a:pPr>
            <a:r>
              <a:t>Background: </a:t>
            </a:r>
            <a:r>
              <a:rPr b="0"/>
              <a:t>CON in</a:t>
            </a:r>
            <a:r>
              <a:rPr b="0" i="1"/>
              <a:t> Sec10</a:t>
            </a:r>
            <a:r>
              <a:rPr b="0"/>
              <a:t> Urothelial Knockout</a:t>
            </a:r>
          </a:p>
        </p:txBody>
      </p:sp>
      <p:sp>
        <p:nvSpPr>
          <p:cNvPr id="151" name="Previously shown with an absence of Sec10  there was an absence of uroplakin proteins in developing ureter urothelium…"/>
          <p:cNvSpPr txBox="1"/>
          <p:nvPr/>
        </p:nvSpPr>
        <p:spPr>
          <a:xfrm>
            <a:off x="5217614" y="2313395"/>
            <a:ext cx="6552205" cy="878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marL="1333500" indent="-444500" algn="l">
              <a:spcBef>
                <a:spcPts val="4200"/>
              </a:spcBef>
              <a:buSzPct val="1450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Obstructed ureters shown in </a:t>
            </a:r>
            <a:r>
              <a:rPr b="1" i="1"/>
              <a:t>Sec10</a:t>
            </a:r>
            <a:r>
              <a:rPr i="1"/>
              <a:t> </a:t>
            </a:r>
            <a:r>
              <a:t>conditional knockout mice</a:t>
            </a:r>
          </a:p>
        </p:txBody>
      </p:sp>
      <p:sp>
        <p:nvSpPr>
          <p:cNvPr id="152" name="Fogelgren et al., PLOS One, 2015; Lee et al., Scientific Reports"/>
          <p:cNvSpPr txBox="1"/>
          <p:nvPr/>
        </p:nvSpPr>
        <p:spPr>
          <a:xfrm>
            <a:off x="366621" y="6826422"/>
            <a:ext cx="4642123" cy="29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Fogelgren et al., </a:t>
            </a:r>
            <a:r>
              <a:rPr i="1"/>
              <a:t>PLOS One, </a:t>
            </a:r>
            <a:r>
              <a:t>2015; Lee et al., Scientific Reports</a:t>
            </a:r>
          </a:p>
        </p:txBody>
      </p:sp>
      <p:grpSp>
        <p:nvGrpSpPr>
          <p:cNvPr id="155" name="Screen Shot 2018-07-24 at 12.46.13 PM.png"/>
          <p:cNvGrpSpPr/>
          <p:nvPr/>
        </p:nvGrpSpPr>
        <p:grpSpPr>
          <a:xfrm>
            <a:off x="5967327" y="3893700"/>
            <a:ext cx="5699583" cy="4713664"/>
            <a:chOff x="0" y="0"/>
            <a:chExt cx="5699581" cy="4713663"/>
          </a:xfrm>
        </p:grpSpPr>
        <p:pic>
          <p:nvPicPr>
            <p:cNvPr id="153" name="Screen Shot 2018-07-24 at 12.46.13 PM.png" descr="Screen Shot 2018-07-24 at 12.46.13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199" y="203200"/>
              <a:ext cx="5293183" cy="4269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Screen Shot 2018-07-24 at 12.46.13 PM.png" descr="Screen Shot 2018-07-24 at 12.46.13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5699583" cy="4713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Lee et al., Scientific Reports, 2016"/>
          <p:cNvSpPr txBox="1"/>
          <p:nvPr/>
        </p:nvSpPr>
        <p:spPr>
          <a:xfrm>
            <a:off x="7535508" y="8646124"/>
            <a:ext cx="2563218" cy="29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Lee et al., </a:t>
            </a:r>
            <a:r>
              <a:rPr i="1"/>
              <a:t>Scientific Reports,</a:t>
            </a:r>
            <a:r>
              <a:t> 2016</a:t>
            </a:r>
          </a:p>
        </p:txBody>
      </p:sp>
      <p:sp>
        <p:nvSpPr>
          <p:cNvPr id="157" name="Previously shown with an absence of Sec10  there was an absence of uroplakin proteins in developing ureter urothelium…"/>
          <p:cNvSpPr txBox="1"/>
          <p:nvPr/>
        </p:nvSpPr>
        <p:spPr>
          <a:xfrm>
            <a:off x="-754864" y="7476989"/>
            <a:ext cx="6552204" cy="1271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marL="1333500" indent="-444500" algn="l">
              <a:spcBef>
                <a:spcPts val="4200"/>
              </a:spcBef>
              <a:buSzPct val="1450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Progressive </a:t>
            </a:r>
            <a:r>
              <a:rPr b="1"/>
              <a:t>loss of urothelial cells</a:t>
            </a:r>
            <a:r>
              <a:t> after </a:t>
            </a:r>
            <a:r>
              <a:rPr b="1"/>
              <a:t>E16.5 </a:t>
            </a:r>
            <a:r>
              <a:t>(embryonic day 16.5)</a:t>
            </a:r>
          </a:p>
        </p:txBody>
      </p:sp>
      <p:pic>
        <p:nvPicPr>
          <p:cNvPr id="158" name="Screen Shot 2018-07-27 at 3.27.26 PM.png" descr="Screen Shot 2018-07-27 at 3.27.26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984" y="1919695"/>
            <a:ext cx="4597402" cy="4660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2"/>
            </a:gs>
            <a:gs pos="100000">
              <a:srgbClr val="007B7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ypothesis:"/>
          <p:cNvSpPr txBox="1"/>
          <p:nvPr>
            <p:ph type="title"/>
          </p:nvPr>
        </p:nvSpPr>
        <p:spPr>
          <a:xfrm>
            <a:off x="952500" y="495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YuKyokasho Yoko Bold"/>
                <a:ea typeface="YuKyokasho Yoko Bold"/>
                <a:cs typeface="YuKyokasho Yoko Bold"/>
                <a:sym typeface="YuKyokasho Yoko Bold"/>
              </a:defRPr>
            </a:lvl1pPr>
          </a:lstStyle>
          <a:p>
            <a:pPr/>
            <a:r>
              <a:t>Hypothesis:</a:t>
            </a:r>
          </a:p>
        </p:txBody>
      </p:sp>
      <p:sp>
        <p:nvSpPr>
          <p:cNvPr id="161" name="Abnormal cell signaling pathways may underlie cell death in affected epithelium"/>
          <p:cNvSpPr txBox="1"/>
          <p:nvPr/>
        </p:nvSpPr>
        <p:spPr>
          <a:xfrm>
            <a:off x="2613817" y="2154191"/>
            <a:ext cx="7777165" cy="172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Abnormal cell signaling pathways may underlie cell death in affected epithelium</a:t>
            </a:r>
          </a:p>
        </p:txBody>
      </p:sp>
      <p:sp>
        <p:nvSpPr>
          <p:cNvPr id="162" name="Research Question:"/>
          <p:cNvSpPr txBox="1"/>
          <p:nvPr/>
        </p:nvSpPr>
        <p:spPr>
          <a:xfrm>
            <a:off x="952500" y="36957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5000">
                <a:solidFill>
                  <a:srgbClr val="FFFFFF"/>
                </a:solidFill>
                <a:latin typeface="YuKyokasho Yoko Bold"/>
                <a:ea typeface="YuKyokasho Yoko Bold"/>
                <a:cs typeface="YuKyokasho Yoko Bold"/>
                <a:sym typeface="YuKyokasho Yoko Bold"/>
              </a:defRPr>
            </a:lvl1pPr>
          </a:lstStyle>
          <a:p>
            <a:pPr/>
            <a:r>
              <a:t>Research Question:</a:t>
            </a:r>
          </a:p>
        </p:txBody>
      </p:sp>
      <p:sp>
        <p:nvSpPr>
          <p:cNvPr id="163" name="Which genes, of those associated with epithelial stress in mutant ureters, could be responsible for observed cell death?"/>
          <p:cNvSpPr txBox="1"/>
          <p:nvPr/>
        </p:nvSpPr>
        <p:spPr>
          <a:xfrm>
            <a:off x="1918592" y="5481594"/>
            <a:ext cx="9167616" cy="227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Which genes, of those associated with epithelial stress in mutant ureters, could be responsible for observed cell death?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"/>
          <p:cNvSpPr/>
          <p:nvPr/>
        </p:nvSpPr>
        <p:spPr>
          <a:xfrm>
            <a:off x="-233239" y="1687858"/>
            <a:ext cx="13928479" cy="884113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7" name="Methods: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>
            <a:lvl1pPr algn="l" defTabSz="457200">
              <a:defRPr b="1"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Methods:</a:t>
            </a:r>
          </a:p>
        </p:txBody>
      </p:sp>
      <p:sp>
        <p:nvSpPr>
          <p:cNvPr id="168" name="Sec10 conditional knockout mouse model created to model UPJO…"/>
          <p:cNvSpPr txBox="1"/>
          <p:nvPr>
            <p:ph type="subTitle" idx="1"/>
          </p:nvPr>
        </p:nvSpPr>
        <p:spPr>
          <a:xfrm>
            <a:off x="435022" y="4597398"/>
            <a:ext cx="12591957" cy="7416753"/>
          </a:xfrm>
          <a:prstGeom prst="rect">
            <a:avLst/>
          </a:prstGeom>
        </p:spPr>
        <p:txBody>
          <a:bodyPr anchor="ctr"/>
          <a:lstStyle/>
          <a:p>
            <a:pPr marL="244474" indent="-244474" algn="l" defTabSz="321308">
              <a:spcBef>
                <a:spcPts val="2300"/>
              </a:spcBef>
              <a:buSzPct val="145000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4475" indent="-244475" algn="l" defTabSz="321308">
              <a:spcBef>
                <a:spcPts val="2300"/>
              </a:spcBef>
              <a:buSzPct val="145000"/>
              <a:buChar char="•"/>
              <a:defRPr i="1" sz="3000">
                <a:latin typeface="Arial"/>
                <a:ea typeface="Arial"/>
                <a:cs typeface="Arial"/>
                <a:sym typeface="Arial"/>
              </a:defRPr>
            </a:pPr>
            <a:r>
              <a:t>Sec10</a:t>
            </a:r>
            <a:r>
              <a:rPr i="0"/>
              <a:t> conditional knockout mouse model created to model UPJO</a:t>
            </a:r>
          </a:p>
          <a:p>
            <a:pPr lvl="2" marL="733425" indent="-244475" algn="l" defTabSz="321308">
              <a:spcBef>
                <a:spcPts val="2300"/>
              </a:spcBef>
              <a:buSzPct val="145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Mouse husbandry and handling</a:t>
            </a:r>
          </a:p>
        </p:txBody>
      </p:sp>
      <p:grpSp>
        <p:nvGrpSpPr>
          <p:cNvPr id="171" name="Screen Shot 2018-07-18 at 8.58.52 AM.png"/>
          <p:cNvGrpSpPr/>
          <p:nvPr/>
        </p:nvGrpSpPr>
        <p:grpSpPr>
          <a:xfrm>
            <a:off x="2826466" y="2032440"/>
            <a:ext cx="7351865" cy="5048616"/>
            <a:chOff x="0" y="0"/>
            <a:chExt cx="7351864" cy="5048615"/>
          </a:xfrm>
        </p:grpSpPr>
        <p:pic>
          <p:nvPicPr>
            <p:cNvPr id="169" name="Screen Shot 2018-07-18 at 8.58.52 AM.png" descr="Screen Shot 2018-07-18 at 8.58.52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455" y="59119"/>
              <a:ext cx="7182951" cy="4829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Screen Shot 2018-07-18 at 8.58.52 AM.png" descr="Screen Shot 2018-07-18 at 8.58.52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7351865" cy="5048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Fogelgren et al., PLOS One, 2015; Lee et al., Scientific Reports"/>
          <p:cNvSpPr txBox="1"/>
          <p:nvPr/>
        </p:nvSpPr>
        <p:spPr>
          <a:xfrm>
            <a:off x="4181337" y="7350724"/>
            <a:ext cx="4642123" cy="29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Fogelgren et al., </a:t>
            </a:r>
            <a:r>
              <a:rPr i="1"/>
              <a:t>PLOS One, </a:t>
            </a:r>
            <a:r>
              <a:t>2015; Lee et al., Scientific Reports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"/>
          <p:cNvSpPr/>
          <p:nvPr/>
        </p:nvSpPr>
        <p:spPr>
          <a:xfrm>
            <a:off x="-233239" y="1725958"/>
            <a:ext cx="13928479" cy="884113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Methods: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>
            <a:lvl1pPr algn="l" defTabSz="457200">
              <a:defRPr b="1"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Methods:</a:t>
            </a:r>
          </a:p>
        </p:txBody>
      </p:sp>
      <p:pic>
        <p:nvPicPr>
          <p:cNvPr id="177" name="Screen Shot 2018-07-30 at 9.53.20 AM.png" descr="Screen Shot 2018-07-30 at 9.53.2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6358" y="2488538"/>
            <a:ext cx="7489284" cy="6322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Biology-DNA-PPT-Backgrounds.jpg" descr="Biology-DNA-PPT-Backgrounds.jpg"/>
          <p:cNvPicPr>
            <a:picLocks noChangeAspect="1"/>
          </p:cNvPicPr>
          <p:nvPr/>
        </p:nvPicPr>
        <p:blipFill>
          <a:blip r:embed="rId2">
            <a:alphaModFix amt="30635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"/>
          <p:cNvSpPr/>
          <p:nvPr/>
        </p:nvSpPr>
        <p:spPr>
          <a:xfrm>
            <a:off x="-233239" y="1687858"/>
            <a:ext cx="13928479" cy="884113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B7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1" name="Methods:"/>
          <p:cNvSpPr txBox="1"/>
          <p:nvPr>
            <p:ph type="ctrTitle"/>
          </p:nvPr>
        </p:nvSpPr>
        <p:spPr>
          <a:xfrm>
            <a:off x="266700" y="25400"/>
            <a:ext cx="12471400" cy="1648469"/>
          </a:xfrm>
          <a:prstGeom prst="rect">
            <a:avLst/>
          </a:prstGeom>
        </p:spPr>
        <p:txBody>
          <a:bodyPr anchor="ctr"/>
          <a:lstStyle>
            <a:lvl1pPr algn="l" defTabSz="457200">
              <a:defRPr b="1"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Methods:</a:t>
            </a:r>
          </a:p>
        </p:txBody>
      </p:sp>
      <p:sp>
        <p:nvSpPr>
          <p:cNvPr id="182" name="Sec10 conditional knockout mouse model created to model UPJO…"/>
          <p:cNvSpPr txBox="1"/>
          <p:nvPr>
            <p:ph type="subTitle" sz="half" idx="1"/>
          </p:nvPr>
        </p:nvSpPr>
        <p:spPr>
          <a:xfrm>
            <a:off x="158803" y="3639618"/>
            <a:ext cx="6399864" cy="7052921"/>
          </a:xfrm>
          <a:prstGeom prst="rect">
            <a:avLst/>
          </a:prstGeom>
        </p:spPr>
        <p:txBody>
          <a:bodyPr anchor="ctr"/>
          <a:lstStyle/>
          <a:p>
            <a:pPr marL="244475" indent="-244475" algn="l" defTabSz="321308">
              <a:spcBef>
                <a:spcPts val="2300"/>
              </a:spcBef>
              <a:buSzPct val="145000"/>
              <a:buChar char="•"/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Real time quantitative polymerase chain reaction (RT-qPCR)</a:t>
            </a:r>
          </a:p>
          <a:p>
            <a:pPr lvl="5" marL="2466975" indent="-244475" defTabSz="321308">
              <a:spcBef>
                <a:spcPts val="23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Using SYBR green probe</a:t>
            </a:r>
          </a:p>
          <a:p>
            <a:pPr lvl="6" marL="2911475" indent="-244475" defTabSz="321308">
              <a:spcBef>
                <a:spcPts val="23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Binds to double stranded </a:t>
            </a:r>
          </a:p>
          <a:p>
            <a:pPr lvl="5" marL="2466975" indent="-244475" defTabSz="321308">
              <a:spcBef>
                <a:spcPts val="23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Amplification and measurement </a:t>
            </a:r>
          </a:p>
        </p:txBody>
      </p:sp>
      <p:pic>
        <p:nvPicPr>
          <p:cNvPr id="183" name="PCR.png" descr="PC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6916" y="5392768"/>
            <a:ext cx="5433297" cy="354662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ec10 conditional knockout mouse model created to model UPJO…"/>
          <p:cNvSpPr txBox="1"/>
          <p:nvPr/>
        </p:nvSpPr>
        <p:spPr>
          <a:xfrm>
            <a:off x="158805" y="-17982"/>
            <a:ext cx="12118531" cy="705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44475" indent="-244475" algn="l" defTabSz="321308">
              <a:spcBef>
                <a:spcPts val="2300"/>
              </a:spcBef>
              <a:buSzPct val="145000"/>
              <a:buChar char="•"/>
              <a:defRPr b="1" sz="3000">
                <a:latin typeface="Arial"/>
                <a:ea typeface="Arial"/>
                <a:cs typeface="Arial"/>
                <a:sym typeface="Arial"/>
              </a:defRPr>
            </a:lvl1pPr>
            <a:lvl2pPr marL="488950" indent="-244475" algn="l" defTabSz="321308">
              <a:spcBef>
                <a:spcPts val="2300"/>
              </a:spcBef>
              <a:buSzPct val="145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lvl2pPr>
            <a:lvl3pPr marL="733425" indent="-244475" algn="l" defTabSz="321308">
              <a:spcBef>
                <a:spcPts val="2300"/>
              </a:spcBef>
              <a:buSzPct val="145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lvl3pPr>
          </a:lstStyle>
          <a:p>
            <a:pPr/>
            <a:r>
              <a:t>Affymetrix microarray</a:t>
            </a:r>
          </a:p>
          <a:p>
            <a:pPr lvl="1"/>
            <a:r>
              <a:t>Transcriptome analysis software (TAC) to identify gene expression </a:t>
            </a:r>
          </a:p>
          <a:p>
            <a:pPr lvl="2"/>
            <a:r>
              <a:t>Primers created from genes with the highest numbers of fold changes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