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Lemon" panose="020B0604020202020204" charset="0"/>
      <p:regular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  <p:embeddedFont>
      <p:font typeface="Oswald" panose="00000500000000000000" pitchFamily="2" charset="0"/>
      <p:regular r:id="rId35"/>
      <p:bold r:id="rId36"/>
    </p:embeddedFont>
    <p:embeddedFont>
      <p:font typeface="Yanone Kaffeesatz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dedb20b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dedb20b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pics of phytoplankton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cba53636e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cba53636e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03a3f983d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03a3f983d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cba53636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cba53636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cba53636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cba53636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slide - graphs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cba53636e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3cba53636e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cba53636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cba53636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cba53636e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3cba53636e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slide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cba53636e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cba53636e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species present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ce621a99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3ce621a99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cba53636e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cba53636e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intro/background research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cba53636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cba53636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expect phytoplankton nearest to stream to havr higher abundance and higher diversity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dedb20b5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dedb20b5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ba53636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cba53636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Auasi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dedb20b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dedb20b5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map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cba53636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cba53636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water was filtered 0.94 m^3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6a3449d0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6a3449d0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6a3449d0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6a3449d0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5650" y="-2024749"/>
            <a:ext cx="5179776" cy="91534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836000" y="467650"/>
            <a:ext cx="5472000" cy="331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Oswald"/>
                <a:ea typeface="Oswald"/>
                <a:cs typeface="Oswald"/>
                <a:sym typeface="Oswald"/>
              </a:rPr>
              <a:t>Determining the Abundance and  Diversity of Phytoplankton Relative to a Stream Source in Pago Harbor, American Samoa</a:t>
            </a:r>
            <a:endParaRPr sz="33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234400" y="3172050"/>
            <a:ext cx="2438700" cy="123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Penny Solaita 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Fa’asao Marist High School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229500" y="3172050"/>
            <a:ext cx="3196500" cy="123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Mentor:  Eric Brown, Ph.D., Marine Ecologist,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swald"/>
                <a:ea typeface="Oswald"/>
                <a:cs typeface="Oswald"/>
                <a:sym typeface="Oswald"/>
              </a:rPr>
              <a:t>National Park of American Samoa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5775" y="4116071"/>
            <a:ext cx="1926418" cy="12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247800" y="285875"/>
            <a:ext cx="8641200" cy="4760100"/>
          </a:xfrm>
          <a:prstGeom prst="roundRect">
            <a:avLst>
              <a:gd name="adj" fmla="val 16667"/>
            </a:avLst>
          </a:prstGeom>
          <a:solidFill>
            <a:srgbClr val="84A59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D444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Marine Ecology Program Management</a:t>
            </a:r>
            <a:endParaRPr/>
          </a:p>
        </p:txBody>
      </p:sp>
      <p:cxnSp>
        <p:nvCxnSpPr>
          <p:cNvPr id="175" name="Google Shape;175;p22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2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7410620" y="4016750"/>
            <a:ext cx="79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km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6142095" y="4016750"/>
            <a:ext cx="79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km</a:t>
            </a:r>
            <a:endParaRPr/>
          </a:p>
        </p:txBody>
      </p:sp>
      <p:grpSp>
        <p:nvGrpSpPr>
          <p:cNvPr id="184" name="Google Shape;184;p22"/>
          <p:cNvGrpSpPr/>
          <p:nvPr/>
        </p:nvGrpSpPr>
        <p:grpSpPr>
          <a:xfrm>
            <a:off x="490600" y="1326792"/>
            <a:ext cx="8168335" cy="3447298"/>
            <a:chOff x="0" y="1545290"/>
            <a:chExt cx="9144000" cy="3801189"/>
          </a:xfrm>
        </p:grpSpPr>
        <p:pic>
          <p:nvPicPr>
            <p:cNvPr id="185" name="Google Shape;18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545290"/>
              <a:ext cx="9144000" cy="37674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186" name="Google Shape;186;p22"/>
            <p:cNvSpPr/>
            <p:nvPr/>
          </p:nvSpPr>
          <p:spPr>
            <a:xfrm>
              <a:off x="1480457" y="3831771"/>
              <a:ext cx="87000" cy="870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1780905" y="3923208"/>
              <a:ext cx="87000" cy="870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2076995" y="3992880"/>
              <a:ext cx="87000" cy="870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7798546" y="3740321"/>
              <a:ext cx="87000" cy="87000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" name="Google Shape;190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7850" y="1835312"/>
              <a:ext cx="2692224" cy="1616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16115" y="1823929"/>
              <a:ext cx="2768653" cy="1637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30835" y="1823946"/>
              <a:ext cx="2771083" cy="16377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22"/>
            <p:cNvCxnSpPr>
              <a:endCxn id="186" idx="1"/>
            </p:cNvCxnSpPr>
            <p:nvPr/>
          </p:nvCxnSpPr>
          <p:spPr>
            <a:xfrm>
              <a:off x="923198" y="3461712"/>
              <a:ext cx="570000" cy="382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22"/>
            <p:cNvCxnSpPr>
              <a:endCxn id="187" idx="1"/>
            </p:cNvCxnSpPr>
            <p:nvPr/>
          </p:nvCxnSpPr>
          <p:spPr>
            <a:xfrm>
              <a:off x="1480446" y="3461649"/>
              <a:ext cx="313200" cy="474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22"/>
            <p:cNvCxnSpPr>
              <a:endCxn id="188" idx="0"/>
            </p:cNvCxnSpPr>
            <p:nvPr/>
          </p:nvCxnSpPr>
          <p:spPr>
            <a:xfrm>
              <a:off x="2055095" y="3478980"/>
              <a:ext cx="65400" cy="513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2"/>
            <p:cNvCxnSpPr/>
            <p:nvPr/>
          </p:nvCxnSpPr>
          <p:spPr>
            <a:xfrm>
              <a:off x="7044081" y="5004857"/>
              <a:ext cx="10332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8" name="Google Shape;198;p22"/>
            <p:cNvSpPr txBox="1"/>
            <p:nvPr/>
          </p:nvSpPr>
          <p:spPr>
            <a:xfrm>
              <a:off x="7271978" y="5007179"/>
              <a:ext cx="12894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km</a:t>
              </a:r>
              <a:endParaRPr/>
            </a:p>
          </p:txBody>
        </p:sp>
      </p:grpSp>
      <p:sp>
        <p:nvSpPr>
          <p:cNvPr id="199" name="Google Shape;199;p22"/>
          <p:cNvSpPr txBox="1"/>
          <p:nvPr/>
        </p:nvSpPr>
        <p:spPr>
          <a:xfrm>
            <a:off x="2531050" y="1225400"/>
            <a:ext cx="41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Results - Abundance (mean ± 95% CI)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62726" y="1294202"/>
            <a:ext cx="8168400" cy="3447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196;p22">
            <a:extLst>
              <a:ext uri="{FF2B5EF4-FFF2-40B4-BE49-F238E27FC236}">
                <a16:creationId xmlns:a16="http://schemas.microsoft.com/office/drawing/2014/main" id="{B731632E-CB95-E455-BA53-68E94F07D808}"/>
              </a:ext>
            </a:extLst>
          </p:cNvPr>
          <p:cNvCxnSpPr>
            <a:cxnSpLocks/>
          </p:cNvCxnSpPr>
          <p:nvPr/>
        </p:nvCxnSpPr>
        <p:spPr>
          <a:xfrm flipH="1">
            <a:off x="7510177" y="3082299"/>
            <a:ext cx="600085" cy="26329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5" y="196075"/>
            <a:ext cx="2306048" cy="17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400" y="196077"/>
            <a:ext cx="2306048" cy="172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0925" y="196062"/>
            <a:ext cx="2306048" cy="1729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353825" y="196100"/>
            <a:ext cx="2306100" cy="17295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3407375" y="196100"/>
            <a:ext cx="2306100" cy="17295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6460925" y="196075"/>
            <a:ext cx="2306100" cy="17295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179100" y="2052825"/>
            <a:ext cx="8785800" cy="373500"/>
          </a:xfrm>
          <a:prstGeom prst="rect">
            <a:avLst/>
          </a:prstGeom>
          <a:noFill/>
          <a:ln w="38100" cap="flat" cmpd="sng">
            <a:solidFill>
              <a:srgbClr val="D5BDA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b="1" i="1" dirty="0">
                <a:latin typeface="Courier New"/>
                <a:ea typeface="Courier New"/>
                <a:cs typeface="Courier New"/>
                <a:sym typeface="Courier New"/>
              </a:rPr>
              <a:t>Navicula               Coscinodiscus		  Licmophora</a:t>
            </a:r>
            <a:endParaRPr b="1" i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825" y="3198900"/>
            <a:ext cx="2306099" cy="1729574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23"/>
          <p:cNvSpPr/>
          <p:nvPr/>
        </p:nvSpPr>
        <p:spPr>
          <a:xfrm>
            <a:off x="179100" y="2625850"/>
            <a:ext cx="8785800" cy="373500"/>
          </a:xfrm>
          <a:prstGeom prst="rect">
            <a:avLst/>
          </a:prstGeom>
          <a:noFill/>
          <a:ln w="38100" cap="flat" cmpd="sng">
            <a:solidFill>
              <a:srgbClr val="D5BDA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i="1" dirty="0">
                <a:latin typeface="Courier New"/>
                <a:ea typeface="Courier New"/>
                <a:cs typeface="Courier New"/>
                <a:sym typeface="Courier New"/>
              </a:rPr>
              <a:t>Triceratium             Ceratium furca  	         Leptocylindricus</a:t>
            </a:r>
            <a:endParaRPr b="1" i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7676" y="3122675"/>
            <a:ext cx="2125499" cy="18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0925" y="3122750"/>
            <a:ext cx="2306050" cy="180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/>
          <p:nvPr/>
        </p:nvSpPr>
        <p:spPr>
          <a:xfrm>
            <a:off x="3497675" y="3122675"/>
            <a:ext cx="2125500" cy="18393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6460925" y="3122675"/>
            <a:ext cx="2306100" cy="18057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D638A9-C9CE-0646-3C1C-660FC4DD81D5}"/>
                  </a:ext>
                </a:extLst>
              </p:cNvPr>
              <p:cNvSpPr txBox="1"/>
              <p:nvPr/>
            </p:nvSpPr>
            <p:spPr>
              <a:xfrm>
                <a:off x="3567287" y="4617156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30-100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D638A9-C9CE-0646-3C1C-660FC4DD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7" y="4617156"/>
                <a:ext cx="1659467" cy="261610"/>
              </a:xfrm>
              <a:prstGeom prst="rect">
                <a:avLst/>
              </a:prstGeom>
              <a:blipFill>
                <a:blip r:embed="rId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11E7DE-5D69-C807-D0FA-EB9AABAE7CAC}"/>
                  </a:ext>
                </a:extLst>
              </p:cNvPr>
              <p:cNvSpPr txBox="1"/>
              <p:nvPr/>
            </p:nvSpPr>
            <p:spPr>
              <a:xfrm>
                <a:off x="3465686" y="1617000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50-200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11E7DE-5D69-C807-D0FA-EB9AABAE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86" y="1617000"/>
                <a:ext cx="1659467" cy="261610"/>
              </a:xfrm>
              <a:prstGeom prst="rect">
                <a:avLst/>
              </a:prstGeom>
              <a:blipFill>
                <a:blip r:embed="rId10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B98866-811E-4E27-BB53-7078D45CB64D}"/>
                  </a:ext>
                </a:extLst>
              </p:cNvPr>
              <p:cNvSpPr txBox="1"/>
              <p:nvPr/>
            </p:nvSpPr>
            <p:spPr>
              <a:xfrm>
                <a:off x="6508043" y="4612495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100-400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B98866-811E-4E27-BB53-7078D45C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43" y="4612495"/>
                <a:ext cx="1659467" cy="261610"/>
              </a:xfrm>
              <a:prstGeom prst="rect">
                <a:avLst/>
              </a:prstGeom>
              <a:blipFill>
                <a:blip r:embed="rId11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1C5EBD-A3D2-ABAD-D1F2-7E0BA11E2121}"/>
                  </a:ext>
                </a:extLst>
              </p:cNvPr>
              <p:cNvSpPr txBox="1"/>
              <p:nvPr/>
            </p:nvSpPr>
            <p:spPr>
              <a:xfrm>
                <a:off x="6508043" y="1617000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100-300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1C5EBD-A3D2-ABAD-D1F2-7E0BA11E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43" y="1617000"/>
                <a:ext cx="1659467" cy="261610"/>
              </a:xfrm>
              <a:prstGeom prst="rect">
                <a:avLst/>
              </a:prstGeom>
              <a:blipFill>
                <a:blip r:embed="rId12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F0070D-7EC7-4DC5-41B0-3DEA3D37801C}"/>
                  </a:ext>
                </a:extLst>
              </p:cNvPr>
              <p:cNvSpPr txBox="1"/>
              <p:nvPr/>
            </p:nvSpPr>
            <p:spPr>
              <a:xfrm>
                <a:off x="353775" y="4619123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100-200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F0070D-7EC7-4DC5-41B0-3DEA3D378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5" y="4619123"/>
                <a:ext cx="1659467" cy="261610"/>
              </a:xfrm>
              <a:prstGeom prst="rect">
                <a:avLst/>
              </a:prstGeom>
              <a:blipFill>
                <a:blip r:embed="rId1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586618-BCD3-D471-823B-222403FD6537}"/>
                  </a:ext>
                </a:extLst>
              </p:cNvPr>
              <p:cNvSpPr txBox="1"/>
              <p:nvPr/>
            </p:nvSpPr>
            <p:spPr>
              <a:xfrm>
                <a:off x="353773" y="1620262"/>
                <a:ext cx="16594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50-100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1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586618-BCD3-D471-823B-222403FD6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3" y="1620262"/>
                <a:ext cx="1659467" cy="261610"/>
              </a:xfrm>
              <a:prstGeom prst="rect">
                <a:avLst/>
              </a:prstGeom>
              <a:blipFill>
                <a:blip r:embed="rId1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>
            <a:off x="113175" y="85050"/>
            <a:ext cx="8923200" cy="49734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24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4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6762745" y="4378720"/>
            <a:ext cx="93184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24"/>
          <p:cNvSpPr txBox="1"/>
          <p:nvPr/>
        </p:nvSpPr>
        <p:spPr>
          <a:xfrm>
            <a:off x="6921783" y="4378727"/>
            <a:ext cx="1322005" cy="30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km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83" y="1251181"/>
            <a:ext cx="8563200" cy="3565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59" y="1606767"/>
            <a:ext cx="1751047" cy="160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/>
          <p:nvPr/>
        </p:nvSpPr>
        <p:spPr>
          <a:xfrm>
            <a:off x="1939687" y="3496904"/>
            <a:ext cx="78465" cy="7705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206730" y="3558612"/>
            <a:ext cx="78465" cy="7705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4"/>
          <p:cNvCxnSpPr>
            <a:stCxn id="233" idx="2"/>
            <a:endCxn id="237" idx="1"/>
          </p:cNvCxnSpPr>
          <p:nvPr/>
        </p:nvCxnSpPr>
        <p:spPr>
          <a:xfrm>
            <a:off x="1401882" y="3211575"/>
            <a:ext cx="278400" cy="21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4"/>
          <p:cNvCxnSpPr>
            <a:stCxn id="239" idx="2"/>
            <a:endCxn id="234" idx="7"/>
          </p:cNvCxnSpPr>
          <p:nvPr/>
        </p:nvCxnSpPr>
        <p:spPr>
          <a:xfrm flipH="1">
            <a:off x="2006686" y="3211576"/>
            <a:ext cx="1236000" cy="296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4"/>
          <p:cNvCxnSpPr>
            <a:endCxn id="235" idx="5"/>
          </p:cNvCxnSpPr>
          <p:nvPr/>
        </p:nvCxnSpPr>
        <p:spPr>
          <a:xfrm rot="10800000">
            <a:off x="2273705" y="3624384"/>
            <a:ext cx="999000" cy="29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24"/>
          <p:cNvSpPr/>
          <p:nvPr/>
        </p:nvSpPr>
        <p:spPr>
          <a:xfrm>
            <a:off x="1668713" y="3415918"/>
            <a:ext cx="78465" cy="7705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7366997" y="3334921"/>
            <a:ext cx="78465" cy="7705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24"/>
          <p:cNvCxnSpPr>
            <a:stCxn id="241" idx="0"/>
          </p:cNvCxnSpPr>
          <p:nvPr/>
        </p:nvCxnSpPr>
        <p:spPr>
          <a:xfrm rot="10800000">
            <a:off x="7303030" y="3059221"/>
            <a:ext cx="103200" cy="27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62" y="1606754"/>
            <a:ext cx="1662446" cy="160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2607" y="3183948"/>
            <a:ext cx="1662450" cy="16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9789" y="1606751"/>
            <a:ext cx="1662450" cy="16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/>
          <p:nvPr/>
        </p:nvSpPr>
        <p:spPr>
          <a:xfrm>
            <a:off x="314374" y="1250595"/>
            <a:ext cx="8563200" cy="3625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3264575" y="1174975"/>
            <a:ext cx="29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Results - Genera Richness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>
            <a:off x="222550" y="218375"/>
            <a:ext cx="8673900" cy="48678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2" name="Google Shape;252;p25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25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57" name="Google Shape;257;p25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50" y="1352138"/>
            <a:ext cx="8233258" cy="339216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cxnSp>
        <p:nvCxnSpPr>
          <p:cNvPr id="268" name="Google Shape;268;p25"/>
          <p:cNvCxnSpPr/>
          <p:nvPr/>
        </p:nvCxnSpPr>
        <p:spPr>
          <a:xfrm>
            <a:off x="6800640" y="4467132"/>
            <a:ext cx="93029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25"/>
          <p:cNvSpPr txBox="1"/>
          <p:nvPr/>
        </p:nvSpPr>
        <p:spPr>
          <a:xfrm>
            <a:off x="6975905" y="4467125"/>
            <a:ext cx="1165838" cy="30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km</a:t>
            </a:r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550" y="1708798"/>
            <a:ext cx="2058314" cy="123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4833" y="1708798"/>
            <a:ext cx="2058314" cy="123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9692" y="1704015"/>
            <a:ext cx="2058314" cy="123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34185" y="3209115"/>
            <a:ext cx="2058314" cy="123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3209" y="3209115"/>
            <a:ext cx="2058314" cy="123498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/>
          <p:nvPr/>
        </p:nvSpPr>
        <p:spPr>
          <a:xfrm>
            <a:off x="461200" y="1319125"/>
            <a:ext cx="8233200" cy="3423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2437325" y="1289750"/>
            <a:ext cx="438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Results - Environmental Observations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240425" y="207125"/>
            <a:ext cx="8656200" cy="48342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" name="Google Shape;282;p26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26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7" name="Google Shape;287;p26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/>
          <p:nvPr/>
        </p:nvSpPr>
        <p:spPr>
          <a:xfrm>
            <a:off x="480200" y="1301600"/>
            <a:ext cx="8176500" cy="3537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Hypothesis was partially correct. Site closest to the stream in the harbor showed higher abundance and diversity than sites farther away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Control site, Auasi, however, had higher abundance than Pago Boat Ramp in the second week of sampling, but diversity was still lower.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Diatoms were more abundant than Dinoflagellates during the duration of the study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Environmental observations: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Temperature and Salinity were lowest at Pago Boat Ramp and highest at Auasi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Dissolved Oxygen was lowest at Malaloa and highest at Auasi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Chlorophyll was lowest at Auasi and highest at Pago Boat Ramp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Turbidity was lowest at Pago Port and highest at Auasi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3696500" y="1301600"/>
            <a:ext cx="1743900" cy="44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251575" y="159775"/>
            <a:ext cx="8633700" cy="4836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p27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7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01" name="Google Shape;301;p27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2" name="Google Shape;3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/>
          <p:nvPr/>
        </p:nvSpPr>
        <p:spPr>
          <a:xfrm>
            <a:off x="480200" y="1225975"/>
            <a:ext cx="8176500" cy="36138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Phytoplankton abundance is a critical indicator of ocean and planetary health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Baseline information of phytoplankton distribution is important in identifying healthy regions of the ocean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Phytoplankton identification can identify toxin producing species, especially during red tides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3307425" y="1389000"/>
            <a:ext cx="2439900" cy="44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Significance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268625" y="150900"/>
            <a:ext cx="8581800" cy="4813800"/>
          </a:xfrm>
          <a:prstGeom prst="roundRect">
            <a:avLst>
              <a:gd name="adj" fmla="val 16667"/>
            </a:avLst>
          </a:prstGeom>
          <a:solidFill>
            <a:srgbClr val="D5BD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0" name="Google Shape;310;p28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311;p28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5" name="Google Shape;315;p28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6" name="Google Shape;3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>
            <a:off x="480200" y="1225975"/>
            <a:ext cx="8176500" cy="3563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Analyze nutrients from stream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Increase sample size to decrease/improve confidence intervals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Experiment with different plankton net sizes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Examine zooplankton abundance in relation to phytoplankton abundance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"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Comparison studies of abunance at different depths (coastal and open ocean) 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1747075" y="1312800"/>
            <a:ext cx="5758800" cy="44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Future Improvements/Recommendations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>
            <a:off x="296400" y="148500"/>
            <a:ext cx="8544000" cy="4859100"/>
          </a:xfrm>
          <a:prstGeom prst="roundRect">
            <a:avLst>
              <a:gd name="adj" fmla="val 16667"/>
            </a:avLst>
          </a:prstGeom>
          <a:solidFill>
            <a:srgbClr val="B5838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" name="Google Shape;324;p29"/>
          <p:cNvCxnSpPr/>
          <p:nvPr/>
        </p:nvCxnSpPr>
        <p:spPr>
          <a:xfrm>
            <a:off x="376350" y="701450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29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29" name="Google Shape;329;p29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0" name="Google Shape;3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480200" y="1225975"/>
            <a:ext cx="8176500" cy="3636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STEP-UP HS program is supported by the National Institute of Diabetes and Digestive and Kidney Diseases of the National Institutes of Health.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Dr. Eric Brown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Dr. Mark Schmaedick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Field Assistance included: Tilali Scanlan, Alisha Gill, and Valentine Vaeoso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Program Coordinator: Aneesa Golshan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CRAG - Coral Reef Advisory Group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My Parents: Melanie and Fuli Solaita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3307425" y="1312800"/>
            <a:ext cx="2439900" cy="44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omic Sans MS"/>
                <a:ea typeface="Comic Sans MS"/>
                <a:cs typeface="Comic Sans MS"/>
                <a:sym typeface="Comic Sans MS"/>
              </a:rPr>
              <a:t>Acknowledgments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>
            <a:off x="315950" y="240125"/>
            <a:ext cx="8505000" cy="4675800"/>
          </a:xfrm>
          <a:prstGeom prst="roundRect">
            <a:avLst>
              <a:gd name="adj" fmla="val 16667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" name="Google Shape;338;p30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0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43" name="Google Shape;343;p30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4" name="Google Shape;3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0"/>
          <p:cNvSpPr/>
          <p:nvPr/>
        </p:nvSpPr>
        <p:spPr>
          <a:xfrm>
            <a:off x="480200" y="1225975"/>
            <a:ext cx="8176500" cy="3563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Google Shape;3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099" y="3298400"/>
            <a:ext cx="1775350" cy="14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912" y="1326800"/>
            <a:ext cx="6089725" cy="3040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/>
          <p:nvPr/>
        </p:nvSpPr>
        <p:spPr>
          <a:xfrm>
            <a:off x="6748400" y="3374225"/>
            <a:ext cx="998400" cy="79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mon"/>
                <a:ea typeface="Lemon"/>
                <a:cs typeface="Lemon"/>
                <a:sym typeface="Lemon"/>
              </a:rPr>
              <a:t>Ha </a:t>
            </a:r>
            <a:endParaRPr>
              <a:latin typeface="Lemon"/>
              <a:ea typeface="Lemon"/>
              <a:cs typeface="Lemon"/>
              <a:sym typeface="Lem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mon"/>
                <a:ea typeface="Lemon"/>
                <a:cs typeface="Lemon"/>
                <a:sym typeface="Lemon"/>
              </a:rPr>
              <a:t>    Ha</a:t>
            </a:r>
            <a:endParaRPr>
              <a:latin typeface="Lemon"/>
              <a:ea typeface="Lemon"/>
              <a:cs typeface="Lemon"/>
              <a:sym typeface="Lemo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mon"/>
                <a:ea typeface="Lemon"/>
                <a:cs typeface="Lemon"/>
                <a:sym typeface="Lemon"/>
              </a:rPr>
              <a:t>Ha  </a:t>
            </a:r>
            <a:endParaRPr>
              <a:latin typeface="Lemon"/>
              <a:ea typeface="Lemon"/>
              <a:cs typeface="Lemon"/>
              <a:sym typeface="Lem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55375" y="183750"/>
            <a:ext cx="8854200" cy="4750500"/>
          </a:xfrm>
          <a:prstGeom prst="roundRect">
            <a:avLst>
              <a:gd name="adj" fmla="val 16667"/>
            </a:avLst>
          </a:prstGeom>
          <a:solidFill>
            <a:srgbClr val="EEE2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cxnSp>
        <p:nvCxnSpPr>
          <p:cNvPr id="64" name="Google Shape;64;p14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09675" y="821450"/>
            <a:ext cx="8519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7832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25" y="867268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09725" y="1314175"/>
            <a:ext cx="8519700" cy="34524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Phytoplankton: microscopic plants drifting in the ocean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Diatoms and Dinoflagellates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They serve as the foundation of the ocean food web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They are responsible for producing half of the world’s oxygen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Phytoplankton are vastly understudied in American Samoa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The purpose of this research is to fill in baseline knowledge gaps on the abundance and diversity of phytoplankton, relative to stream proximity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903475" y="1314175"/>
            <a:ext cx="3247800" cy="606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7258850" y="1554425"/>
            <a:ext cx="1263600" cy="1188000"/>
          </a:xfrm>
          <a:prstGeom prst="rect">
            <a:avLst/>
          </a:prstGeom>
          <a:solidFill>
            <a:srgbClr val="CCCC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150" y="1720601"/>
            <a:ext cx="738300" cy="8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">
            <a:off x="7388525" y="1658378"/>
            <a:ext cx="1399050" cy="9326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7405625" y="1731350"/>
            <a:ext cx="960600" cy="808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133000" y="172550"/>
            <a:ext cx="8875500" cy="4801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cxnSp>
        <p:nvCxnSpPr>
          <p:cNvPr id="82" name="Google Shape;82;p15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5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289700" y="1251175"/>
            <a:ext cx="8573100" cy="35886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Null Hypothesis: no difference among sites for either phytoplankton abundance or diversity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Alternative Hypothesis: we expect phytoplankton nearest to a stream to have higher abundance and higher diversity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903475" y="1314175"/>
            <a:ext cx="3247800" cy="606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Hypothesis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75"/>
            <a:ext cx="9144000" cy="51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7450500" y="2257350"/>
            <a:ext cx="1693500" cy="31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Samoa</a:t>
            </a:r>
            <a:endParaRPr sz="1300"/>
          </a:p>
        </p:txBody>
      </p:sp>
      <p:sp>
        <p:nvSpPr>
          <p:cNvPr id="97" name="Google Shape;97;p16"/>
          <p:cNvSpPr/>
          <p:nvPr/>
        </p:nvSpPr>
        <p:spPr>
          <a:xfrm>
            <a:off x="0" y="6100"/>
            <a:ext cx="9144000" cy="5120100"/>
          </a:xfrm>
          <a:prstGeom prst="rect">
            <a:avLst/>
          </a:prstGeom>
          <a:noFill/>
          <a:ln w="1524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62" y="165225"/>
            <a:ext cx="2644076" cy="198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497788" y="165275"/>
            <a:ext cx="2628600" cy="1983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3134138" y="1169450"/>
            <a:ext cx="1364700" cy="978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5" name="Google Shape;105;p17"/>
          <p:cNvSpPr/>
          <p:nvPr/>
        </p:nvSpPr>
        <p:spPr>
          <a:xfrm>
            <a:off x="1402775" y="1169450"/>
            <a:ext cx="12006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study</a:t>
            </a:r>
            <a:r>
              <a:rPr lang="en"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2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area</a:t>
            </a:r>
            <a:endParaRPr sz="12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4275" y="2793837"/>
            <a:ext cx="2232449" cy="21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6294350" y="2793900"/>
            <a:ext cx="2232300" cy="21729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7"/>
          <p:cNvCxnSpPr>
            <a:stCxn id="107" idx="0"/>
          </p:cNvCxnSpPr>
          <p:nvPr/>
        </p:nvCxnSpPr>
        <p:spPr>
          <a:xfrm rot="10800000">
            <a:off x="7405700" y="2186400"/>
            <a:ext cx="4800" cy="607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9" name="Google Shape;109;p17"/>
          <p:cNvSpPr/>
          <p:nvPr/>
        </p:nvSpPr>
        <p:spPr>
          <a:xfrm>
            <a:off x="6961850" y="3678150"/>
            <a:ext cx="12006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control site</a:t>
            </a:r>
            <a:r>
              <a:rPr lang="en"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733700" y="132395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857725" y="161120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2638700" y="178115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144200" y="159675"/>
            <a:ext cx="8848500" cy="483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8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8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379125" y="1243125"/>
            <a:ext cx="8391300" cy="3618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en" sz="1800" u="sng">
                <a:latin typeface="Comic Sans MS"/>
                <a:ea typeface="Comic Sans MS"/>
                <a:cs typeface="Comic Sans MS"/>
                <a:sym typeface="Comic Sans MS"/>
              </a:rPr>
              <a:t>Will phytoplankton be more abundant in areas closer to the stream?</a:t>
            </a:r>
            <a:endParaRPr sz="1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t="3488" b="3479"/>
          <a:stretch/>
        </p:blipFill>
        <p:spPr>
          <a:xfrm>
            <a:off x="984088" y="1839625"/>
            <a:ext cx="7181376" cy="27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/>
          <p:nvPr/>
        </p:nvSpPr>
        <p:spPr>
          <a:xfrm>
            <a:off x="984088" y="1839700"/>
            <a:ext cx="7181400" cy="2799300"/>
          </a:xfrm>
          <a:prstGeom prst="rect">
            <a:avLst/>
          </a:prstGeom>
          <a:noFill/>
          <a:ln w="1143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28" name="Google Shape;128;p18"/>
          <p:cNvSpPr/>
          <p:nvPr/>
        </p:nvSpPr>
        <p:spPr>
          <a:xfrm>
            <a:off x="1099125" y="2502300"/>
            <a:ext cx="1807200" cy="29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Pago Pago Boat Ramp      (85 meters)</a:t>
            </a:r>
            <a:endParaRPr sz="1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4391050" y="3414650"/>
            <a:ext cx="1807200" cy="29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Malaloa</a:t>
            </a:r>
            <a:endParaRPr sz="1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(800 meters)</a:t>
            </a:r>
            <a:endParaRPr sz="1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6119450" y="3879800"/>
            <a:ext cx="1807200" cy="29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Pago Pago Port</a:t>
            </a:r>
            <a:endParaRPr sz="1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(1,160 meters)</a:t>
            </a:r>
            <a:endParaRPr sz="12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343300" y="269555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4619900" y="360995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6905900" y="4219550"/>
            <a:ext cx="138300" cy="9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155375" y="172550"/>
            <a:ext cx="8826300" cy="4801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379125" y="682425"/>
            <a:ext cx="83913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9"/>
          <p:cNvSpPr/>
          <p:nvPr/>
        </p:nvSpPr>
        <p:spPr>
          <a:xfrm>
            <a:off x="7216050" y="467600"/>
            <a:ext cx="315900" cy="164400"/>
          </a:xfrm>
          <a:prstGeom prst="mathMinus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7658375" y="391850"/>
            <a:ext cx="214800" cy="214800"/>
          </a:xfrm>
          <a:prstGeom prst="rect">
            <a:avLst/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7999600" y="341300"/>
            <a:ext cx="315900" cy="315900"/>
          </a:xfrm>
          <a:prstGeom prst="mathMultiply">
            <a:avLst>
              <a:gd name="adj1" fmla="val 23520"/>
            </a:avLst>
          </a:prstGeom>
          <a:solidFill>
            <a:srgbClr val="99999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486525" y="821450"/>
            <a:ext cx="8081700" cy="315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https://www.phytoplankton.com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44" name="Google Shape;144;p19"/>
          <p:cNvCxnSpPr/>
          <p:nvPr/>
        </p:nvCxnSpPr>
        <p:spPr>
          <a:xfrm>
            <a:off x="859400" y="821450"/>
            <a:ext cx="0" cy="290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00" y="879856"/>
            <a:ext cx="379200" cy="19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379125" y="1251175"/>
            <a:ext cx="8338500" cy="3555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Chose 3 sites that ranged from closest to furthest from a major stream and 1 control site with minimal stream input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3 replicate plankton net tows at each site. Each tow was 3 minutes in duration and approximately 30 meters in distance (Volume filtered: 0.94 m</a:t>
            </a:r>
            <a:r>
              <a:rPr lang="en" sz="1600" baseline="3000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Measured chlorophyll, dissolved oxygen, salinity, temperature, and turbidity with a multiparameter sonde at each site 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Analyzed each preserved sample (Lugol’s Solution) microscopically for phytoplankton abundance and diversity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3702825" y="1308950"/>
            <a:ext cx="1743900" cy="44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Methods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5067675" y="4852825"/>
            <a:ext cx="40764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Photo source: https://slideplayer.com/slide/3461332/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24678" y="4017675"/>
            <a:ext cx="4076400" cy="419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(Net diameter: 0.2m, Mesh size: 20 </a:t>
            </a:r>
            <a:r>
              <a:rPr lang="en" sz="1600" b="1" dirty="0">
                <a:solidFill>
                  <a:schemeClr val="dk1"/>
                </a:solidFill>
              </a:rPr>
              <a:t>µm)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5" y="266525"/>
            <a:ext cx="2122495" cy="179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300" y="309975"/>
            <a:ext cx="2439078" cy="18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2100" y="2661175"/>
            <a:ext cx="3051196" cy="202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284325" y="286750"/>
            <a:ext cx="2122500" cy="17991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6076325" y="309975"/>
            <a:ext cx="2439000" cy="18771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5882100" y="2683525"/>
            <a:ext cx="3051300" cy="20247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6602" y="2683513"/>
            <a:ext cx="2753971" cy="206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2865963" y="2661175"/>
            <a:ext cx="2734500" cy="21102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700" y="2774747"/>
            <a:ext cx="2439002" cy="188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196700" y="2773975"/>
            <a:ext cx="2439000" cy="18771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4588" y="215800"/>
            <a:ext cx="2753977" cy="2065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2864625" y="233800"/>
            <a:ext cx="2754000" cy="2065500"/>
          </a:xfrm>
          <a:prstGeom prst="rect">
            <a:avLst/>
          </a:prstGeom>
          <a:noFill/>
          <a:ln w="76200" cap="flat" cmpd="sng">
            <a:solidFill>
              <a:srgbClr val="D5BD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766</Words>
  <Application>Microsoft Office PowerPoint</Application>
  <PresentationFormat>On-screen Show (16:9)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Yanone Kaffeesatz</vt:lpstr>
      <vt:lpstr>Arial</vt:lpstr>
      <vt:lpstr>Calibri</vt:lpstr>
      <vt:lpstr>Lemon</vt:lpstr>
      <vt:lpstr>Courier New</vt:lpstr>
      <vt:lpstr>Comic Sans MS</vt:lpstr>
      <vt:lpstr>Merriweather</vt:lpstr>
      <vt:lpstr>Oswald</vt:lpstr>
      <vt:lpstr>Cambria Math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ent1</dc:creator>
  <cp:lastModifiedBy>ent1</cp:lastModifiedBy>
  <cp:revision>1</cp:revision>
  <dcterms:modified xsi:type="dcterms:W3CDTF">2022-08-05T23:46:50Z</dcterms:modified>
</cp:coreProperties>
</file>