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0"/>
  </p:notesMasterIdLst>
  <p:sldIdLst>
    <p:sldId id="258" r:id="rId2"/>
    <p:sldId id="267" r:id="rId3"/>
    <p:sldId id="304" r:id="rId4"/>
    <p:sldId id="305" r:id="rId5"/>
    <p:sldId id="306" r:id="rId6"/>
    <p:sldId id="271" r:id="rId7"/>
    <p:sldId id="307" r:id="rId8"/>
    <p:sldId id="317" r:id="rId9"/>
    <p:sldId id="308" r:id="rId10"/>
    <p:sldId id="309" r:id="rId11"/>
    <p:sldId id="310" r:id="rId12"/>
    <p:sldId id="312" r:id="rId13"/>
    <p:sldId id="311" r:id="rId14"/>
    <p:sldId id="313" r:id="rId15"/>
    <p:sldId id="314" r:id="rId16"/>
    <p:sldId id="318" r:id="rId17"/>
    <p:sldId id="316" r:id="rId18"/>
    <p:sldId id="259" r:id="rId19"/>
  </p:sldIdLst>
  <p:sldSz cx="9144000" cy="5143500" type="screen16x9"/>
  <p:notesSz cx="6858000" cy="9144000"/>
  <p:embeddedFontLst>
    <p:embeddedFont>
      <p:font typeface="Amatic SC" panose="00000500000000000000" pitchFamily="2" charset="-79"/>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7F7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098E54-EB00-4B82-9FD8-E604E0E969A3}">
  <a:tblStyle styleId="{9F098E54-EB00-4B82-9FD8-E604E0E969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6c698b0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6c698b0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3866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8835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1877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2940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7183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72640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8024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534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6c698b07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6c698b07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55777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6987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335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6c698b077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56c698b077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062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904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540b6adc3_2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540b6adc3_2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65197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text 1">
  <p:cSld name="CUSTOM_7">
    <p:spTree>
      <p:nvGrpSpPr>
        <p:cNvPr id="1" name="Shape 32"/>
        <p:cNvGrpSpPr/>
        <p:nvPr/>
      </p:nvGrpSpPr>
      <p:grpSpPr>
        <a:xfrm>
          <a:off x="0" y="0"/>
          <a:ext cx="0" cy="0"/>
          <a:chOff x="0" y="0"/>
          <a:chExt cx="0" cy="0"/>
        </a:xfrm>
      </p:grpSpPr>
      <p:sp>
        <p:nvSpPr>
          <p:cNvPr id="33" name="Google Shape;33;p4"/>
          <p:cNvSpPr txBox="1">
            <a:spLocks noGrp="1"/>
          </p:cNvSpPr>
          <p:nvPr>
            <p:ph type="subTitle" idx="1"/>
          </p:nvPr>
        </p:nvSpPr>
        <p:spPr>
          <a:xfrm>
            <a:off x="4603475" y="2557800"/>
            <a:ext cx="3133200" cy="1784400"/>
          </a:xfrm>
          <a:prstGeom prst="rect">
            <a:avLst/>
          </a:prstGeom>
        </p:spPr>
        <p:txBody>
          <a:bodyPr spcFirstLastPara="1" wrap="square" lIns="91425" tIns="91425" rIns="91425" bIns="91425" anchor="ctr" anchorCtr="0">
            <a:noAutofit/>
          </a:bodyPr>
          <a:lstStyle>
            <a:lvl1pPr lvl="0" algn="r" rtl="0">
              <a:lnSpc>
                <a:spcPct val="115000"/>
              </a:lnSpc>
              <a:spcBef>
                <a:spcPts val="0"/>
              </a:spcBef>
              <a:spcAft>
                <a:spcPts val="0"/>
              </a:spcAft>
              <a:buClr>
                <a:schemeClr val="dk1"/>
              </a:buClr>
              <a:buSzPts val="1200"/>
              <a:buNone/>
              <a:defRPr>
                <a:solidFill>
                  <a:schemeClr val="dk1"/>
                </a:solidFill>
              </a:defRPr>
            </a:lvl1pPr>
            <a:lvl2pPr lvl="1" algn="r" rtl="0">
              <a:lnSpc>
                <a:spcPct val="115000"/>
              </a:lnSpc>
              <a:spcBef>
                <a:spcPts val="0"/>
              </a:spcBef>
              <a:spcAft>
                <a:spcPts val="0"/>
              </a:spcAft>
              <a:buClr>
                <a:schemeClr val="dk1"/>
              </a:buClr>
              <a:buSzPts val="1200"/>
              <a:buNone/>
              <a:defRPr>
                <a:solidFill>
                  <a:schemeClr val="dk1"/>
                </a:solidFill>
              </a:defRPr>
            </a:lvl2pPr>
            <a:lvl3pPr lvl="2" algn="r" rtl="0">
              <a:lnSpc>
                <a:spcPct val="115000"/>
              </a:lnSpc>
              <a:spcBef>
                <a:spcPts val="0"/>
              </a:spcBef>
              <a:spcAft>
                <a:spcPts val="0"/>
              </a:spcAft>
              <a:buClr>
                <a:schemeClr val="dk1"/>
              </a:buClr>
              <a:buSzPts val="1200"/>
              <a:buNone/>
              <a:defRPr>
                <a:solidFill>
                  <a:schemeClr val="dk1"/>
                </a:solidFill>
              </a:defRPr>
            </a:lvl3pPr>
            <a:lvl4pPr lvl="3" algn="r" rtl="0">
              <a:lnSpc>
                <a:spcPct val="115000"/>
              </a:lnSpc>
              <a:spcBef>
                <a:spcPts val="0"/>
              </a:spcBef>
              <a:spcAft>
                <a:spcPts val="0"/>
              </a:spcAft>
              <a:buClr>
                <a:schemeClr val="dk1"/>
              </a:buClr>
              <a:buSzPts val="1200"/>
              <a:buNone/>
              <a:defRPr>
                <a:solidFill>
                  <a:schemeClr val="dk1"/>
                </a:solidFill>
              </a:defRPr>
            </a:lvl4pPr>
            <a:lvl5pPr lvl="4" algn="r" rtl="0">
              <a:lnSpc>
                <a:spcPct val="115000"/>
              </a:lnSpc>
              <a:spcBef>
                <a:spcPts val="0"/>
              </a:spcBef>
              <a:spcAft>
                <a:spcPts val="0"/>
              </a:spcAft>
              <a:buClr>
                <a:schemeClr val="dk1"/>
              </a:buClr>
              <a:buSzPts val="1200"/>
              <a:buNone/>
              <a:defRPr>
                <a:solidFill>
                  <a:schemeClr val="dk1"/>
                </a:solidFill>
              </a:defRPr>
            </a:lvl5pPr>
            <a:lvl6pPr lvl="5" algn="r" rtl="0">
              <a:lnSpc>
                <a:spcPct val="115000"/>
              </a:lnSpc>
              <a:spcBef>
                <a:spcPts val="0"/>
              </a:spcBef>
              <a:spcAft>
                <a:spcPts val="0"/>
              </a:spcAft>
              <a:buClr>
                <a:schemeClr val="dk1"/>
              </a:buClr>
              <a:buSzPts val="1200"/>
              <a:buNone/>
              <a:defRPr>
                <a:solidFill>
                  <a:schemeClr val="dk1"/>
                </a:solidFill>
              </a:defRPr>
            </a:lvl6pPr>
            <a:lvl7pPr lvl="6" algn="r" rtl="0">
              <a:lnSpc>
                <a:spcPct val="115000"/>
              </a:lnSpc>
              <a:spcBef>
                <a:spcPts val="0"/>
              </a:spcBef>
              <a:spcAft>
                <a:spcPts val="0"/>
              </a:spcAft>
              <a:buClr>
                <a:schemeClr val="dk1"/>
              </a:buClr>
              <a:buSzPts val="1200"/>
              <a:buNone/>
              <a:defRPr>
                <a:solidFill>
                  <a:schemeClr val="dk1"/>
                </a:solidFill>
              </a:defRPr>
            </a:lvl7pPr>
            <a:lvl8pPr lvl="7" algn="r" rtl="0">
              <a:lnSpc>
                <a:spcPct val="115000"/>
              </a:lnSpc>
              <a:spcBef>
                <a:spcPts val="0"/>
              </a:spcBef>
              <a:spcAft>
                <a:spcPts val="0"/>
              </a:spcAft>
              <a:buClr>
                <a:schemeClr val="dk1"/>
              </a:buClr>
              <a:buSzPts val="1200"/>
              <a:buNone/>
              <a:defRPr>
                <a:solidFill>
                  <a:schemeClr val="dk1"/>
                </a:solidFill>
              </a:defRPr>
            </a:lvl8pPr>
            <a:lvl9pPr lvl="8" algn="r" rtl="0">
              <a:lnSpc>
                <a:spcPct val="115000"/>
              </a:lnSpc>
              <a:spcBef>
                <a:spcPts val="0"/>
              </a:spcBef>
              <a:spcAft>
                <a:spcPts val="0"/>
              </a:spcAft>
              <a:buClr>
                <a:schemeClr val="dk1"/>
              </a:buClr>
              <a:buSzPts val="1200"/>
              <a:buNone/>
              <a:defRPr>
                <a:solidFill>
                  <a:schemeClr val="dk1"/>
                </a:solidFill>
              </a:defRPr>
            </a:lvl9pPr>
          </a:lstStyle>
          <a:p>
            <a:endParaRPr/>
          </a:p>
        </p:txBody>
      </p:sp>
      <p:sp>
        <p:nvSpPr>
          <p:cNvPr id="34" name="Google Shape;34;p4"/>
          <p:cNvSpPr txBox="1">
            <a:spLocks noGrp="1"/>
          </p:cNvSpPr>
          <p:nvPr>
            <p:ph type="ctrTitle"/>
          </p:nvPr>
        </p:nvSpPr>
        <p:spPr>
          <a:xfrm>
            <a:off x="5165499" y="1996137"/>
            <a:ext cx="2571300" cy="851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000"/>
              <a:buNone/>
              <a:defRPr sz="3000">
                <a:solidFill>
                  <a:schemeClr val="accent3"/>
                </a:solidFill>
              </a:defRPr>
            </a:lvl1pPr>
            <a:lvl2pPr lvl="1" algn="r" rtl="0">
              <a:spcBef>
                <a:spcPts val="0"/>
              </a:spcBef>
              <a:spcAft>
                <a:spcPts val="0"/>
              </a:spcAft>
              <a:buClr>
                <a:schemeClr val="accent3"/>
              </a:buClr>
              <a:buSzPts val="3000"/>
              <a:buNone/>
              <a:defRPr sz="3000">
                <a:solidFill>
                  <a:schemeClr val="accent3"/>
                </a:solidFill>
              </a:defRPr>
            </a:lvl2pPr>
            <a:lvl3pPr lvl="2" algn="r" rtl="0">
              <a:spcBef>
                <a:spcPts val="0"/>
              </a:spcBef>
              <a:spcAft>
                <a:spcPts val="0"/>
              </a:spcAft>
              <a:buClr>
                <a:schemeClr val="accent3"/>
              </a:buClr>
              <a:buSzPts val="3000"/>
              <a:buNone/>
              <a:defRPr sz="3000">
                <a:solidFill>
                  <a:schemeClr val="accent3"/>
                </a:solidFill>
              </a:defRPr>
            </a:lvl3pPr>
            <a:lvl4pPr lvl="3" algn="r" rtl="0">
              <a:spcBef>
                <a:spcPts val="0"/>
              </a:spcBef>
              <a:spcAft>
                <a:spcPts val="0"/>
              </a:spcAft>
              <a:buClr>
                <a:schemeClr val="accent3"/>
              </a:buClr>
              <a:buSzPts val="3000"/>
              <a:buNone/>
              <a:defRPr sz="3000">
                <a:solidFill>
                  <a:schemeClr val="accent3"/>
                </a:solidFill>
              </a:defRPr>
            </a:lvl4pPr>
            <a:lvl5pPr lvl="4" algn="r" rtl="0">
              <a:spcBef>
                <a:spcPts val="0"/>
              </a:spcBef>
              <a:spcAft>
                <a:spcPts val="0"/>
              </a:spcAft>
              <a:buClr>
                <a:schemeClr val="accent3"/>
              </a:buClr>
              <a:buSzPts val="3000"/>
              <a:buNone/>
              <a:defRPr sz="3000">
                <a:solidFill>
                  <a:schemeClr val="accent3"/>
                </a:solidFill>
              </a:defRPr>
            </a:lvl5pPr>
            <a:lvl6pPr lvl="5" algn="r" rtl="0">
              <a:spcBef>
                <a:spcPts val="0"/>
              </a:spcBef>
              <a:spcAft>
                <a:spcPts val="0"/>
              </a:spcAft>
              <a:buClr>
                <a:schemeClr val="accent3"/>
              </a:buClr>
              <a:buSzPts val="3000"/>
              <a:buNone/>
              <a:defRPr sz="3000">
                <a:solidFill>
                  <a:schemeClr val="accent3"/>
                </a:solidFill>
              </a:defRPr>
            </a:lvl6pPr>
            <a:lvl7pPr lvl="6" algn="r" rtl="0">
              <a:spcBef>
                <a:spcPts val="0"/>
              </a:spcBef>
              <a:spcAft>
                <a:spcPts val="0"/>
              </a:spcAft>
              <a:buClr>
                <a:schemeClr val="accent3"/>
              </a:buClr>
              <a:buSzPts val="3000"/>
              <a:buNone/>
              <a:defRPr sz="3000">
                <a:solidFill>
                  <a:schemeClr val="accent3"/>
                </a:solidFill>
              </a:defRPr>
            </a:lvl7pPr>
            <a:lvl8pPr lvl="7" algn="r" rtl="0">
              <a:spcBef>
                <a:spcPts val="0"/>
              </a:spcBef>
              <a:spcAft>
                <a:spcPts val="0"/>
              </a:spcAft>
              <a:buClr>
                <a:schemeClr val="accent3"/>
              </a:buClr>
              <a:buSzPts val="3000"/>
              <a:buNone/>
              <a:defRPr sz="3000">
                <a:solidFill>
                  <a:schemeClr val="accent3"/>
                </a:solidFill>
              </a:defRPr>
            </a:lvl8pPr>
            <a:lvl9pPr lvl="8" algn="r" rtl="0">
              <a:spcBef>
                <a:spcPts val="0"/>
              </a:spcBef>
              <a:spcAft>
                <a:spcPts val="0"/>
              </a:spcAft>
              <a:buClr>
                <a:schemeClr val="accent3"/>
              </a:buClr>
              <a:buSzPts val="3000"/>
              <a:buNone/>
              <a:defRPr sz="3000">
                <a:solidFill>
                  <a:schemeClr val="accent3"/>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
  <p:cSld name="CUSTOM_7_1">
    <p:spTree>
      <p:nvGrpSpPr>
        <p:cNvPr id="1" name="Shape 35"/>
        <p:cNvGrpSpPr/>
        <p:nvPr/>
      </p:nvGrpSpPr>
      <p:grpSpPr>
        <a:xfrm>
          <a:off x="0" y="0"/>
          <a:ext cx="0" cy="0"/>
          <a:chOff x="0" y="0"/>
          <a:chExt cx="0" cy="0"/>
        </a:xfrm>
      </p:grpSpPr>
      <p:sp>
        <p:nvSpPr>
          <p:cNvPr id="36" name="Google Shape;36;p5"/>
          <p:cNvSpPr txBox="1">
            <a:spLocks noGrp="1"/>
          </p:cNvSpPr>
          <p:nvPr>
            <p:ph type="subTitle" idx="1"/>
          </p:nvPr>
        </p:nvSpPr>
        <p:spPr>
          <a:xfrm flipH="1">
            <a:off x="1450349" y="2176794"/>
            <a:ext cx="3867600" cy="1784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Clr>
                <a:schemeClr val="dk1"/>
              </a:buClr>
              <a:buSzPts val="1200"/>
              <a:buNone/>
              <a:defRPr>
                <a:solidFill>
                  <a:schemeClr val="dk1"/>
                </a:solidFill>
              </a:defRPr>
            </a:lvl1pPr>
            <a:lvl2pPr lvl="1" rtl="0">
              <a:lnSpc>
                <a:spcPct val="115000"/>
              </a:lnSpc>
              <a:spcBef>
                <a:spcPts val="0"/>
              </a:spcBef>
              <a:spcAft>
                <a:spcPts val="0"/>
              </a:spcAft>
              <a:buClr>
                <a:schemeClr val="dk1"/>
              </a:buClr>
              <a:buSzPts val="1200"/>
              <a:buNone/>
              <a:defRPr>
                <a:solidFill>
                  <a:schemeClr val="dk1"/>
                </a:solidFill>
              </a:defRPr>
            </a:lvl2pPr>
            <a:lvl3pPr lvl="2" rtl="0">
              <a:lnSpc>
                <a:spcPct val="115000"/>
              </a:lnSpc>
              <a:spcBef>
                <a:spcPts val="0"/>
              </a:spcBef>
              <a:spcAft>
                <a:spcPts val="0"/>
              </a:spcAft>
              <a:buClr>
                <a:schemeClr val="dk1"/>
              </a:buClr>
              <a:buSzPts val="1200"/>
              <a:buNone/>
              <a:defRPr>
                <a:solidFill>
                  <a:schemeClr val="dk1"/>
                </a:solidFill>
              </a:defRPr>
            </a:lvl3pPr>
            <a:lvl4pPr lvl="3" rtl="0">
              <a:lnSpc>
                <a:spcPct val="115000"/>
              </a:lnSpc>
              <a:spcBef>
                <a:spcPts val="0"/>
              </a:spcBef>
              <a:spcAft>
                <a:spcPts val="0"/>
              </a:spcAft>
              <a:buClr>
                <a:schemeClr val="dk1"/>
              </a:buClr>
              <a:buSzPts val="1200"/>
              <a:buNone/>
              <a:defRPr>
                <a:solidFill>
                  <a:schemeClr val="dk1"/>
                </a:solidFill>
              </a:defRPr>
            </a:lvl4pPr>
            <a:lvl5pPr lvl="4" rtl="0">
              <a:lnSpc>
                <a:spcPct val="115000"/>
              </a:lnSpc>
              <a:spcBef>
                <a:spcPts val="0"/>
              </a:spcBef>
              <a:spcAft>
                <a:spcPts val="0"/>
              </a:spcAft>
              <a:buClr>
                <a:schemeClr val="dk1"/>
              </a:buClr>
              <a:buSzPts val="1200"/>
              <a:buNone/>
              <a:defRPr>
                <a:solidFill>
                  <a:schemeClr val="dk1"/>
                </a:solidFill>
              </a:defRPr>
            </a:lvl5pPr>
            <a:lvl6pPr lvl="5" rtl="0">
              <a:lnSpc>
                <a:spcPct val="115000"/>
              </a:lnSpc>
              <a:spcBef>
                <a:spcPts val="0"/>
              </a:spcBef>
              <a:spcAft>
                <a:spcPts val="0"/>
              </a:spcAft>
              <a:buClr>
                <a:schemeClr val="dk1"/>
              </a:buClr>
              <a:buSzPts val="1200"/>
              <a:buNone/>
              <a:defRPr>
                <a:solidFill>
                  <a:schemeClr val="dk1"/>
                </a:solidFill>
              </a:defRPr>
            </a:lvl6pPr>
            <a:lvl7pPr lvl="6" rtl="0">
              <a:lnSpc>
                <a:spcPct val="115000"/>
              </a:lnSpc>
              <a:spcBef>
                <a:spcPts val="0"/>
              </a:spcBef>
              <a:spcAft>
                <a:spcPts val="0"/>
              </a:spcAft>
              <a:buClr>
                <a:schemeClr val="dk1"/>
              </a:buClr>
              <a:buSzPts val="1200"/>
              <a:buNone/>
              <a:defRPr>
                <a:solidFill>
                  <a:schemeClr val="dk1"/>
                </a:solidFill>
              </a:defRPr>
            </a:lvl7pPr>
            <a:lvl8pPr lvl="7" rtl="0">
              <a:lnSpc>
                <a:spcPct val="115000"/>
              </a:lnSpc>
              <a:spcBef>
                <a:spcPts val="0"/>
              </a:spcBef>
              <a:spcAft>
                <a:spcPts val="0"/>
              </a:spcAft>
              <a:buClr>
                <a:schemeClr val="dk1"/>
              </a:buClr>
              <a:buSzPts val="1200"/>
              <a:buNone/>
              <a:defRPr>
                <a:solidFill>
                  <a:schemeClr val="dk1"/>
                </a:solidFill>
              </a:defRPr>
            </a:lvl8pPr>
            <a:lvl9pPr lvl="8" rtl="0">
              <a:lnSpc>
                <a:spcPct val="115000"/>
              </a:lnSpc>
              <a:spcBef>
                <a:spcPts val="0"/>
              </a:spcBef>
              <a:spcAft>
                <a:spcPts val="0"/>
              </a:spcAft>
              <a:buClr>
                <a:schemeClr val="dk1"/>
              </a:buClr>
              <a:buSzPts val="1200"/>
              <a:buNone/>
              <a:defRPr>
                <a:solidFill>
                  <a:schemeClr val="dk1"/>
                </a:solidFill>
              </a:defRPr>
            </a:lvl9pPr>
          </a:lstStyle>
          <a:p>
            <a:endParaRPr/>
          </a:p>
        </p:txBody>
      </p:sp>
      <p:sp>
        <p:nvSpPr>
          <p:cNvPr id="37" name="Google Shape;37;p5"/>
          <p:cNvSpPr txBox="1">
            <a:spLocks noGrp="1"/>
          </p:cNvSpPr>
          <p:nvPr>
            <p:ph type="ctrTitle"/>
          </p:nvPr>
        </p:nvSpPr>
        <p:spPr>
          <a:xfrm flipH="1">
            <a:off x="1450372" y="1706425"/>
            <a:ext cx="2571300" cy="851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000"/>
              <a:buNone/>
              <a:defRPr sz="3000">
                <a:solidFill>
                  <a:schemeClr val="accent3"/>
                </a:solidFill>
              </a:defRPr>
            </a:lvl1pPr>
            <a:lvl2pPr lvl="1" rtl="0">
              <a:spcBef>
                <a:spcPts val="0"/>
              </a:spcBef>
              <a:spcAft>
                <a:spcPts val="0"/>
              </a:spcAft>
              <a:buClr>
                <a:schemeClr val="accent3"/>
              </a:buClr>
              <a:buSzPts val="3000"/>
              <a:buNone/>
              <a:defRPr sz="3000">
                <a:solidFill>
                  <a:schemeClr val="accent3"/>
                </a:solidFill>
              </a:defRPr>
            </a:lvl2pPr>
            <a:lvl3pPr lvl="2" rtl="0">
              <a:spcBef>
                <a:spcPts val="0"/>
              </a:spcBef>
              <a:spcAft>
                <a:spcPts val="0"/>
              </a:spcAft>
              <a:buClr>
                <a:schemeClr val="accent3"/>
              </a:buClr>
              <a:buSzPts val="3000"/>
              <a:buNone/>
              <a:defRPr sz="3000">
                <a:solidFill>
                  <a:schemeClr val="accent3"/>
                </a:solidFill>
              </a:defRPr>
            </a:lvl3pPr>
            <a:lvl4pPr lvl="3" rtl="0">
              <a:spcBef>
                <a:spcPts val="0"/>
              </a:spcBef>
              <a:spcAft>
                <a:spcPts val="0"/>
              </a:spcAft>
              <a:buClr>
                <a:schemeClr val="accent3"/>
              </a:buClr>
              <a:buSzPts val="3000"/>
              <a:buNone/>
              <a:defRPr sz="3000">
                <a:solidFill>
                  <a:schemeClr val="accent3"/>
                </a:solidFill>
              </a:defRPr>
            </a:lvl4pPr>
            <a:lvl5pPr lvl="4" rtl="0">
              <a:spcBef>
                <a:spcPts val="0"/>
              </a:spcBef>
              <a:spcAft>
                <a:spcPts val="0"/>
              </a:spcAft>
              <a:buClr>
                <a:schemeClr val="accent3"/>
              </a:buClr>
              <a:buSzPts val="3000"/>
              <a:buNone/>
              <a:defRPr sz="3000">
                <a:solidFill>
                  <a:schemeClr val="accent3"/>
                </a:solidFill>
              </a:defRPr>
            </a:lvl5pPr>
            <a:lvl6pPr lvl="5" rtl="0">
              <a:spcBef>
                <a:spcPts val="0"/>
              </a:spcBef>
              <a:spcAft>
                <a:spcPts val="0"/>
              </a:spcAft>
              <a:buClr>
                <a:schemeClr val="accent3"/>
              </a:buClr>
              <a:buSzPts val="3000"/>
              <a:buNone/>
              <a:defRPr sz="3000">
                <a:solidFill>
                  <a:schemeClr val="accent3"/>
                </a:solidFill>
              </a:defRPr>
            </a:lvl6pPr>
            <a:lvl7pPr lvl="6" rtl="0">
              <a:spcBef>
                <a:spcPts val="0"/>
              </a:spcBef>
              <a:spcAft>
                <a:spcPts val="0"/>
              </a:spcAft>
              <a:buClr>
                <a:schemeClr val="accent3"/>
              </a:buClr>
              <a:buSzPts val="3000"/>
              <a:buNone/>
              <a:defRPr sz="3000">
                <a:solidFill>
                  <a:schemeClr val="accent3"/>
                </a:solidFill>
              </a:defRPr>
            </a:lvl7pPr>
            <a:lvl8pPr lvl="7" rtl="0">
              <a:spcBef>
                <a:spcPts val="0"/>
              </a:spcBef>
              <a:spcAft>
                <a:spcPts val="0"/>
              </a:spcAft>
              <a:buClr>
                <a:schemeClr val="accent3"/>
              </a:buClr>
              <a:buSzPts val="3000"/>
              <a:buNone/>
              <a:defRPr sz="3000">
                <a:solidFill>
                  <a:schemeClr val="accent3"/>
                </a:solidFill>
              </a:defRPr>
            </a:lvl8pPr>
            <a:lvl9pPr lvl="8" rtl="0">
              <a:spcBef>
                <a:spcPts val="0"/>
              </a:spcBef>
              <a:spcAft>
                <a:spcPts val="0"/>
              </a:spcAft>
              <a:buClr>
                <a:schemeClr val="accent3"/>
              </a:buClr>
              <a:buSzPts val="3000"/>
              <a:buNone/>
              <a:defRPr sz="3000">
                <a:solidFill>
                  <a:schemeClr val="accent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design">
  <p:cSld name="CUSTOM_6">
    <p:spTree>
      <p:nvGrpSpPr>
        <p:cNvPr id="1" name="Shape 52"/>
        <p:cNvGrpSpPr/>
        <p:nvPr/>
      </p:nvGrpSpPr>
      <p:grpSpPr>
        <a:xfrm>
          <a:off x="0" y="0"/>
          <a:ext cx="0" cy="0"/>
          <a:chOff x="0" y="0"/>
          <a:chExt cx="0" cy="0"/>
        </a:xfrm>
      </p:grpSpPr>
      <p:sp>
        <p:nvSpPr>
          <p:cNvPr id="53" name="Google Shape;53;p8"/>
          <p:cNvSpPr txBox="1">
            <a:spLocks noGrp="1"/>
          </p:cNvSpPr>
          <p:nvPr>
            <p:ph type="ctrTitle"/>
          </p:nvPr>
        </p:nvSpPr>
        <p:spPr>
          <a:xfrm>
            <a:off x="619900" y="165229"/>
            <a:ext cx="7904100" cy="851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3000">
                <a:solidFill>
                  <a:schemeClr val="accent3"/>
                </a:solidFill>
              </a:defRPr>
            </a:lvl1pPr>
            <a:lvl2pPr lvl="1" algn="ctr" rtl="0">
              <a:spcBef>
                <a:spcPts val="0"/>
              </a:spcBef>
              <a:spcAft>
                <a:spcPts val="0"/>
              </a:spcAft>
              <a:buClr>
                <a:schemeClr val="accent3"/>
              </a:buClr>
              <a:buSzPts val="1100"/>
              <a:buNone/>
              <a:defRPr sz="1100">
                <a:solidFill>
                  <a:schemeClr val="accent3"/>
                </a:solidFill>
              </a:defRPr>
            </a:lvl2pPr>
            <a:lvl3pPr lvl="2" algn="ctr" rtl="0">
              <a:spcBef>
                <a:spcPts val="0"/>
              </a:spcBef>
              <a:spcAft>
                <a:spcPts val="0"/>
              </a:spcAft>
              <a:buClr>
                <a:schemeClr val="accent3"/>
              </a:buClr>
              <a:buSzPts val="1100"/>
              <a:buNone/>
              <a:defRPr sz="1100">
                <a:solidFill>
                  <a:schemeClr val="accent3"/>
                </a:solidFill>
              </a:defRPr>
            </a:lvl3pPr>
            <a:lvl4pPr lvl="3" algn="ctr" rtl="0">
              <a:spcBef>
                <a:spcPts val="0"/>
              </a:spcBef>
              <a:spcAft>
                <a:spcPts val="0"/>
              </a:spcAft>
              <a:buClr>
                <a:schemeClr val="accent3"/>
              </a:buClr>
              <a:buSzPts val="1100"/>
              <a:buNone/>
              <a:defRPr sz="1100">
                <a:solidFill>
                  <a:schemeClr val="accent3"/>
                </a:solidFill>
              </a:defRPr>
            </a:lvl4pPr>
            <a:lvl5pPr lvl="4" algn="ctr" rtl="0">
              <a:spcBef>
                <a:spcPts val="0"/>
              </a:spcBef>
              <a:spcAft>
                <a:spcPts val="0"/>
              </a:spcAft>
              <a:buClr>
                <a:schemeClr val="accent3"/>
              </a:buClr>
              <a:buSzPts val="1100"/>
              <a:buNone/>
              <a:defRPr sz="1100">
                <a:solidFill>
                  <a:schemeClr val="accent3"/>
                </a:solidFill>
              </a:defRPr>
            </a:lvl5pPr>
            <a:lvl6pPr lvl="5" algn="ctr" rtl="0">
              <a:spcBef>
                <a:spcPts val="0"/>
              </a:spcBef>
              <a:spcAft>
                <a:spcPts val="0"/>
              </a:spcAft>
              <a:buClr>
                <a:schemeClr val="accent3"/>
              </a:buClr>
              <a:buSzPts val="1100"/>
              <a:buNone/>
              <a:defRPr sz="1100">
                <a:solidFill>
                  <a:schemeClr val="accent3"/>
                </a:solidFill>
              </a:defRPr>
            </a:lvl6pPr>
            <a:lvl7pPr lvl="6" algn="ctr" rtl="0">
              <a:spcBef>
                <a:spcPts val="0"/>
              </a:spcBef>
              <a:spcAft>
                <a:spcPts val="0"/>
              </a:spcAft>
              <a:buClr>
                <a:schemeClr val="accent3"/>
              </a:buClr>
              <a:buSzPts val="1100"/>
              <a:buNone/>
              <a:defRPr sz="1100">
                <a:solidFill>
                  <a:schemeClr val="accent3"/>
                </a:solidFill>
              </a:defRPr>
            </a:lvl7pPr>
            <a:lvl8pPr lvl="7" algn="ctr" rtl="0">
              <a:spcBef>
                <a:spcPts val="0"/>
              </a:spcBef>
              <a:spcAft>
                <a:spcPts val="0"/>
              </a:spcAft>
              <a:buClr>
                <a:schemeClr val="accent3"/>
              </a:buClr>
              <a:buSzPts val="1100"/>
              <a:buNone/>
              <a:defRPr sz="1100">
                <a:solidFill>
                  <a:schemeClr val="accent3"/>
                </a:solidFill>
              </a:defRPr>
            </a:lvl8pPr>
            <a:lvl9pPr lvl="8" algn="ctr" rtl="0">
              <a:spcBef>
                <a:spcPts val="0"/>
              </a:spcBef>
              <a:spcAft>
                <a:spcPts val="0"/>
              </a:spcAft>
              <a:buClr>
                <a:schemeClr val="accent3"/>
              </a:buClr>
              <a:buSzPts val="1100"/>
              <a:buNone/>
              <a:defRPr sz="1100">
                <a:solidFill>
                  <a:schemeClr val="accent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2">
  <p:cSld name="CUSTOM_8">
    <p:spTree>
      <p:nvGrpSpPr>
        <p:cNvPr id="1" name="Shape 60"/>
        <p:cNvGrpSpPr/>
        <p:nvPr/>
      </p:nvGrpSpPr>
      <p:grpSpPr>
        <a:xfrm>
          <a:off x="0" y="0"/>
          <a:ext cx="0" cy="0"/>
          <a:chOff x="0" y="0"/>
          <a:chExt cx="0" cy="0"/>
        </a:xfrm>
      </p:grpSpPr>
      <p:sp>
        <p:nvSpPr>
          <p:cNvPr id="61" name="Google Shape;61;p10"/>
          <p:cNvSpPr txBox="1">
            <a:spLocks noGrp="1"/>
          </p:cNvSpPr>
          <p:nvPr>
            <p:ph type="ctrTitle"/>
          </p:nvPr>
        </p:nvSpPr>
        <p:spPr>
          <a:xfrm>
            <a:off x="619900" y="165229"/>
            <a:ext cx="7904100" cy="851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3000"/>
              <a:buNone/>
              <a:defRPr sz="3000">
                <a:solidFill>
                  <a:schemeClr val="accent3"/>
                </a:solidFill>
              </a:defRPr>
            </a:lvl1pPr>
            <a:lvl2pPr lvl="1" algn="ctr" rtl="0">
              <a:spcBef>
                <a:spcPts val="0"/>
              </a:spcBef>
              <a:spcAft>
                <a:spcPts val="0"/>
              </a:spcAft>
              <a:buClr>
                <a:schemeClr val="accent3"/>
              </a:buClr>
              <a:buSzPts val="1100"/>
              <a:buNone/>
              <a:defRPr sz="1100">
                <a:solidFill>
                  <a:schemeClr val="accent3"/>
                </a:solidFill>
              </a:defRPr>
            </a:lvl2pPr>
            <a:lvl3pPr lvl="2" algn="ctr" rtl="0">
              <a:spcBef>
                <a:spcPts val="0"/>
              </a:spcBef>
              <a:spcAft>
                <a:spcPts val="0"/>
              </a:spcAft>
              <a:buClr>
                <a:schemeClr val="accent3"/>
              </a:buClr>
              <a:buSzPts val="1100"/>
              <a:buNone/>
              <a:defRPr sz="1100">
                <a:solidFill>
                  <a:schemeClr val="accent3"/>
                </a:solidFill>
              </a:defRPr>
            </a:lvl3pPr>
            <a:lvl4pPr lvl="3" algn="ctr" rtl="0">
              <a:spcBef>
                <a:spcPts val="0"/>
              </a:spcBef>
              <a:spcAft>
                <a:spcPts val="0"/>
              </a:spcAft>
              <a:buClr>
                <a:schemeClr val="accent3"/>
              </a:buClr>
              <a:buSzPts val="1100"/>
              <a:buNone/>
              <a:defRPr sz="1100">
                <a:solidFill>
                  <a:schemeClr val="accent3"/>
                </a:solidFill>
              </a:defRPr>
            </a:lvl4pPr>
            <a:lvl5pPr lvl="4" algn="ctr" rtl="0">
              <a:spcBef>
                <a:spcPts val="0"/>
              </a:spcBef>
              <a:spcAft>
                <a:spcPts val="0"/>
              </a:spcAft>
              <a:buClr>
                <a:schemeClr val="accent3"/>
              </a:buClr>
              <a:buSzPts val="1100"/>
              <a:buNone/>
              <a:defRPr sz="1100">
                <a:solidFill>
                  <a:schemeClr val="accent3"/>
                </a:solidFill>
              </a:defRPr>
            </a:lvl5pPr>
            <a:lvl6pPr lvl="5" algn="ctr" rtl="0">
              <a:spcBef>
                <a:spcPts val="0"/>
              </a:spcBef>
              <a:spcAft>
                <a:spcPts val="0"/>
              </a:spcAft>
              <a:buClr>
                <a:schemeClr val="accent3"/>
              </a:buClr>
              <a:buSzPts val="1100"/>
              <a:buNone/>
              <a:defRPr sz="1100">
                <a:solidFill>
                  <a:schemeClr val="accent3"/>
                </a:solidFill>
              </a:defRPr>
            </a:lvl6pPr>
            <a:lvl7pPr lvl="6" algn="ctr" rtl="0">
              <a:spcBef>
                <a:spcPts val="0"/>
              </a:spcBef>
              <a:spcAft>
                <a:spcPts val="0"/>
              </a:spcAft>
              <a:buClr>
                <a:schemeClr val="accent3"/>
              </a:buClr>
              <a:buSzPts val="1100"/>
              <a:buNone/>
              <a:defRPr sz="1100">
                <a:solidFill>
                  <a:schemeClr val="accent3"/>
                </a:solidFill>
              </a:defRPr>
            </a:lvl7pPr>
            <a:lvl8pPr lvl="7" algn="ctr" rtl="0">
              <a:spcBef>
                <a:spcPts val="0"/>
              </a:spcBef>
              <a:spcAft>
                <a:spcPts val="0"/>
              </a:spcAft>
              <a:buClr>
                <a:schemeClr val="accent3"/>
              </a:buClr>
              <a:buSzPts val="1100"/>
              <a:buNone/>
              <a:defRPr sz="1100">
                <a:solidFill>
                  <a:schemeClr val="accent3"/>
                </a:solidFill>
              </a:defRPr>
            </a:lvl8pPr>
            <a:lvl9pPr lvl="8" algn="ctr" rtl="0">
              <a:spcBef>
                <a:spcPts val="0"/>
              </a:spcBef>
              <a:spcAft>
                <a:spcPts val="0"/>
              </a:spcAft>
              <a:buClr>
                <a:schemeClr val="accent3"/>
              </a:buClr>
              <a:buSzPts val="1100"/>
              <a:buNone/>
              <a:defRPr sz="1100">
                <a:solidFill>
                  <a:schemeClr val="accent3"/>
                </a:solidFill>
              </a:defRPr>
            </a:lvl9pPr>
          </a:lstStyle>
          <a:p>
            <a:endParaRPr/>
          </a:p>
        </p:txBody>
      </p:sp>
      <p:sp>
        <p:nvSpPr>
          <p:cNvPr id="62" name="Google Shape;62;p10"/>
          <p:cNvSpPr txBox="1">
            <a:spLocks noGrp="1"/>
          </p:cNvSpPr>
          <p:nvPr>
            <p:ph type="ctrTitle" idx="2"/>
          </p:nvPr>
        </p:nvSpPr>
        <p:spPr>
          <a:xfrm>
            <a:off x="1041226" y="2769200"/>
            <a:ext cx="14853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3" name="Google Shape;63;p10"/>
          <p:cNvSpPr txBox="1">
            <a:spLocks noGrp="1"/>
          </p:cNvSpPr>
          <p:nvPr>
            <p:ph type="subTitle" idx="1"/>
          </p:nvPr>
        </p:nvSpPr>
        <p:spPr>
          <a:xfrm>
            <a:off x="807075" y="3400575"/>
            <a:ext cx="19536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100">
                <a:solidFill>
                  <a:srgbClr val="000000"/>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64" name="Google Shape;64;p10"/>
          <p:cNvSpPr txBox="1">
            <a:spLocks noGrp="1"/>
          </p:cNvSpPr>
          <p:nvPr>
            <p:ph type="ctrTitle" idx="3"/>
          </p:nvPr>
        </p:nvSpPr>
        <p:spPr>
          <a:xfrm>
            <a:off x="3817071" y="2769200"/>
            <a:ext cx="14853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 name="Google Shape;65;p10"/>
          <p:cNvSpPr txBox="1">
            <a:spLocks noGrp="1"/>
          </p:cNvSpPr>
          <p:nvPr>
            <p:ph type="subTitle" idx="4"/>
          </p:nvPr>
        </p:nvSpPr>
        <p:spPr>
          <a:xfrm>
            <a:off x="3595075" y="3400575"/>
            <a:ext cx="19536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100">
                <a:solidFill>
                  <a:srgbClr val="000000"/>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66" name="Google Shape;66;p10"/>
          <p:cNvSpPr txBox="1">
            <a:spLocks noGrp="1"/>
          </p:cNvSpPr>
          <p:nvPr>
            <p:ph type="ctrTitle" idx="5"/>
          </p:nvPr>
        </p:nvSpPr>
        <p:spPr>
          <a:xfrm>
            <a:off x="6617467" y="2769200"/>
            <a:ext cx="14853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7" name="Google Shape;67;p10"/>
          <p:cNvSpPr txBox="1">
            <a:spLocks noGrp="1"/>
          </p:cNvSpPr>
          <p:nvPr>
            <p:ph type="subTitle" idx="6"/>
          </p:nvPr>
        </p:nvSpPr>
        <p:spPr>
          <a:xfrm>
            <a:off x="6383325" y="3400575"/>
            <a:ext cx="19536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100">
                <a:solidFill>
                  <a:srgbClr val="000000"/>
                </a:solidFill>
              </a:defRPr>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7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slide">
  <p:cSld name="CUSTOM_12">
    <p:bg>
      <p:bgPr>
        <a:noFill/>
        <a:effectLst/>
      </p:bgPr>
    </p:bg>
    <p:spTree>
      <p:nvGrpSpPr>
        <p:cNvPr id="1" name="Shape 7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1pPr>
            <a:lvl2pPr lvl="1"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rtl="0">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Muli"/>
              <a:buChar char="●"/>
              <a:defRPr sz="1200">
                <a:solidFill>
                  <a:schemeClr val="dk1"/>
                </a:solidFill>
                <a:latin typeface="Muli"/>
                <a:ea typeface="Muli"/>
                <a:cs typeface="Muli"/>
                <a:sym typeface="Muli"/>
              </a:defRPr>
            </a:lvl1pPr>
            <a:lvl2pPr marL="914400" lvl="1"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2pPr>
            <a:lvl3pPr marL="1371600" lvl="2"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3pPr>
            <a:lvl4pPr marL="1828800" lvl="3"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4pPr>
            <a:lvl5pPr marL="2286000" lvl="4"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5pPr>
            <a:lvl6pPr marL="2743200" lvl="5"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6pPr>
            <a:lvl7pPr marL="3200400" lvl="6"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7pPr>
            <a:lvl8pPr marL="3657600" lvl="7" indent="-304800" rtl="0">
              <a:lnSpc>
                <a:spcPct val="115000"/>
              </a:lnSpc>
              <a:spcBef>
                <a:spcPts val="1600"/>
              </a:spcBef>
              <a:spcAft>
                <a:spcPts val="0"/>
              </a:spcAft>
              <a:buClr>
                <a:schemeClr val="dk1"/>
              </a:buClr>
              <a:buSzPts val="1200"/>
              <a:buFont typeface="Muli"/>
              <a:buChar char="○"/>
              <a:defRPr sz="1200">
                <a:solidFill>
                  <a:schemeClr val="dk1"/>
                </a:solidFill>
                <a:latin typeface="Muli"/>
                <a:ea typeface="Muli"/>
                <a:cs typeface="Muli"/>
                <a:sym typeface="Muli"/>
              </a:defRPr>
            </a:lvl8pPr>
            <a:lvl9pPr marL="4114800" lvl="8" indent="-304800" rtl="0">
              <a:lnSpc>
                <a:spcPct val="115000"/>
              </a:lnSpc>
              <a:spcBef>
                <a:spcPts val="1600"/>
              </a:spcBef>
              <a:spcAft>
                <a:spcPts val="1600"/>
              </a:spcAft>
              <a:buClr>
                <a:schemeClr val="dk1"/>
              </a:buClr>
              <a:buSzPts val="1200"/>
              <a:buFont typeface="Muli"/>
              <a:buChar char="■"/>
              <a:defRPr sz="1200">
                <a:solidFill>
                  <a:schemeClr val="dk1"/>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4" r:id="rId3"/>
    <p:sldLayoutId id="2147483656" r:id="rId4"/>
    <p:sldLayoutId id="2147483660" r:id="rId5"/>
    <p:sldLayoutId id="2147483661"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a%20href=%22https:/lovepik.com/images/png-cartoon.html%22%3eCartoon%20Png%20vectors%20by%20Lovepik.com%3c/a"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jpg"/><Relationship Id="rId21" Type="http://schemas.openxmlformats.org/officeDocument/2006/relationships/image" Target="../media/image31.svg"/><Relationship Id="rId7" Type="http://schemas.openxmlformats.org/officeDocument/2006/relationships/image" Target="../media/image17.jp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notesSlide" Target="../notesSlides/notesSlide6.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16.jpg"/><Relationship Id="rId11" Type="http://schemas.openxmlformats.org/officeDocument/2006/relationships/image" Target="../media/image21.svg"/><Relationship Id="rId5" Type="http://schemas.openxmlformats.org/officeDocument/2006/relationships/image" Target="../media/image15.jpg"/><Relationship Id="rId15" Type="http://schemas.openxmlformats.org/officeDocument/2006/relationships/image" Target="../media/image25.svg"/><Relationship Id="rId23" Type="http://schemas.openxmlformats.org/officeDocument/2006/relationships/image" Target="../media/image33.svg"/><Relationship Id="rId10" Type="http://schemas.openxmlformats.org/officeDocument/2006/relationships/image" Target="../media/image20.png"/><Relationship Id="rId19" Type="http://schemas.openxmlformats.org/officeDocument/2006/relationships/image" Target="../media/image29.svg"/><Relationship Id="rId4" Type="http://schemas.openxmlformats.org/officeDocument/2006/relationships/image" Target="../media/image14.jp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1" name="Google Shape;131;p22"/>
          <p:cNvPicPr preferRelativeResize="0"/>
          <p:nvPr/>
        </p:nvPicPr>
        <p:blipFill>
          <a:blip r:embed="rId3">
            <a:alphaModFix/>
          </a:blip>
          <a:stretch>
            <a:fillRect/>
          </a:stretch>
        </p:blipFill>
        <p:spPr>
          <a:xfrm>
            <a:off x="-239086" y="2840694"/>
            <a:ext cx="1692550" cy="2125599"/>
          </a:xfrm>
          <a:prstGeom prst="rect">
            <a:avLst/>
          </a:prstGeom>
          <a:noFill/>
          <a:ln>
            <a:noFill/>
          </a:ln>
        </p:spPr>
      </p:pic>
      <p:sp>
        <p:nvSpPr>
          <p:cNvPr id="134" name="Google Shape;134;p22"/>
          <p:cNvSpPr/>
          <p:nvPr/>
        </p:nvSpPr>
        <p:spPr>
          <a:xfrm>
            <a:off x="149257" y="141426"/>
            <a:ext cx="7957879" cy="3075304"/>
          </a:xfrm>
          <a:prstGeom prst="round2DiagRect">
            <a:avLst>
              <a:gd name="adj1" fmla="val 16667"/>
              <a:gd name="adj2" fmla="val 0"/>
            </a:avLst>
          </a:pr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35;p22"/>
          <p:cNvSpPr txBox="1">
            <a:spLocks noGrp="1"/>
          </p:cNvSpPr>
          <p:nvPr>
            <p:ph type="ctrTitle"/>
          </p:nvPr>
        </p:nvSpPr>
        <p:spPr>
          <a:xfrm>
            <a:off x="194120" y="391640"/>
            <a:ext cx="8066314" cy="258489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dirty="0">
                <a:solidFill>
                  <a:schemeClr val="accent5">
                    <a:lumMod val="50000"/>
                  </a:schemeClr>
                </a:solidFill>
                <a:latin typeface="+mj-lt"/>
              </a:rPr>
              <a:t>Total Phenolics, Antioxidant Activity, and Sensory Evaluation of Sausages Incorporated with Calamansi Peel Powder</a:t>
            </a:r>
            <a:endParaRPr sz="3600" dirty="0">
              <a:solidFill>
                <a:schemeClr val="accent5">
                  <a:lumMod val="50000"/>
                </a:schemeClr>
              </a:solidFill>
              <a:latin typeface="+mj-lt"/>
            </a:endParaRPr>
          </a:p>
        </p:txBody>
      </p:sp>
      <p:sp>
        <p:nvSpPr>
          <p:cNvPr id="136" name="Google Shape;136;p22"/>
          <p:cNvSpPr/>
          <p:nvPr/>
        </p:nvSpPr>
        <p:spPr>
          <a:xfrm flipH="1">
            <a:off x="6783325" y="0"/>
            <a:ext cx="2360675" cy="1353100"/>
          </a:xfrm>
          <a:custGeom>
            <a:avLst/>
            <a:gdLst/>
            <a:ahLst/>
            <a:cxnLst/>
            <a:rect l="l" t="t" r="r" b="b"/>
            <a:pathLst>
              <a:path w="94427" h="54124" extrusionOk="0">
                <a:moveTo>
                  <a:pt x="0" y="0"/>
                </a:moveTo>
                <a:lnTo>
                  <a:pt x="0" y="54100"/>
                </a:lnTo>
                <a:cubicBezTo>
                  <a:pt x="65" y="54116"/>
                  <a:pt x="128" y="54123"/>
                  <a:pt x="192" y="54123"/>
                </a:cubicBezTo>
                <a:cubicBezTo>
                  <a:pt x="1070" y="54123"/>
                  <a:pt x="1802" y="52676"/>
                  <a:pt x="2619" y="50957"/>
                </a:cubicBezTo>
                <a:cubicBezTo>
                  <a:pt x="4944" y="46120"/>
                  <a:pt x="9249" y="42216"/>
                  <a:pt x="14479" y="40784"/>
                </a:cubicBezTo>
                <a:cubicBezTo>
                  <a:pt x="19725" y="39352"/>
                  <a:pt x="25634" y="40227"/>
                  <a:pt x="30373" y="37551"/>
                </a:cubicBezTo>
                <a:cubicBezTo>
                  <a:pt x="35775" y="34506"/>
                  <a:pt x="37944" y="27869"/>
                  <a:pt x="42331" y="23490"/>
                </a:cubicBezTo>
                <a:cubicBezTo>
                  <a:pt x="45809" y="20011"/>
                  <a:pt x="50565" y="18104"/>
                  <a:pt x="55336" y="16926"/>
                </a:cubicBezTo>
                <a:cubicBezTo>
                  <a:pt x="60116" y="15747"/>
                  <a:pt x="65027" y="15215"/>
                  <a:pt x="69799" y="14020"/>
                </a:cubicBezTo>
                <a:cubicBezTo>
                  <a:pt x="79072" y="11688"/>
                  <a:pt x="87674" y="6769"/>
                  <a:pt x="94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26" name="Picture 2">
            <a:extLst>
              <a:ext uri="{FF2B5EF4-FFF2-40B4-BE49-F238E27FC236}">
                <a16:creationId xmlns:a16="http://schemas.microsoft.com/office/drawing/2014/main" id="{B64C5615-936F-7248-4A70-87817A863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112028">
            <a:off x="9501592" y="2384643"/>
            <a:ext cx="1760591" cy="18195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room, scene, gambling house&#10;&#10;Description automatically generated">
            <a:extLst>
              <a:ext uri="{FF2B5EF4-FFF2-40B4-BE49-F238E27FC236}">
                <a16:creationId xmlns:a16="http://schemas.microsoft.com/office/drawing/2014/main" id="{5BFE11ED-9221-D3AD-9C45-2908FD08F576}"/>
              </a:ext>
            </a:extLst>
          </p:cNvPr>
          <p:cNvPicPr>
            <a:picLocks noChangeAspect="1"/>
          </p:cNvPicPr>
          <p:nvPr/>
        </p:nvPicPr>
        <p:blipFill>
          <a:blip r:embed="rId5"/>
          <a:stretch>
            <a:fillRect/>
          </a:stretch>
        </p:blipFill>
        <p:spPr>
          <a:xfrm rot="20747071">
            <a:off x="4351673" y="646378"/>
            <a:ext cx="5508089" cy="5508089"/>
          </a:xfrm>
          <a:prstGeom prst="rect">
            <a:avLst/>
          </a:prstGeom>
        </p:spPr>
      </p:pic>
      <p:pic>
        <p:nvPicPr>
          <p:cNvPr id="8" name="Picture 7">
            <a:extLst>
              <a:ext uri="{FF2B5EF4-FFF2-40B4-BE49-F238E27FC236}">
                <a16:creationId xmlns:a16="http://schemas.microsoft.com/office/drawing/2014/main" id="{5CB127B8-4CD2-1527-C69D-CEC99EC4A482}"/>
              </a:ext>
            </a:extLst>
          </p:cNvPr>
          <p:cNvPicPr>
            <a:picLocks noChangeAspect="1"/>
          </p:cNvPicPr>
          <p:nvPr/>
        </p:nvPicPr>
        <p:blipFill>
          <a:blip r:embed="rId6"/>
          <a:stretch>
            <a:fillRect/>
          </a:stretch>
        </p:blipFill>
        <p:spPr>
          <a:xfrm rot="17320701">
            <a:off x="7837349" y="605220"/>
            <a:ext cx="2057149" cy="2077177"/>
          </a:xfrm>
          <a:prstGeom prst="rect">
            <a:avLst/>
          </a:prstGeom>
        </p:spPr>
      </p:pic>
      <p:pic>
        <p:nvPicPr>
          <p:cNvPr id="130" name="Google Shape;130;p22"/>
          <p:cNvPicPr preferRelativeResize="0"/>
          <p:nvPr/>
        </p:nvPicPr>
        <p:blipFill>
          <a:blip r:embed="rId7">
            <a:alphaModFix/>
          </a:blip>
          <a:stretch>
            <a:fillRect/>
          </a:stretch>
        </p:blipFill>
        <p:spPr>
          <a:xfrm rot="1064939">
            <a:off x="-738715" y="3969262"/>
            <a:ext cx="1692553" cy="1616171"/>
          </a:xfrm>
          <a:prstGeom prst="rect">
            <a:avLst/>
          </a:prstGeom>
          <a:noFill/>
          <a:ln>
            <a:noFill/>
          </a:ln>
        </p:spPr>
      </p:pic>
      <p:sp>
        <p:nvSpPr>
          <p:cNvPr id="11" name="Rectangle: Rounded Corners 10">
            <a:extLst>
              <a:ext uri="{FF2B5EF4-FFF2-40B4-BE49-F238E27FC236}">
                <a16:creationId xmlns:a16="http://schemas.microsoft.com/office/drawing/2014/main" id="{CE007B60-C913-C269-A71B-5F9BE0483487}"/>
              </a:ext>
            </a:extLst>
          </p:cNvPr>
          <p:cNvSpPr/>
          <p:nvPr/>
        </p:nvSpPr>
        <p:spPr>
          <a:xfrm>
            <a:off x="1140403" y="3265424"/>
            <a:ext cx="3657271" cy="170931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8D72B2-951E-AC47-3F5A-3F7ABDCC6F13}"/>
              </a:ext>
            </a:extLst>
          </p:cNvPr>
          <p:cNvSpPr txBox="1"/>
          <p:nvPr/>
        </p:nvSpPr>
        <p:spPr>
          <a:xfrm>
            <a:off x="1288991" y="3348529"/>
            <a:ext cx="3360094" cy="1508105"/>
          </a:xfrm>
          <a:prstGeom prst="rect">
            <a:avLst/>
          </a:prstGeom>
          <a:noFill/>
        </p:spPr>
        <p:txBody>
          <a:bodyPr wrap="square" rtlCol="0">
            <a:spAutoFit/>
          </a:bodyPr>
          <a:lstStyle/>
          <a:p>
            <a:r>
              <a:rPr lang="en-US" sz="2400" b="1" dirty="0">
                <a:solidFill>
                  <a:schemeClr val="accent1">
                    <a:lumMod val="10000"/>
                  </a:schemeClr>
                </a:solidFill>
              </a:rPr>
              <a:t>Veronica Rose Obias</a:t>
            </a:r>
          </a:p>
          <a:p>
            <a:endParaRPr lang="en-US" dirty="0">
              <a:solidFill>
                <a:schemeClr val="accent1">
                  <a:lumMod val="10000"/>
                </a:schemeClr>
              </a:solidFill>
            </a:endParaRPr>
          </a:p>
          <a:p>
            <a:r>
              <a:rPr lang="en-US" sz="1800" dirty="0">
                <a:solidFill>
                  <a:schemeClr val="accent1">
                    <a:lumMod val="10000"/>
                  </a:schemeClr>
                </a:solidFill>
              </a:rPr>
              <a:t>Mentors: Dr. Jian Yang and Kristi Hammond, University of Guam</a:t>
            </a:r>
          </a:p>
        </p:txBody>
      </p:sp>
      <p:sp>
        <p:nvSpPr>
          <p:cNvPr id="15" name="Rectangle 14">
            <a:extLst>
              <a:ext uri="{FF2B5EF4-FFF2-40B4-BE49-F238E27FC236}">
                <a16:creationId xmlns:a16="http://schemas.microsoft.com/office/drawing/2014/main" id="{953B6960-2963-E4AF-7454-04B97E33EC01}"/>
              </a:ext>
            </a:extLst>
          </p:cNvPr>
          <p:cNvSpPr/>
          <p:nvPr/>
        </p:nvSpPr>
        <p:spPr>
          <a:xfrm>
            <a:off x="6602893" y="4890406"/>
            <a:ext cx="2296178" cy="151775"/>
          </a:xfrm>
          <a:prstGeom prst="rect">
            <a:avLst/>
          </a:prstGeom>
          <a:solidFill>
            <a:srgbClr val="D7F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Art by: </a:t>
            </a:r>
            <a:r>
              <a:rPr lang="en-US" sz="1200" dirty="0">
                <a:solidFill>
                  <a:srgbClr val="000000"/>
                </a:solidFill>
                <a:hlinkClick r:id="rId8" action="ppaction://hlinkfile">
                  <a:extLst>
                    <a:ext uri="{A12FA001-AC4F-418D-AE19-62706E023703}">
                      <ahyp:hlinkClr xmlns:ahyp="http://schemas.microsoft.com/office/drawing/2018/hyperlinkcolor" val="tx"/>
                    </a:ext>
                  </a:extLst>
                </a:hlinkClick>
              </a:rPr>
              <a:t>lovepik.com</a:t>
            </a:r>
            <a:endParaRPr lang="en-US" sz="1200" dirty="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249010" y="115644"/>
            <a:ext cx="8645977" cy="86256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600" dirty="0">
                <a:latin typeface="+mj-lt"/>
              </a:rPr>
              <a:t>Total Phenolic Content of Sausages Incorporated with Calamansi Peel Powder for Day 1</a:t>
            </a:r>
            <a:endParaRPr sz="2600" dirty="0">
              <a:latin typeface="+mj-lt"/>
            </a:endParaRPr>
          </a:p>
        </p:txBody>
      </p:sp>
      <p:sp>
        <p:nvSpPr>
          <p:cNvPr id="383" name="Google Shape;383;p31"/>
          <p:cNvSpPr/>
          <p:nvPr/>
        </p:nvSpPr>
        <p:spPr>
          <a:xfrm>
            <a:off x="0" y="3575600"/>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576785" y="3471129"/>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a:off x="-48010" y="3273878"/>
            <a:ext cx="1483911" cy="1869621"/>
          </a:xfrm>
          <a:prstGeom prst="rect">
            <a:avLst/>
          </a:prstGeom>
        </p:spPr>
      </p:pic>
      <p:pic>
        <p:nvPicPr>
          <p:cNvPr id="6" name="Picture 5">
            <a:extLst>
              <a:ext uri="{FF2B5EF4-FFF2-40B4-BE49-F238E27FC236}">
                <a16:creationId xmlns:a16="http://schemas.microsoft.com/office/drawing/2014/main" id="{6D44C5D3-EB44-39C9-8AF4-4335C944C341}"/>
              </a:ext>
            </a:extLst>
          </p:cNvPr>
          <p:cNvPicPr>
            <a:picLocks noChangeAspect="1"/>
          </p:cNvPicPr>
          <p:nvPr/>
        </p:nvPicPr>
        <p:blipFill>
          <a:blip r:embed="rId5"/>
          <a:stretch>
            <a:fillRect/>
          </a:stretch>
        </p:blipFill>
        <p:spPr>
          <a:xfrm>
            <a:off x="1244413" y="930727"/>
            <a:ext cx="6655169" cy="4024993"/>
          </a:xfrm>
          <a:prstGeom prst="rect">
            <a:avLst/>
          </a:prstGeom>
        </p:spPr>
      </p:pic>
    </p:spTree>
    <p:extLst>
      <p:ext uri="{BB962C8B-B14F-4D97-AF65-F5344CB8AC3E}">
        <p14:creationId xmlns:p14="http://schemas.microsoft.com/office/powerpoint/2010/main" val="3242060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40903" y="122823"/>
            <a:ext cx="9062193" cy="84872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600" dirty="0">
                <a:latin typeface="+mj-lt"/>
              </a:rPr>
              <a:t>Total Phenolic Content of Sausages Incorporated with Calamansi Peel Powder Throughout a Storage Period</a:t>
            </a:r>
            <a:endParaRPr sz="2600" dirty="0">
              <a:latin typeface="+mj-lt"/>
            </a:endParaRPr>
          </a:p>
        </p:txBody>
      </p:sp>
      <p:sp>
        <p:nvSpPr>
          <p:cNvPr id="383" name="Google Shape;383;p31"/>
          <p:cNvSpPr/>
          <p:nvPr/>
        </p:nvSpPr>
        <p:spPr>
          <a:xfrm>
            <a:off x="0" y="3575600"/>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576785" y="3471129"/>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a:off x="-48010" y="3273878"/>
            <a:ext cx="1483911" cy="1869621"/>
          </a:xfrm>
          <a:prstGeom prst="rect">
            <a:avLst/>
          </a:prstGeom>
        </p:spPr>
      </p:pic>
      <p:pic>
        <p:nvPicPr>
          <p:cNvPr id="4" name="Picture 3">
            <a:extLst>
              <a:ext uri="{FF2B5EF4-FFF2-40B4-BE49-F238E27FC236}">
                <a16:creationId xmlns:a16="http://schemas.microsoft.com/office/drawing/2014/main" id="{340FB20F-8A60-F062-CA8E-05C6403013D7}"/>
              </a:ext>
            </a:extLst>
          </p:cNvPr>
          <p:cNvPicPr>
            <a:picLocks noChangeAspect="1"/>
          </p:cNvPicPr>
          <p:nvPr/>
        </p:nvPicPr>
        <p:blipFill>
          <a:blip r:embed="rId5"/>
          <a:stretch>
            <a:fillRect/>
          </a:stretch>
        </p:blipFill>
        <p:spPr>
          <a:xfrm>
            <a:off x="1168499" y="971550"/>
            <a:ext cx="6807000" cy="4024993"/>
          </a:xfrm>
          <a:prstGeom prst="rect">
            <a:avLst/>
          </a:prstGeom>
        </p:spPr>
      </p:pic>
    </p:spTree>
    <p:extLst>
      <p:ext uri="{BB962C8B-B14F-4D97-AF65-F5344CB8AC3E}">
        <p14:creationId xmlns:p14="http://schemas.microsoft.com/office/powerpoint/2010/main" val="2939196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40903" y="130713"/>
            <a:ext cx="9062193" cy="81607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600" dirty="0">
                <a:latin typeface="+mj-lt"/>
              </a:rPr>
              <a:t>Antioxidant Activity of Sausages Incorporated with Calamansi Peel Powder for Day 1</a:t>
            </a:r>
            <a:endParaRPr sz="2600" dirty="0">
              <a:latin typeface="+mj-lt"/>
            </a:endParaRPr>
          </a:p>
        </p:txBody>
      </p:sp>
      <p:sp>
        <p:nvSpPr>
          <p:cNvPr id="383" name="Google Shape;383;p31"/>
          <p:cNvSpPr/>
          <p:nvPr/>
        </p:nvSpPr>
        <p:spPr>
          <a:xfrm>
            <a:off x="0" y="3575600"/>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576785" y="3471129"/>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a:off x="-48010" y="3273878"/>
            <a:ext cx="1483911" cy="1869621"/>
          </a:xfrm>
          <a:prstGeom prst="rect">
            <a:avLst/>
          </a:prstGeom>
        </p:spPr>
      </p:pic>
      <p:pic>
        <p:nvPicPr>
          <p:cNvPr id="4" name="Picture 3">
            <a:extLst>
              <a:ext uri="{FF2B5EF4-FFF2-40B4-BE49-F238E27FC236}">
                <a16:creationId xmlns:a16="http://schemas.microsoft.com/office/drawing/2014/main" id="{E35685D1-1455-6D61-8F2B-86EB5D7252AB}"/>
              </a:ext>
            </a:extLst>
          </p:cNvPr>
          <p:cNvPicPr>
            <a:picLocks noChangeAspect="1"/>
          </p:cNvPicPr>
          <p:nvPr/>
        </p:nvPicPr>
        <p:blipFill>
          <a:blip r:embed="rId5"/>
          <a:stretch>
            <a:fillRect/>
          </a:stretch>
        </p:blipFill>
        <p:spPr>
          <a:xfrm>
            <a:off x="1118956" y="832853"/>
            <a:ext cx="6872742" cy="4188099"/>
          </a:xfrm>
          <a:prstGeom prst="rect">
            <a:avLst/>
          </a:prstGeom>
        </p:spPr>
      </p:pic>
    </p:spTree>
    <p:extLst>
      <p:ext uri="{BB962C8B-B14F-4D97-AF65-F5344CB8AC3E}">
        <p14:creationId xmlns:p14="http://schemas.microsoft.com/office/powerpoint/2010/main" val="1516209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24513" y="96818"/>
            <a:ext cx="9094973" cy="80067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300" dirty="0">
                <a:latin typeface="+mj-lt"/>
              </a:rPr>
              <a:t>Antioxidant Activity of 100 µL Extract of Sausages Incorporated with Calamansi Peel Powder Throughout a Storage Period</a:t>
            </a:r>
            <a:endParaRPr sz="2300" dirty="0">
              <a:latin typeface="+mj-lt"/>
            </a:endParaRPr>
          </a:p>
        </p:txBody>
      </p:sp>
      <p:sp>
        <p:nvSpPr>
          <p:cNvPr id="383" name="Google Shape;383;p31"/>
          <p:cNvSpPr/>
          <p:nvPr/>
        </p:nvSpPr>
        <p:spPr>
          <a:xfrm>
            <a:off x="0" y="3575600"/>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576785" y="3471129"/>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a:off x="-48010" y="3273878"/>
            <a:ext cx="1483911" cy="1869621"/>
          </a:xfrm>
          <a:prstGeom prst="rect">
            <a:avLst/>
          </a:prstGeom>
        </p:spPr>
      </p:pic>
      <p:pic>
        <p:nvPicPr>
          <p:cNvPr id="4" name="Picture 3">
            <a:extLst>
              <a:ext uri="{FF2B5EF4-FFF2-40B4-BE49-F238E27FC236}">
                <a16:creationId xmlns:a16="http://schemas.microsoft.com/office/drawing/2014/main" id="{36485467-3E68-0BEF-9712-31E7952A9BBB}"/>
              </a:ext>
            </a:extLst>
          </p:cNvPr>
          <p:cNvPicPr>
            <a:picLocks noChangeAspect="1"/>
          </p:cNvPicPr>
          <p:nvPr/>
        </p:nvPicPr>
        <p:blipFill>
          <a:blip r:embed="rId5"/>
          <a:stretch>
            <a:fillRect/>
          </a:stretch>
        </p:blipFill>
        <p:spPr>
          <a:xfrm>
            <a:off x="1167492" y="897495"/>
            <a:ext cx="6809015" cy="4111222"/>
          </a:xfrm>
          <a:prstGeom prst="rect">
            <a:avLst/>
          </a:prstGeom>
        </p:spPr>
      </p:pic>
    </p:spTree>
    <p:extLst>
      <p:ext uri="{BB962C8B-B14F-4D97-AF65-F5344CB8AC3E}">
        <p14:creationId xmlns:p14="http://schemas.microsoft.com/office/powerpoint/2010/main" val="2156165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555211" y="172166"/>
            <a:ext cx="8033575" cy="768208"/>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400" dirty="0">
                <a:latin typeface="+mj-lt"/>
              </a:rPr>
              <a:t>Sensory Evaluation of Sausages Incorporated with Calamansi Peel Powder</a:t>
            </a:r>
          </a:p>
        </p:txBody>
      </p:sp>
      <p:sp>
        <p:nvSpPr>
          <p:cNvPr id="383" name="Google Shape;383;p31"/>
          <p:cNvSpPr/>
          <p:nvPr/>
        </p:nvSpPr>
        <p:spPr>
          <a:xfrm>
            <a:off x="0" y="3575600"/>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576785" y="3471129"/>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a:off x="-48010" y="3273878"/>
            <a:ext cx="1483911" cy="1869621"/>
          </a:xfrm>
          <a:prstGeom prst="rect">
            <a:avLst/>
          </a:prstGeom>
        </p:spPr>
      </p:pic>
      <p:pic>
        <p:nvPicPr>
          <p:cNvPr id="5" name="Picture 4">
            <a:extLst>
              <a:ext uri="{FF2B5EF4-FFF2-40B4-BE49-F238E27FC236}">
                <a16:creationId xmlns:a16="http://schemas.microsoft.com/office/drawing/2014/main" id="{69AD2716-3975-8E97-1B3D-4A1CA1A607EE}"/>
              </a:ext>
            </a:extLst>
          </p:cNvPr>
          <p:cNvPicPr>
            <a:picLocks noChangeAspect="1"/>
          </p:cNvPicPr>
          <p:nvPr/>
        </p:nvPicPr>
        <p:blipFill>
          <a:blip r:embed="rId5"/>
          <a:stretch>
            <a:fillRect/>
          </a:stretch>
        </p:blipFill>
        <p:spPr>
          <a:xfrm>
            <a:off x="1166006" y="866895"/>
            <a:ext cx="6680674" cy="4203126"/>
          </a:xfrm>
          <a:prstGeom prst="rect">
            <a:avLst/>
          </a:prstGeom>
        </p:spPr>
      </p:pic>
    </p:spTree>
    <p:extLst>
      <p:ext uri="{BB962C8B-B14F-4D97-AF65-F5344CB8AC3E}">
        <p14:creationId xmlns:p14="http://schemas.microsoft.com/office/powerpoint/2010/main" val="3244557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555212" y="239470"/>
            <a:ext cx="8033575" cy="58747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dirty="0">
                <a:latin typeface="+mj-lt"/>
              </a:rPr>
              <a:t>Discussion</a:t>
            </a:r>
            <a:endParaRPr dirty="0">
              <a:latin typeface="+mj-lt"/>
            </a:endParaRPr>
          </a:p>
        </p:txBody>
      </p:sp>
      <p:sp>
        <p:nvSpPr>
          <p:cNvPr id="383" name="Google Shape;383;p31"/>
          <p:cNvSpPr/>
          <p:nvPr/>
        </p:nvSpPr>
        <p:spPr>
          <a:xfrm rot="5400000">
            <a:off x="-761180" y="310837"/>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813549" y="3642221"/>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rot="20310207">
            <a:off x="-652896" y="3738868"/>
            <a:ext cx="1483911" cy="1869621"/>
          </a:xfrm>
          <a:prstGeom prst="rect">
            <a:avLst/>
          </a:prstGeom>
        </p:spPr>
      </p:pic>
      <p:sp>
        <p:nvSpPr>
          <p:cNvPr id="6" name="TextBox 5">
            <a:extLst>
              <a:ext uri="{FF2B5EF4-FFF2-40B4-BE49-F238E27FC236}">
                <a16:creationId xmlns:a16="http://schemas.microsoft.com/office/drawing/2014/main" id="{6FC1680B-9D38-0225-1261-7F9B45F884AD}"/>
              </a:ext>
            </a:extLst>
          </p:cNvPr>
          <p:cNvSpPr txBox="1"/>
          <p:nvPr/>
        </p:nvSpPr>
        <p:spPr>
          <a:xfrm>
            <a:off x="649702" y="1100295"/>
            <a:ext cx="8033575" cy="3216265"/>
          </a:xfrm>
          <a:prstGeom prst="rect">
            <a:avLst/>
          </a:prstGeom>
          <a:noFill/>
        </p:spPr>
        <p:txBody>
          <a:bodyPr wrap="square" rtlCol="0">
            <a:spAutoFit/>
          </a:bodyPr>
          <a:lstStyle/>
          <a:p>
            <a:pPr marL="285750" indent="-285750">
              <a:buFont typeface="Arial" panose="020B0604020202020204" pitchFamily="34" charset="0"/>
              <a:buChar char="•"/>
            </a:pPr>
            <a:r>
              <a:rPr lang="en-US" sz="1800" dirty="0"/>
              <a:t>Sausages incorporated with 2.5% and 5% calamansi peel powder have a higher total phenolic content compared to the sausage without calamansi peel powder.</a:t>
            </a:r>
          </a:p>
          <a:p>
            <a:pPr marL="285750" indent="-285750">
              <a:buFont typeface="Arial" panose="020B0604020202020204" pitchFamily="34" charset="0"/>
              <a:buChar char="•"/>
            </a:pPr>
            <a:r>
              <a:rPr lang="en-US" sz="1800" dirty="0"/>
              <a:t>There was a slight decrease in total phenolic content value among the sausages incorporated with 0%, 2.5%, and 5% calamansi peel powder during storage for 8 days.</a:t>
            </a:r>
          </a:p>
          <a:p>
            <a:pPr marL="285750" indent="-285750">
              <a:buFont typeface="Arial" panose="020B0604020202020204" pitchFamily="34" charset="0"/>
              <a:buChar char="•"/>
            </a:pPr>
            <a:endParaRPr lang="en-US" sz="500" dirty="0"/>
          </a:p>
          <a:p>
            <a:pPr marL="285750" indent="-285750">
              <a:buFont typeface="Arial" panose="020B0604020202020204" pitchFamily="34" charset="0"/>
              <a:buChar char="•"/>
            </a:pPr>
            <a:r>
              <a:rPr lang="en-US" sz="1800" dirty="0"/>
              <a:t>Sausages incorporated with 2.5% and 5% calamansi peel powder have higher antioxidant activity compared to the sausage without calamansi peel powder.</a:t>
            </a:r>
          </a:p>
          <a:p>
            <a:pPr marL="285750" indent="-285750">
              <a:buFont typeface="Arial" panose="020B0604020202020204" pitchFamily="34" charset="0"/>
              <a:buChar char="•"/>
            </a:pPr>
            <a:r>
              <a:rPr lang="en-US" sz="1800" dirty="0"/>
              <a:t>During the storage for 8 days, sausages incorporated with calamansi peel powder exhibited a gradual decrease in antioxidant activity.</a:t>
            </a:r>
          </a:p>
        </p:txBody>
      </p:sp>
    </p:spTree>
    <p:extLst>
      <p:ext uri="{BB962C8B-B14F-4D97-AF65-F5344CB8AC3E}">
        <p14:creationId xmlns:p14="http://schemas.microsoft.com/office/powerpoint/2010/main" val="81963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555212" y="269780"/>
            <a:ext cx="8033575" cy="58747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dirty="0">
                <a:latin typeface="+mj-lt"/>
              </a:rPr>
              <a:t>Discussion Cont.</a:t>
            </a:r>
            <a:endParaRPr dirty="0">
              <a:latin typeface="+mj-lt"/>
            </a:endParaRPr>
          </a:p>
        </p:txBody>
      </p:sp>
      <p:sp>
        <p:nvSpPr>
          <p:cNvPr id="383" name="Google Shape;383;p31"/>
          <p:cNvSpPr/>
          <p:nvPr/>
        </p:nvSpPr>
        <p:spPr>
          <a:xfrm rot="5400000">
            <a:off x="-761180" y="310837"/>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813549" y="3642221"/>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rot="20310207">
            <a:off x="-853799" y="3270594"/>
            <a:ext cx="1483911" cy="1869621"/>
          </a:xfrm>
          <a:prstGeom prst="rect">
            <a:avLst/>
          </a:prstGeom>
        </p:spPr>
      </p:pic>
      <p:sp>
        <p:nvSpPr>
          <p:cNvPr id="6" name="TextBox 5">
            <a:extLst>
              <a:ext uri="{FF2B5EF4-FFF2-40B4-BE49-F238E27FC236}">
                <a16:creationId xmlns:a16="http://schemas.microsoft.com/office/drawing/2014/main" id="{6FC1680B-9D38-0225-1261-7F9B45F884AD}"/>
              </a:ext>
            </a:extLst>
          </p:cNvPr>
          <p:cNvSpPr txBox="1"/>
          <p:nvPr/>
        </p:nvSpPr>
        <p:spPr>
          <a:xfrm>
            <a:off x="693944" y="727392"/>
            <a:ext cx="8033575"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t>Sausages without the calamansi peel powder exhibited a higher overall acceptance score than sausages incorporated with 2.5% and 5% calamansi peel powder and lower scores in citrus aroma, bitterness, and off-flavor.</a:t>
            </a:r>
          </a:p>
        </p:txBody>
      </p:sp>
      <p:sp>
        <p:nvSpPr>
          <p:cNvPr id="7" name="TextBox 6">
            <a:extLst>
              <a:ext uri="{FF2B5EF4-FFF2-40B4-BE49-F238E27FC236}">
                <a16:creationId xmlns:a16="http://schemas.microsoft.com/office/drawing/2014/main" id="{5B74011C-3078-3A1E-659F-E2B6771CA935}"/>
              </a:ext>
            </a:extLst>
          </p:cNvPr>
          <p:cNvSpPr txBox="1"/>
          <p:nvPr/>
        </p:nvSpPr>
        <p:spPr>
          <a:xfrm>
            <a:off x="693944" y="2452361"/>
            <a:ext cx="8033575" cy="2092881"/>
          </a:xfrm>
          <a:prstGeom prst="rect">
            <a:avLst/>
          </a:prstGeom>
          <a:noFill/>
        </p:spPr>
        <p:txBody>
          <a:bodyPr wrap="square" rtlCol="0">
            <a:spAutoFit/>
          </a:bodyPr>
          <a:lstStyle/>
          <a:p>
            <a:pPr marL="285750" indent="-285750">
              <a:buFont typeface="Arial" panose="020B0604020202020204" pitchFamily="34" charset="0"/>
              <a:buChar char="•"/>
            </a:pPr>
            <a:r>
              <a:rPr lang="en-US" sz="1800" dirty="0"/>
              <a:t>The results show that adding calamansi peel powder to sausages was able to increase the total phenolic content and antioxidant activity of sausages.</a:t>
            </a:r>
          </a:p>
          <a:p>
            <a:pPr marL="285750" indent="-285750">
              <a:buFont typeface="Arial" panose="020B0604020202020204" pitchFamily="34" charset="0"/>
              <a:buChar char="•"/>
            </a:pPr>
            <a:r>
              <a:rPr lang="en-US" sz="1800" dirty="0"/>
              <a:t>The study shows that there is a possibility for calamansi peel powder to become a natural antioxidant for meat products.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1800" dirty="0"/>
              <a:t>If the study was to be continued, the sausage recipe could be revised to include peels from mature/ripened calamansi.</a:t>
            </a:r>
          </a:p>
        </p:txBody>
      </p:sp>
      <p:sp>
        <p:nvSpPr>
          <p:cNvPr id="8" name="Google Shape;370;p31">
            <a:extLst>
              <a:ext uri="{FF2B5EF4-FFF2-40B4-BE49-F238E27FC236}">
                <a16:creationId xmlns:a16="http://schemas.microsoft.com/office/drawing/2014/main" id="{D97F393F-6167-7880-40E3-B8E7A4171617}"/>
              </a:ext>
            </a:extLst>
          </p:cNvPr>
          <p:cNvSpPr txBox="1">
            <a:spLocks/>
          </p:cNvSpPr>
          <p:nvPr/>
        </p:nvSpPr>
        <p:spPr>
          <a:xfrm>
            <a:off x="555211" y="1984280"/>
            <a:ext cx="8033575" cy="5874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Amatic SC"/>
              <a:buNone/>
              <a:defRPr sz="3000" b="1" i="0" u="none" strike="noStrike" cap="none">
                <a:solidFill>
                  <a:schemeClr val="accent3"/>
                </a:solidFill>
                <a:latin typeface="Amatic SC"/>
                <a:ea typeface="Amatic SC"/>
                <a:cs typeface="Amatic SC"/>
                <a:sym typeface="Amatic SC"/>
              </a:defRPr>
            </a:lvl1pPr>
            <a:lvl2pPr marR="0" lvl="1"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2pPr>
            <a:lvl3pPr marR="0" lvl="2"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3pPr>
            <a:lvl4pPr marR="0" lvl="3"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4pPr>
            <a:lvl5pPr marR="0" lvl="4"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5pPr>
            <a:lvl6pPr marR="0" lvl="5"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6pPr>
            <a:lvl7pPr marR="0" lvl="6"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7pPr>
            <a:lvl8pPr marR="0" lvl="7"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8pPr>
            <a:lvl9pPr marR="0" lvl="8"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9pPr>
          </a:lstStyle>
          <a:p>
            <a:r>
              <a:rPr lang="en-US" dirty="0">
                <a:latin typeface="+mj-lt"/>
              </a:rPr>
              <a:t>Significance</a:t>
            </a:r>
          </a:p>
        </p:txBody>
      </p:sp>
    </p:spTree>
    <p:extLst>
      <p:ext uri="{BB962C8B-B14F-4D97-AF65-F5344CB8AC3E}">
        <p14:creationId xmlns:p14="http://schemas.microsoft.com/office/powerpoint/2010/main" val="161880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555212" y="245287"/>
            <a:ext cx="8033575" cy="58747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dirty="0">
                <a:latin typeface="+mj-lt"/>
              </a:rPr>
              <a:t>References</a:t>
            </a:r>
            <a:endParaRPr dirty="0">
              <a:latin typeface="+mj-lt"/>
            </a:endParaRPr>
          </a:p>
        </p:txBody>
      </p:sp>
      <p:sp>
        <p:nvSpPr>
          <p:cNvPr id="383" name="Google Shape;383;p31"/>
          <p:cNvSpPr/>
          <p:nvPr/>
        </p:nvSpPr>
        <p:spPr>
          <a:xfrm>
            <a:off x="0" y="3575600"/>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576785" y="3471129"/>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a:off x="-48010" y="3273878"/>
            <a:ext cx="1483911" cy="1869621"/>
          </a:xfrm>
          <a:prstGeom prst="rect">
            <a:avLst/>
          </a:prstGeom>
        </p:spPr>
      </p:pic>
      <p:sp>
        <p:nvSpPr>
          <p:cNvPr id="6" name="TextBox 5">
            <a:extLst>
              <a:ext uri="{FF2B5EF4-FFF2-40B4-BE49-F238E27FC236}">
                <a16:creationId xmlns:a16="http://schemas.microsoft.com/office/drawing/2014/main" id="{6FC1680B-9D38-0225-1261-7F9B45F884AD}"/>
              </a:ext>
            </a:extLst>
          </p:cNvPr>
          <p:cNvSpPr txBox="1"/>
          <p:nvPr/>
        </p:nvSpPr>
        <p:spPr>
          <a:xfrm>
            <a:off x="960804" y="832757"/>
            <a:ext cx="7222389" cy="3970318"/>
          </a:xfrm>
          <a:prstGeom prst="rect">
            <a:avLst/>
          </a:prstGeom>
          <a:noFill/>
        </p:spPr>
        <p:txBody>
          <a:bodyPr wrap="square" rtlCol="0">
            <a:spAutoFit/>
          </a:bodyPr>
          <a:lstStyle/>
          <a:p>
            <a:pPr marL="342900" indent="-342900">
              <a:buFont typeface="+mj-lt"/>
              <a:buAutoNum type="arabicPeriod"/>
            </a:pPr>
            <a:r>
              <a:rPr lang="en-US" sz="1800" dirty="0"/>
              <a:t>Singh, B., Pal Singh, J., Kaur, A., &amp; Singh, N. (2020). Phenolic 	composition, antioxidant potential and health benefits of 	citrus peel. Food Research International. 109:114.</a:t>
            </a:r>
          </a:p>
          <a:p>
            <a:pPr marL="342900" indent="-342900">
              <a:buFont typeface="+mj-lt"/>
              <a:buAutoNum type="arabicPeriod"/>
            </a:pPr>
            <a:r>
              <a:rPr lang="en-US" sz="1800" dirty="0"/>
              <a:t>Baker, D. H. A. , Ibrahim, E. A. , &amp; Salama, Z. A. E. (2021). Citrus 	Peels as a Source of Bioactive Compounds with 	Industrial and Therapeutic Applications. In (Ed.), Phenolic 	Compounds - Chemistry, Synthesis, Diversity, Non-	Conventional Industrial, Pharmaceutical and Therapeutic 	Applications. IntechOpen. 	https://doi.org/10.5772/intechopen.99591	</a:t>
            </a:r>
          </a:p>
          <a:p>
            <a:pPr marL="342900" indent="-342900">
              <a:buFont typeface="+mj-lt"/>
              <a:buAutoNum type="arabicPeriod"/>
            </a:pPr>
            <a:r>
              <a:rPr lang="en-US" sz="1800" dirty="0"/>
              <a:t>Kornienko, J.S., Smirnova, I.S., Pugovkina, N.A. et al. High doses 	of synthetic antioxidants induce premature senescence in 	cultivated mesenchymal stem cells. Scientific Report 9, 	1296 (2019).</a:t>
            </a:r>
          </a:p>
        </p:txBody>
      </p:sp>
    </p:spTree>
    <p:extLst>
      <p:ext uri="{BB962C8B-B14F-4D97-AF65-F5344CB8AC3E}">
        <p14:creationId xmlns:p14="http://schemas.microsoft.com/office/powerpoint/2010/main" val="298310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p:nvPr/>
        </p:nvSpPr>
        <p:spPr>
          <a:xfrm>
            <a:off x="631924" y="1196593"/>
            <a:ext cx="7880151" cy="3365464"/>
          </a:xfrm>
          <a:prstGeom prst="round2DiagRect">
            <a:avLst>
              <a:gd name="adj1" fmla="val 16667"/>
              <a:gd name="adj2" fmla="val 0"/>
            </a:avLst>
          </a:pr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43;p23"/>
          <p:cNvSpPr txBox="1">
            <a:spLocks noGrp="1"/>
          </p:cNvSpPr>
          <p:nvPr>
            <p:ph type="subTitle" idx="1"/>
          </p:nvPr>
        </p:nvSpPr>
        <p:spPr>
          <a:xfrm flipH="1">
            <a:off x="955221" y="1359140"/>
            <a:ext cx="7233556" cy="3040370"/>
          </a:xfrm>
          <a:prstGeom prst="rect">
            <a:avLst/>
          </a:prstGeom>
        </p:spPr>
        <p:txBody>
          <a:bodyPr spcFirstLastPara="1" wrap="square" lIns="91425" tIns="91425" rIns="91425" bIns="91425" anchor="ctr" anchorCtr="0">
            <a:noAutofit/>
          </a:bodyPr>
          <a:lstStyle/>
          <a:p>
            <a:pPr marL="152400" indent="0" rtl="0">
              <a:spcBef>
                <a:spcPts val="0"/>
              </a:spcBef>
              <a:spcAft>
                <a:spcPts val="0"/>
              </a:spcAft>
            </a:pPr>
            <a:r>
              <a:rPr lang="en-US" sz="1800" b="0" i="0" u="none" strike="noStrike" dirty="0">
                <a:solidFill>
                  <a:srgbClr val="000000"/>
                </a:solidFill>
                <a:effectLst/>
                <a:latin typeface="+mn-lt"/>
              </a:rPr>
              <a:t>The STEP-UP High School program is supported by the Nation Institute of Diabetes and Digestive and Kidney Diseases of the National Institutes of Health, Grant Number: R25DK78386-16.</a:t>
            </a:r>
            <a:br>
              <a:rPr lang="en-US" sz="1800" b="0" dirty="0">
                <a:effectLst/>
                <a:latin typeface="+mn-lt"/>
              </a:rPr>
            </a:br>
            <a:br>
              <a:rPr lang="en-US" sz="1800" b="0" dirty="0">
                <a:effectLst/>
                <a:latin typeface="+mn-lt"/>
              </a:rPr>
            </a:br>
            <a:r>
              <a:rPr lang="en-US" sz="1800" b="0" i="0" u="none" strike="noStrike" dirty="0">
                <a:solidFill>
                  <a:srgbClr val="000000"/>
                </a:solidFill>
                <a:effectLst/>
                <a:latin typeface="+mn-lt"/>
              </a:rPr>
              <a:t>This material is based upon work supported by NIH/NIDDK under Grant No. R25DK07836</a:t>
            </a:r>
          </a:p>
          <a:p>
            <a:pPr marL="152400" indent="0" rtl="0">
              <a:spcBef>
                <a:spcPts val="0"/>
              </a:spcBef>
              <a:spcAft>
                <a:spcPts val="0"/>
              </a:spcAft>
            </a:pPr>
            <a:endParaRPr lang="en-US" sz="1800" dirty="0">
              <a:solidFill>
                <a:srgbClr val="000000"/>
              </a:solidFill>
              <a:latin typeface="+mn-lt"/>
            </a:endParaRPr>
          </a:p>
          <a:p>
            <a:pPr marL="152400" indent="0" rtl="0">
              <a:spcBef>
                <a:spcPts val="0"/>
              </a:spcBef>
              <a:spcAft>
                <a:spcPts val="0"/>
              </a:spcAft>
            </a:pPr>
            <a:r>
              <a:rPr lang="en-US" sz="1800" dirty="0">
                <a:solidFill>
                  <a:srgbClr val="000000"/>
                </a:solidFill>
                <a:latin typeface="+mn-lt"/>
              </a:rPr>
              <a:t>Special thanks to </a:t>
            </a:r>
            <a:r>
              <a:rPr lang="en-US" sz="1800" b="1" i="0" u="none" strike="noStrike" dirty="0">
                <a:solidFill>
                  <a:srgbClr val="000000"/>
                </a:solidFill>
                <a:effectLst/>
                <a:latin typeface="Arial" panose="020B0604020202020204" pitchFamily="34" charset="0"/>
              </a:rPr>
              <a:t>Kristi Hammond, Sophie D.V. Santos, and Dr. Jian Yang</a:t>
            </a:r>
            <a:endParaRPr lang="en-US" sz="1800" b="1" i="0" u="none" strike="noStrike" dirty="0">
              <a:solidFill>
                <a:srgbClr val="000000"/>
              </a:solidFill>
              <a:effectLst/>
              <a:latin typeface="+mn-lt"/>
            </a:endParaRPr>
          </a:p>
        </p:txBody>
      </p:sp>
      <p:sp>
        <p:nvSpPr>
          <p:cNvPr id="145" name="Google Shape;145;p23"/>
          <p:cNvSpPr/>
          <p:nvPr/>
        </p:nvSpPr>
        <p:spPr>
          <a:xfrm rot="10800000">
            <a:off x="0" y="0"/>
            <a:ext cx="1760525" cy="1515300"/>
          </a:xfrm>
          <a:custGeom>
            <a:avLst/>
            <a:gdLst/>
            <a:ahLst/>
            <a:cxnLst/>
            <a:rect l="l" t="t" r="r" b="b"/>
            <a:pathLst>
              <a:path w="70421" h="60612" extrusionOk="0">
                <a:moveTo>
                  <a:pt x="63813" y="0"/>
                </a:moveTo>
                <a:cubicBezTo>
                  <a:pt x="62552" y="0"/>
                  <a:pt x="61280" y="85"/>
                  <a:pt x="59969" y="340"/>
                </a:cubicBezTo>
                <a:cubicBezTo>
                  <a:pt x="41104" y="4048"/>
                  <a:pt x="43862" y="30386"/>
                  <a:pt x="28647" y="38832"/>
                </a:cubicBezTo>
                <a:cubicBezTo>
                  <a:pt x="20618" y="43293"/>
                  <a:pt x="11361" y="42376"/>
                  <a:pt x="5762" y="50872"/>
                </a:cubicBezTo>
                <a:cubicBezTo>
                  <a:pt x="3684" y="54023"/>
                  <a:pt x="2439" y="57845"/>
                  <a:pt x="0" y="60611"/>
                </a:cubicBezTo>
                <a:lnTo>
                  <a:pt x="70421" y="60611"/>
                </a:lnTo>
                <a:lnTo>
                  <a:pt x="70421" y="315"/>
                </a:lnTo>
                <a:lnTo>
                  <a:pt x="70396" y="315"/>
                </a:lnTo>
                <a:cubicBezTo>
                  <a:pt x="68141" y="253"/>
                  <a:pt x="65994" y="0"/>
                  <a:pt x="63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370;p31">
            <a:extLst>
              <a:ext uri="{FF2B5EF4-FFF2-40B4-BE49-F238E27FC236}">
                <a16:creationId xmlns:a16="http://schemas.microsoft.com/office/drawing/2014/main" id="{4CF3AA8B-478D-EB1E-D4FC-F42EFA13EBC2}"/>
              </a:ext>
            </a:extLst>
          </p:cNvPr>
          <p:cNvSpPr txBox="1">
            <a:spLocks noGrp="1"/>
          </p:cNvSpPr>
          <p:nvPr>
            <p:ph type="ctrTitle"/>
          </p:nvPr>
        </p:nvSpPr>
        <p:spPr>
          <a:xfrm>
            <a:off x="1020556" y="382815"/>
            <a:ext cx="7102888" cy="58747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mj-lt"/>
              </a:rPr>
              <a:t>Acknowledgements</a:t>
            </a:r>
            <a:endParaRPr dirty="0">
              <a:latin typeface="+mj-lt"/>
            </a:endParaRPr>
          </a:p>
        </p:txBody>
      </p:sp>
      <p:pic>
        <p:nvPicPr>
          <p:cNvPr id="4" name="Picture 3">
            <a:extLst>
              <a:ext uri="{FF2B5EF4-FFF2-40B4-BE49-F238E27FC236}">
                <a16:creationId xmlns:a16="http://schemas.microsoft.com/office/drawing/2014/main" id="{4F167C20-A9D6-F3EE-7958-20CEB76F60B7}"/>
              </a:ext>
            </a:extLst>
          </p:cNvPr>
          <p:cNvPicPr>
            <a:picLocks noChangeAspect="1"/>
          </p:cNvPicPr>
          <p:nvPr/>
        </p:nvPicPr>
        <p:blipFill>
          <a:blip r:embed="rId3"/>
          <a:stretch>
            <a:fillRect/>
          </a:stretch>
        </p:blipFill>
        <p:spPr>
          <a:xfrm>
            <a:off x="97461" y="4204607"/>
            <a:ext cx="912035" cy="92525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1640728" y="174907"/>
            <a:ext cx="5862543" cy="68385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mj-lt"/>
              </a:rPr>
              <a:t>Calamansi </a:t>
            </a:r>
            <a:r>
              <a:rPr lang="en-US" i="1" dirty="0">
                <a:latin typeface="+mj-lt"/>
              </a:rPr>
              <a:t>(Citrus microcarpa)</a:t>
            </a:r>
            <a:endParaRPr i="1" dirty="0">
              <a:latin typeface="+mj-lt"/>
            </a:endParaRPr>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679490" y="-621078"/>
            <a:ext cx="2481287" cy="2462997"/>
          </a:xfrm>
          <a:prstGeom prst="rect">
            <a:avLst/>
          </a:prstGeom>
        </p:spPr>
      </p:pic>
      <p:sp>
        <p:nvSpPr>
          <p:cNvPr id="4" name="TextBox 3">
            <a:extLst>
              <a:ext uri="{FF2B5EF4-FFF2-40B4-BE49-F238E27FC236}">
                <a16:creationId xmlns:a16="http://schemas.microsoft.com/office/drawing/2014/main" id="{9386327A-42D6-722E-B882-0A549E0E8C6C}"/>
              </a:ext>
            </a:extLst>
          </p:cNvPr>
          <p:cNvSpPr txBox="1"/>
          <p:nvPr/>
        </p:nvSpPr>
        <p:spPr>
          <a:xfrm>
            <a:off x="477376" y="858764"/>
            <a:ext cx="5394035" cy="4124206"/>
          </a:xfrm>
          <a:prstGeom prst="rect">
            <a:avLst/>
          </a:prstGeom>
          <a:noFill/>
        </p:spPr>
        <p:txBody>
          <a:bodyPr wrap="square" rtlCol="0">
            <a:spAutoFit/>
          </a:bodyPr>
          <a:lstStyle/>
          <a:p>
            <a:pPr marL="285750" indent="-285750">
              <a:buFont typeface="Arial" panose="020B0604020202020204" pitchFamily="34" charset="0"/>
              <a:buChar char="•"/>
            </a:pPr>
            <a:r>
              <a:rPr lang="en-US" sz="1800" dirty="0"/>
              <a:t>Local citrus fruit in Guam that is a member of the </a:t>
            </a:r>
            <a:r>
              <a:rPr lang="en-US" sz="1800" i="1" dirty="0"/>
              <a:t>Rutaceae</a:t>
            </a:r>
            <a:r>
              <a:rPr lang="en-US" sz="1800" dirty="0"/>
              <a:t> family</a:t>
            </a:r>
          </a:p>
          <a:p>
            <a:endParaRPr lang="en-US" sz="1000" dirty="0"/>
          </a:p>
          <a:p>
            <a:r>
              <a:rPr lang="en-US" sz="1800" dirty="0"/>
              <a:t>Appearance:</a:t>
            </a:r>
          </a:p>
          <a:p>
            <a:pPr lvl="2"/>
            <a:endParaRPr lang="en-US" sz="1800" dirty="0"/>
          </a:p>
          <a:p>
            <a:pPr lvl="2"/>
            <a:endParaRPr lang="en-US" sz="1800" dirty="0"/>
          </a:p>
          <a:p>
            <a:pPr lvl="2"/>
            <a:endParaRPr lang="en-US" sz="1800" dirty="0"/>
          </a:p>
          <a:p>
            <a:pPr lvl="2"/>
            <a:endParaRPr lang="en-US" sz="1200" dirty="0"/>
          </a:p>
          <a:p>
            <a:pPr marL="285750" indent="-285750" rtl="0">
              <a:spcBef>
                <a:spcPts val="0"/>
              </a:spcBef>
              <a:spcAft>
                <a:spcPts val="0"/>
              </a:spcAft>
              <a:buFont typeface="Arial" panose="020B0604020202020204" pitchFamily="34" charset="0"/>
              <a:buChar char="•"/>
            </a:pPr>
            <a:r>
              <a:rPr lang="en-US" sz="1800" dirty="0"/>
              <a:t>Citrus peels are excellent sources of polyphenols (phenolic acids, flavanones, flavanol, and flavones) which protect tissues from oxidative processes [1].</a:t>
            </a:r>
          </a:p>
          <a:p>
            <a:pPr marL="285750" indent="-285750" rtl="0">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Citrus flavonoids exhibit health benefits, such as antioxidative, anticancer, anti-inflammatory, and cardiovascular protective activities [2]. </a:t>
            </a:r>
            <a:endParaRPr lang="en-US" sz="2400" b="0" dirty="0">
              <a:effectLst/>
            </a:endParaRPr>
          </a:p>
        </p:txBody>
      </p:sp>
      <p:sp>
        <p:nvSpPr>
          <p:cNvPr id="5" name="TextBox 4">
            <a:extLst>
              <a:ext uri="{FF2B5EF4-FFF2-40B4-BE49-F238E27FC236}">
                <a16:creationId xmlns:a16="http://schemas.microsoft.com/office/drawing/2014/main" id="{C33CBB91-9D6C-35F5-1EF9-562968755408}"/>
              </a:ext>
            </a:extLst>
          </p:cNvPr>
          <p:cNvSpPr txBox="1"/>
          <p:nvPr/>
        </p:nvSpPr>
        <p:spPr>
          <a:xfrm>
            <a:off x="823188" y="1841919"/>
            <a:ext cx="4792436"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t>Small in diameter, approximately 3 cm</a:t>
            </a:r>
          </a:p>
          <a:p>
            <a:pPr marL="285750" indent="-285750">
              <a:buFont typeface="Arial" panose="020B0604020202020204" pitchFamily="34" charset="0"/>
              <a:buChar char="•"/>
            </a:pPr>
            <a:r>
              <a:rPr lang="en-US" sz="1800" dirty="0"/>
              <a:t>Green or yellow, depending on the maturity level</a:t>
            </a:r>
          </a:p>
        </p:txBody>
      </p:sp>
      <p:pic>
        <p:nvPicPr>
          <p:cNvPr id="6" name="Picture 5">
            <a:extLst>
              <a:ext uri="{FF2B5EF4-FFF2-40B4-BE49-F238E27FC236}">
                <a16:creationId xmlns:a16="http://schemas.microsoft.com/office/drawing/2014/main" id="{F9F67FE6-18D7-5DD4-7352-7C3BEE81E580}"/>
              </a:ext>
            </a:extLst>
          </p:cNvPr>
          <p:cNvPicPr>
            <a:picLocks noChangeAspect="1"/>
          </p:cNvPicPr>
          <p:nvPr/>
        </p:nvPicPr>
        <p:blipFill rotWithShape="1">
          <a:blip r:embed="rId4"/>
          <a:srcRect l="26352" t="19369" r="26220" b="19999"/>
          <a:stretch/>
        </p:blipFill>
        <p:spPr>
          <a:xfrm>
            <a:off x="5703733" y="858764"/>
            <a:ext cx="1828800" cy="2194560"/>
          </a:xfrm>
          <a:prstGeom prst="rect">
            <a:avLst/>
          </a:prstGeom>
        </p:spPr>
      </p:pic>
      <p:pic>
        <p:nvPicPr>
          <p:cNvPr id="2050" name="Picture 2">
            <a:extLst>
              <a:ext uri="{FF2B5EF4-FFF2-40B4-BE49-F238E27FC236}">
                <a16:creationId xmlns:a16="http://schemas.microsoft.com/office/drawing/2014/main" id="{AA5AB7EA-04AA-62F4-5556-3B20DF920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8133" y="2162022"/>
            <a:ext cx="2122714" cy="212271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E74C2AE-B43D-8EC9-5E08-398E989DFCFB}"/>
              </a:ext>
            </a:extLst>
          </p:cNvPr>
          <p:cNvSpPr/>
          <p:nvPr/>
        </p:nvSpPr>
        <p:spPr>
          <a:xfrm>
            <a:off x="6618132" y="4514850"/>
            <a:ext cx="2106741" cy="570546"/>
          </a:xfrm>
          <a:prstGeom prst="rect">
            <a:avLst/>
          </a:prstGeom>
          <a:solidFill>
            <a:srgbClr val="D7F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Photos by: </a:t>
            </a:r>
          </a:p>
          <a:p>
            <a:pPr marL="285750" indent="-285750" algn="ctr">
              <a:buFont typeface="Arial" panose="020B0604020202020204" pitchFamily="34" charset="0"/>
              <a:buChar char="•"/>
            </a:pPr>
            <a:r>
              <a:rPr lang="en-US" sz="1200" dirty="0">
                <a:solidFill>
                  <a:srgbClr val="000000"/>
                </a:solidFill>
              </a:rPr>
              <a:t>StockVector</a:t>
            </a:r>
          </a:p>
          <a:p>
            <a:pPr marL="285750" indent="-285750" algn="ctr">
              <a:buFont typeface="Arial" panose="020B0604020202020204" pitchFamily="34" charset="0"/>
              <a:buChar char="•"/>
            </a:pPr>
            <a:r>
              <a:rPr lang="en-US" sz="1200" dirty="0">
                <a:solidFill>
                  <a:srgbClr val="000000"/>
                </a:solidFill>
              </a:rPr>
              <a:t>exoticanz</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1640728" y="189722"/>
            <a:ext cx="5862543" cy="68385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mj-lt"/>
              </a:rPr>
              <a:t>Sausages</a:t>
            </a:r>
            <a:endParaRPr dirty="0">
              <a:latin typeface="+mj-lt"/>
            </a:endParaRPr>
          </a:p>
        </p:txBody>
      </p:sp>
      <p:sp>
        <p:nvSpPr>
          <p:cNvPr id="383" name="Google Shape;383;p31"/>
          <p:cNvSpPr/>
          <p:nvPr/>
        </p:nvSpPr>
        <p:spPr>
          <a:xfrm>
            <a:off x="-313266" y="3626400"/>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729185" y="3538863"/>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a:off x="-206585" y="3471129"/>
            <a:ext cx="1483911" cy="1869621"/>
          </a:xfrm>
          <a:prstGeom prst="rect">
            <a:avLst/>
          </a:prstGeom>
        </p:spPr>
      </p:pic>
      <p:sp>
        <p:nvSpPr>
          <p:cNvPr id="4" name="TextBox 3">
            <a:extLst>
              <a:ext uri="{FF2B5EF4-FFF2-40B4-BE49-F238E27FC236}">
                <a16:creationId xmlns:a16="http://schemas.microsoft.com/office/drawing/2014/main" id="{9386327A-42D6-722E-B882-0A549E0E8C6C}"/>
              </a:ext>
            </a:extLst>
          </p:cNvPr>
          <p:cNvSpPr txBox="1"/>
          <p:nvPr/>
        </p:nvSpPr>
        <p:spPr>
          <a:xfrm>
            <a:off x="660224" y="873579"/>
            <a:ext cx="5571243" cy="3416320"/>
          </a:xfrm>
          <a:prstGeom prst="rect">
            <a:avLst/>
          </a:prstGeom>
          <a:noFill/>
        </p:spPr>
        <p:txBody>
          <a:bodyPr wrap="square" rtlCol="0">
            <a:spAutoFit/>
          </a:bodyPr>
          <a:lstStyle/>
          <a:p>
            <a:pPr marL="285750" indent="-285750">
              <a:buFont typeface="Arial" panose="020B0604020202020204" pitchFamily="34" charset="0"/>
              <a:buChar char="•"/>
            </a:pPr>
            <a:r>
              <a:rPr lang="en-US" sz="1800" dirty="0"/>
              <a:t>Sausage is a meat product made up of a mixture of grounded meat stuffed into a natural casing.</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Sausage contains a high lipid content and is prone to oxidation. Since lipid oxidation negatively affects the sensory and nutritional quality of sausage, synthetic antioxidants are often added to the meat mixture to prevent the oxidation.</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However, synthetic antioxidants may have some negative effects on human health, such as causing DNA damage [3].</a:t>
            </a:r>
          </a:p>
        </p:txBody>
      </p:sp>
      <p:pic>
        <p:nvPicPr>
          <p:cNvPr id="6" name="Picture 5" descr="A picture containing doughnut, bread, stacked&#10;&#10;Description automatically generated">
            <a:extLst>
              <a:ext uri="{FF2B5EF4-FFF2-40B4-BE49-F238E27FC236}">
                <a16:creationId xmlns:a16="http://schemas.microsoft.com/office/drawing/2014/main" id="{BF19D46B-5187-5A31-1EB8-3BBC31F41599}"/>
              </a:ext>
            </a:extLst>
          </p:cNvPr>
          <p:cNvPicPr>
            <a:picLocks noChangeAspect="1"/>
          </p:cNvPicPr>
          <p:nvPr/>
        </p:nvPicPr>
        <p:blipFill>
          <a:blip r:embed="rId5"/>
          <a:stretch>
            <a:fillRect/>
          </a:stretch>
        </p:blipFill>
        <p:spPr>
          <a:xfrm>
            <a:off x="6260218" y="1225020"/>
            <a:ext cx="2633133" cy="1662113"/>
          </a:xfrm>
          <a:prstGeom prst="rect">
            <a:avLst/>
          </a:prstGeom>
        </p:spPr>
      </p:pic>
      <p:sp>
        <p:nvSpPr>
          <p:cNvPr id="9" name="Rectangle 8">
            <a:extLst>
              <a:ext uri="{FF2B5EF4-FFF2-40B4-BE49-F238E27FC236}">
                <a16:creationId xmlns:a16="http://schemas.microsoft.com/office/drawing/2014/main" id="{93DBB910-CD80-2E49-47A8-7C362D7A1927}"/>
              </a:ext>
            </a:extLst>
          </p:cNvPr>
          <p:cNvSpPr/>
          <p:nvPr/>
        </p:nvSpPr>
        <p:spPr>
          <a:xfrm>
            <a:off x="7046572" y="4640338"/>
            <a:ext cx="1740782" cy="394863"/>
          </a:xfrm>
          <a:prstGeom prst="rect">
            <a:avLst/>
          </a:prstGeom>
          <a:solidFill>
            <a:srgbClr val="D7F7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rPr>
              <a:t>Photo by: </a:t>
            </a:r>
          </a:p>
          <a:p>
            <a:pPr marL="285750" indent="-285750" algn="ctr">
              <a:buFont typeface="Arial" panose="020B0604020202020204" pitchFamily="34" charset="0"/>
              <a:buChar char="•"/>
            </a:pPr>
            <a:r>
              <a:rPr lang="en-US" sz="1200" dirty="0">
                <a:solidFill>
                  <a:schemeClr val="accent5">
                    <a:lumMod val="50000"/>
                  </a:schemeClr>
                </a:solidFill>
              </a:rPr>
              <a:t>TOPpng</a:t>
            </a:r>
          </a:p>
        </p:txBody>
      </p:sp>
    </p:spTree>
    <p:extLst>
      <p:ext uri="{BB962C8B-B14F-4D97-AF65-F5344CB8AC3E}">
        <p14:creationId xmlns:p14="http://schemas.microsoft.com/office/powerpoint/2010/main" val="161472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1640728" y="189722"/>
            <a:ext cx="5862543" cy="68385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mj-lt"/>
              </a:rPr>
              <a:t>Hypothesis</a:t>
            </a:r>
            <a:endParaRPr dirty="0">
              <a:latin typeface="+mj-lt"/>
            </a:endParaRPr>
          </a:p>
        </p:txBody>
      </p:sp>
      <p:sp>
        <p:nvSpPr>
          <p:cNvPr id="383" name="Google Shape;383;p31"/>
          <p:cNvSpPr/>
          <p:nvPr/>
        </p:nvSpPr>
        <p:spPr>
          <a:xfrm>
            <a:off x="-406705" y="3617933"/>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576785" y="3471129"/>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rot="20669650">
            <a:off x="-285077" y="3189211"/>
            <a:ext cx="1483911" cy="1869621"/>
          </a:xfrm>
          <a:prstGeom prst="rect">
            <a:avLst/>
          </a:prstGeom>
        </p:spPr>
      </p:pic>
      <p:sp>
        <p:nvSpPr>
          <p:cNvPr id="4" name="TextBox 3">
            <a:extLst>
              <a:ext uri="{FF2B5EF4-FFF2-40B4-BE49-F238E27FC236}">
                <a16:creationId xmlns:a16="http://schemas.microsoft.com/office/drawing/2014/main" id="{9386327A-42D6-722E-B882-0A549E0E8C6C}"/>
              </a:ext>
            </a:extLst>
          </p:cNvPr>
          <p:cNvSpPr txBox="1"/>
          <p:nvPr/>
        </p:nvSpPr>
        <p:spPr>
          <a:xfrm>
            <a:off x="1130574" y="846192"/>
            <a:ext cx="6882841" cy="923330"/>
          </a:xfrm>
          <a:prstGeom prst="rect">
            <a:avLst/>
          </a:prstGeom>
          <a:noFill/>
        </p:spPr>
        <p:txBody>
          <a:bodyPr wrap="square" rtlCol="0">
            <a:spAutoFit/>
          </a:bodyPr>
          <a:lstStyle/>
          <a:p>
            <a:r>
              <a:rPr lang="en-US" sz="1800" dirty="0"/>
              <a:t>Since calamansi peels are a good source of phenolic acids and flavonoid compounds, adding them to sausages can increase the sausages’ total phenolic content and antioxidant activity.  </a:t>
            </a:r>
          </a:p>
        </p:txBody>
      </p:sp>
      <p:sp>
        <p:nvSpPr>
          <p:cNvPr id="7" name="Google Shape;370;p31">
            <a:extLst>
              <a:ext uri="{FF2B5EF4-FFF2-40B4-BE49-F238E27FC236}">
                <a16:creationId xmlns:a16="http://schemas.microsoft.com/office/drawing/2014/main" id="{2C8A47F7-583C-EDE2-3494-9F1664A0B59B}"/>
              </a:ext>
            </a:extLst>
          </p:cNvPr>
          <p:cNvSpPr txBox="1">
            <a:spLocks/>
          </p:cNvSpPr>
          <p:nvPr/>
        </p:nvSpPr>
        <p:spPr>
          <a:xfrm>
            <a:off x="1640728" y="1887893"/>
            <a:ext cx="5862543" cy="68385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Amatic SC"/>
              <a:buNone/>
              <a:defRPr sz="3000" b="1" i="0" u="none" strike="noStrike" cap="none">
                <a:solidFill>
                  <a:schemeClr val="accent3"/>
                </a:solidFill>
                <a:latin typeface="Amatic SC"/>
                <a:ea typeface="Amatic SC"/>
                <a:cs typeface="Amatic SC"/>
                <a:sym typeface="Amatic SC"/>
              </a:defRPr>
            </a:lvl1pPr>
            <a:lvl2pPr marR="0" lvl="1"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2pPr>
            <a:lvl3pPr marR="0" lvl="2"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3pPr>
            <a:lvl4pPr marR="0" lvl="3"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4pPr>
            <a:lvl5pPr marR="0" lvl="4"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5pPr>
            <a:lvl6pPr marR="0" lvl="5"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6pPr>
            <a:lvl7pPr marR="0" lvl="6"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7pPr>
            <a:lvl8pPr marR="0" lvl="7"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8pPr>
            <a:lvl9pPr marR="0" lvl="8" algn="ctr" rtl="0">
              <a:lnSpc>
                <a:spcPct val="100000"/>
              </a:lnSpc>
              <a:spcBef>
                <a:spcPts val="0"/>
              </a:spcBef>
              <a:spcAft>
                <a:spcPts val="0"/>
              </a:spcAft>
              <a:buClr>
                <a:schemeClr val="accent3"/>
              </a:buClr>
              <a:buSzPts val="1100"/>
              <a:buFont typeface="Amatic SC"/>
              <a:buNone/>
              <a:defRPr sz="1100" b="1" i="0" u="none" strike="noStrike" cap="none">
                <a:solidFill>
                  <a:schemeClr val="accent3"/>
                </a:solidFill>
                <a:latin typeface="Amatic SC"/>
                <a:ea typeface="Amatic SC"/>
                <a:cs typeface="Amatic SC"/>
                <a:sym typeface="Amatic SC"/>
              </a:defRPr>
            </a:lvl9pPr>
          </a:lstStyle>
          <a:p>
            <a:r>
              <a:rPr lang="en-US" dirty="0">
                <a:latin typeface="+mj-lt"/>
              </a:rPr>
              <a:t>Objectives</a:t>
            </a:r>
          </a:p>
        </p:txBody>
      </p:sp>
      <p:sp>
        <p:nvSpPr>
          <p:cNvPr id="8" name="TextBox 7">
            <a:extLst>
              <a:ext uri="{FF2B5EF4-FFF2-40B4-BE49-F238E27FC236}">
                <a16:creationId xmlns:a16="http://schemas.microsoft.com/office/drawing/2014/main" id="{EF4FA4CB-DCAD-C7BB-7D3E-B3183BD1937D}"/>
              </a:ext>
            </a:extLst>
          </p:cNvPr>
          <p:cNvSpPr txBox="1"/>
          <p:nvPr/>
        </p:nvSpPr>
        <p:spPr>
          <a:xfrm>
            <a:off x="1048420" y="2463407"/>
            <a:ext cx="7047151" cy="2062103"/>
          </a:xfrm>
          <a:prstGeom prst="rect">
            <a:avLst/>
          </a:prstGeom>
          <a:noFill/>
        </p:spPr>
        <p:txBody>
          <a:bodyPr wrap="square" rtlCol="0">
            <a:spAutoFit/>
          </a:bodyPr>
          <a:lstStyle/>
          <a:p>
            <a:pPr marL="285750" indent="-285750">
              <a:buFont typeface="Arial" panose="020B0604020202020204" pitchFamily="34" charset="0"/>
              <a:buChar char="•"/>
            </a:pPr>
            <a:r>
              <a:rPr lang="en-US" sz="1800" dirty="0"/>
              <a:t>To determine the total phenolic content of sausages incorporated with calamansi peel powder</a:t>
            </a:r>
          </a:p>
          <a:p>
            <a:endParaRPr lang="en-US" sz="1000" dirty="0"/>
          </a:p>
          <a:p>
            <a:pPr marL="285750" indent="-285750">
              <a:buFont typeface="Arial" panose="020B0604020202020204" pitchFamily="34" charset="0"/>
              <a:buChar char="•"/>
            </a:pPr>
            <a:r>
              <a:rPr lang="en-US" sz="1800" dirty="0"/>
              <a:t>To determine the antioxidant activity of sausages with the added calamansi peel powder</a:t>
            </a:r>
          </a:p>
          <a:p>
            <a:endParaRPr lang="en-US" sz="1000" dirty="0"/>
          </a:p>
          <a:p>
            <a:pPr marL="285750" indent="-285750">
              <a:buFont typeface="Arial" panose="020B0604020202020204" pitchFamily="34" charset="0"/>
              <a:buChar char="•"/>
            </a:pPr>
            <a:r>
              <a:rPr lang="en-US" sz="1800" dirty="0"/>
              <a:t>To develop a sausage recipe with appropriate sensory attributes and health benefits for consumers</a:t>
            </a:r>
          </a:p>
        </p:txBody>
      </p:sp>
    </p:spTree>
    <p:extLst>
      <p:ext uri="{BB962C8B-B14F-4D97-AF65-F5344CB8AC3E}">
        <p14:creationId xmlns:p14="http://schemas.microsoft.com/office/powerpoint/2010/main" val="3624205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640896" y="162680"/>
            <a:ext cx="7862207" cy="104308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mj-lt"/>
              </a:rPr>
              <a:t>Preparation of Sausages Incorporated with Calamansi Peel Powder</a:t>
            </a:r>
            <a:endParaRPr dirty="0">
              <a:latin typeface="+mj-lt"/>
            </a:endParaRPr>
          </a:p>
        </p:txBody>
      </p:sp>
      <p:sp>
        <p:nvSpPr>
          <p:cNvPr id="383" name="Google Shape;383;p31"/>
          <p:cNvSpPr/>
          <p:nvPr/>
        </p:nvSpPr>
        <p:spPr>
          <a:xfrm>
            <a:off x="0" y="3575600"/>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8194851" y="3471129"/>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a:off x="-48010" y="3273878"/>
            <a:ext cx="1483911" cy="1869621"/>
          </a:xfrm>
          <a:prstGeom prst="rect">
            <a:avLst/>
          </a:prstGeom>
        </p:spPr>
      </p:pic>
      <p:pic>
        <p:nvPicPr>
          <p:cNvPr id="5" name="Picture 4">
            <a:extLst>
              <a:ext uri="{FF2B5EF4-FFF2-40B4-BE49-F238E27FC236}">
                <a16:creationId xmlns:a16="http://schemas.microsoft.com/office/drawing/2014/main" id="{C93C120F-0F6C-17E8-E66C-8A60538B7FAE}"/>
              </a:ext>
            </a:extLst>
          </p:cNvPr>
          <p:cNvPicPr>
            <a:picLocks noChangeAspect="1"/>
          </p:cNvPicPr>
          <p:nvPr/>
        </p:nvPicPr>
        <p:blipFill>
          <a:blip r:embed="rId5"/>
          <a:stretch>
            <a:fillRect/>
          </a:stretch>
        </p:blipFill>
        <p:spPr>
          <a:xfrm>
            <a:off x="693945" y="1191498"/>
            <a:ext cx="5040237" cy="3400102"/>
          </a:xfrm>
          <a:prstGeom prst="rect">
            <a:avLst/>
          </a:prstGeom>
        </p:spPr>
      </p:pic>
      <p:sp>
        <p:nvSpPr>
          <p:cNvPr id="4" name="TextBox 3">
            <a:extLst>
              <a:ext uri="{FF2B5EF4-FFF2-40B4-BE49-F238E27FC236}">
                <a16:creationId xmlns:a16="http://schemas.microsoft.com/office/drawing/2014/main" id="{9386327A-42D6-722E-B882-0A549E0E8C6C}"/>
              </a:ext>
            </a:extLst>
          </p:cNvPr>
          <p:cNvSpPr txBox="1"/>
          <p:nvPr/>
        </p:nvSpPr>
        <p:spPr>
          <a:xfrm>
            <a:off x="910953" y="1237006"/>
            <a:ext cx="2467247" cy="369332"/>
          </a:xfrm>
          <a:prstGeom prst="rect">
            <a:avLst/>
          </a:prstGeom>
          <a:noFill/>
        </p:spPr>
        <p:txBody>
          <a:bodyPr wrap="square" rtlCol="0">
            <a:spAutoFit/>
          </a:bodyPr>
          <a:lstStyle/>
          <a:p>
            <a:r>
              <a:rPr lang="en-US" sz="1800" dirty="0"/>
              <a:t>Pork Sausage Recipe:</a:t>
            </a:r>
          </a:p>
        </p:txBody>
      </p:sp>
      <p:sp>
        <p:nvSpPr>
          <p:cNvPr id="8" name="TextBox 7">
            <a:extLst>
              <a:ext uri="{FF2B5EF4-FFF2-40B4-BE49-F238E27FC236}">
                <a16:creationId xmlns:a16="http://schemas.microsoft.com/office/drawing/2014/main" id="{154D441E-E31A-9B58-5584-0F3010E99142}"/>
              </a:ext>
            </a:extLst>
          </p:cNvPr>
          <p:cNvSpPr txBox="1"/>
          <p:nvPr/>
        </p:nvSpPr>
        <p:spPr>
          <a:xfrm>
            <a:off x="1556075" y="1606338"/>
            <a:ext cx="3644250" cy="2862322"/>
          </a:xfrm>
          <a:prstGeom prst="rect">
            <a:avLst/>
          </a:prstGeom>
          <a:noFill/>
        </p:spPr>
        <p:txBody>
          <a:bodyPr wrap="square" rtlCol="0">
            <a:spAutoFit/>
          </a:bodyPr>
          <a:lstStyle/>
          <a:p>
            <a:pPr marL="285750" indent="-285750">
              <a:buFont typeface="Arial" panose="020B0604020202020204" pitchFamily="34" charset="0"/>
              <a:buChar char="•"/>
            </a:pPr>
            <a:r>
              <a:rPr lang="en-US" sz="1800" dirty="0"/>
              <a:t>Lean Meat (61%)</a:t>
            </a:r>
          </a:p>
          <a:p>
            <a:pPr marL="285750" indent="-285750">
              <a:buFont typeface="Arial" panose="020B0604020202020204" pitchFamily="34" charset="0"/>
              <a:buChar char="•"/>
            </a:pPr>
            <a:r>
              <a:rPr lang="en-US" sz="1800" dirty="0"/>
              <a:t>Fat (30%</a:t>
            </a:r>
          </a:p>
          <a:p>
            <a:pPr marL="285750" indent="-285750">
              <a:buFont typeface="Arial" panose="020B0604020202020204" pitchFamily="34" charset="0"/>
              <a:buChar char="•"/>
            </a:pPr>
            <a:r>
              <a:rPr lang="en-US" sz="1800" dirty="0"/>
              <a:t>Water (6%)</a:t>
            </a:r>
          </a:p>
          <a:p>
            <a:pPr marL="285750" indent="-285750">
              <a:buFont typeface="Arial" panose="020B0604020202020204" pitchFamily="34" charset="0"/>
              <a:buChar char="•"/>
            </a:pPr>
            <a:r>
              <a:rPr lang="en-US" sz="1800" dirty="0"/>
              <a:t>Salt (1.8%)</a:t>
            </a:r>
          </a:p>
          <a:p>
            <a:pPr marL="285750" indent="-285750">
              <a:buFont typeface="Arial" panose="020B0604020202020204" pitchFamily="34" charset="0"/>
              <a:buChar char="•"/>
            </a:pPr>
            <a:r>
              <a:rPr lang="en-US" sz="1800" dirty="0"/>
              <a:t>Black Pepper (0.7%)</a:t>
            </a:r>
          </a:p>
          <a:p>
            <a:pPr marL="285750" indent="-285750">
              <a:buFont typeface="Arial" panose="020B0604020202020204" pitchFamily="34" charset="0"/>
              <a:buChar char="•"/>
            </a:pPr>
            <a:r>
              <a:rPr lang="en-US" sz="1800" dirty="0"/>
              <a:t>Garlic Powder (0.5%)</a:t>
            </a:r>
          </a:p>
          <a:p>
            <a:pPr marL="285750" indent="-285750">
              <a:buFont typeface="Arial" panose="020B0604020202020204" pitchFamily="34" charset="0"/>
              <a:buChar char="•"/>
            </a:pPr>
            <a:r>
              <a:rPr lang="en-US" sz="1800" dirty="0"/>
              <a:t>Onion Powder (0.5%) </a:t>
            </a:r>
          </a:p>
          <a:p>
            <a:endParaRPr lang="en-US" sz="1800" dirty="0"/>
          </a:p>
          <a:p>
            <a:pPr marL="285750" indent="-285750">
              <a:buFont typeface="Arial" panose="020B0604020202020204" pitchFamily="34" charset="0"/>
              <a:buChar char="•"/>
            </a:pPr>
            <a:r>
              <a:rPr lang="en-US" sz="1800" dirty="0"/>
              <a:t>Green Calamansi Peel Powder (0%, 2.5%, and 5%) </a:t>
            </a:r>
          </a:p>
        </p:txBody>
      </p:sp>
      <p:pic>
        <p:nvPicPr>
          <p:cNvPr id="3074" name="Picture 2" descr="A picture containing indoor, person, food, kitchen&#10;&#10;Description automatically generated">
            <a:extLst>
              <a:ext uri="{FF2B5EF4-FFF2-40B4-BE49-F238E27FC236}">
                <a16:creationId xmlns:a16="http://schemas.microsoft.com/office/drawing/2014/main" id="{321E4999-295D-9A82-D64B-E497B19F38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7231" y="1606338"/>
            <a:ext cx="3075645" cy="208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742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25" name="Picture 24">
            <a:extLst>
              <a:ext uri="{FF2B5EF4-FFF2-40B4-BE49-F238E27FC236}">
                <a16:creationId xmlns:a16="http://schemas.microsoft.com/office/drawing/2014/main" id="{EE8092A9-4137-6E2C-5617-407E76621354}"/>
              </a:ext>
            </a:extLst>
          </p:cNvPr>
          <p:cNvPicPr>
            <a:picLocks noChangeAspect="1"/>
          </p:cNvPicPr>
          <p:nvPr/>
        </p:nvPicPr>
        <p:blipFill rotWithShape="1">
          <a:blip r:embed="rId3"/>
          <a:srcRect l="24355" t="21124" r="27646" b="3026"/>
          <a:stretch/>
        </p:blipFill>
        <p:spPr>
          <a:xfrm rot="5400000">
            <a:off x="3438872" y="3037922"/>
            <a:ext cx="994860" cy="1179093"/>
          </a:xfrm>
          <a:prstGeom prst="rect">
            <a:avLst/>
          </a:prstGeom>
        </p:spPr>
      </p:pic>
      <p:pic>
        <p:nvPicPr>
          <p:cNvPr id="27" name="Picture 26" descr="A bowl of raw chicken&#10;&#10;Description automatically generated with low confidence">
            <a:extLst>
              <a:ext uri="{FF2B5EF4-FFF2-40B4-BE49-F238E27FC236}">
                <a16:creationId xmlns:a16="http://schemas.microsoft.com/office/drawing/2014/main" id="{C71268CC-071D-2BBB-2644-5646D6CFD096}"/>
              </a:ext>
            </a:extLst>
          </p:cNvPr>
          <p:cNvPicPr>
            <a:picLocks noChangeAspect="1"/>
          </p:cNvPicPr>
          <p:nvPr/>
        </p:nvPicPr>
        <p:blipFill rotWithShape="1">
          <a:blip r:embed="rId4"/>
          <a:srcRect l="-683" t="25344" r="683" b="2831"/>
          <a:stretch/>
        </p:blipFill>
        <p:spPr>
          <a:xfrm>
            <a:off x="3592542" y="1328848"/>
            <a:ext cx="1866614" cy="1005840"/>
          </a:xfrm>
          <a:prstGeom prst="rect">
            <a:avLst/>
          </a:prstGeom>
        </p:spPr>
      </p:pic>
      <p:pic>
        <p:nvPicPr>
          <p:cNvPr id="23" name="Picture 22" descr="A jar of peanut butter next to a jar of peanut butter&#10;&#10;Description automatically generated with low confidence">
            <a:extLst>
              <a:ext uri="{FF2B5EF4-FFF2-40B4-BE49-F238E27FC236}">
                <a16:creationId xmlns:a16="http://schemas.microsoft.com/office/drawing/2014/main" id="{22EBC861-0761-26D3-8794-0605ED8DDE3D}"/>
              </a:ext>
            </a:extLst>
          </p:cNvPr>
          <p:cNvPicPr>
            <a:picLocks noChangeAspect="1"/>
          </p:cNvPicPr>
          <p:nvPr/>
        </p:nvPicPr>
        <p:blipFill rotWithShape="1">
          <a:blip r:embed="rId5"/>
          <a:srcRect t="10665" b="442"/>
          <a:stretch/>
        </p:blipFill>
        <p:spPr>
          <a:xfrm>
            <a:off x="6576024" y="1208763"/>
            <a:ext cx="1727283" cy="1151014"/>
          </a:xfrm>
          <a:prstGeom prst="rect">
            <a:avLst/>
          </a:prstGeom>
        </p:spPr>
      </p:pic>
      <p:pic>
        <p:nvPicPr>
          <p:cNvPr id="21" name="Picture 20" descr="A picture containing cup, drink&#10;&#10;Description automatically generated">
            <a:extLst>
              <a:ext uri="{FF2B5EF4-FFF2-40B4-BE49-F238E27FC236}">
                <a16:creationId xmlns:a16="http://schemas.microsoft.com/office/drawing/2014/main" id="{66CD70C8-099B-AE77-D379-E64880C1E940}"/>
              </a:ext>
            </a:extLst>
          </p:cNvPr>
          <p:cNvPicPr>
            <a:picLocks noChangeAspect="1"/>
          </p:cNvPicPr>
          <p:nvPr/>
        </p:nvPicPr>
        <p:blipFill rotWithShape="1">
          <a:blip r:embed="rId6"/>
          <a:srcRect t="11985" b="9360"/>
          <a:stretch/>
        </p:blipFill>
        <p:spPr>
          <a:xfrm>
            <a:off x="857923" y="1328848"/>
            <a:ext cx="1675206" cy="987790"/>
          </a:xfrm>
          <a:prstGeom prst="rect">
            <a:avLst/>
          </a:prstGeom>
        </p:spPr>
      </p:pic>
      <p:pic>
        <p:nvPicPr>
          <p:cNvPr id="19" name="Picture 18" descr="A picture containing cake, indoor, piece, eaten&#10;&#10;Description automatically generated">
            <a:extLst>
              <a:ext uri="{FF2B5EF4-FFF2-40B4-BE49-F238E27FC236}">
                <a16:creationId xmlns:a16="http://schemas.microsoft.com/office/drawing/2014/main" id="{1A02F799-D9B1-1D56-2EBF-DF50B0390610}"/>
              </a:ext>
            </a:extLst>
          </p:cNvPr>
          <p:cNvPicPr>
            <a:picLocks noChangeAspect="1"/>
          </p:cNvPicPr>
          <p:nvPr/>
        </p:nvPicPr>
        <p:blipFill rotWithShape="1">
          <a:blip r:embed="rId7"/>
          <a:srcRect l="688" t="21332" r="-646" b="2069"/>
          <a:stretch/>
        </p:blipFill>
        <p:spPr>
          <a:xfrm>
            <a:off x="879671" y="3170599"/>
            <a:ext cx="1651576" cy="948778"/>
          </a:xfrm>
          <a:prstGeom prst="rect">
            <a:avLst/>
          </a:prstGeom>
        </p:spPr>
      </p:pic>
      <p:pic>
        <p:nvPicPr>
          <p:cNvPr id="17" name="Picture 16" descr="A close up of some food&#10;&#10;Description automatically generated with low confidence">
            <a:extLst>
              <a:ext uri="{FF2B5EF4-FFF2-40B4-BE49-F238E27FC236}">
                <a16:creationId xmlns:a16="http://schemas.microsoft.com/office/drawing/2014/main" id="{935518A7-6551-820F-3155-C02C14617FFF}"/>
              </a:ext>
            </a:extLst>
          </p:cNvPr>
          <p:cNvPicPr>
            <a:picLocks noChangeAspect="1"/>
          </p:cNvPicPr>
          <p:nvPr/>
        </p:nvPicPr>
        <p:blipFill rotWithShape="1">
          <a:blip r:embed="rId8"/>
          <a:srcRect l="12126" t="5331" r="1246" b="12891"/>
          <a:stretch/>
        </p:blipFill>
        <p:spPr>
          <a:xfrm flipV="1">
            <a:off x="4466950" y="3127826"/>
            <a:ext cx="1390992" cy="984394"/>
          </a:xfrm>
          <a:prstGeom prst="rect">
            <a:avLst/>
          </a:prstGeom>
        </p:spPr>
      </p:pic>
      <p:pic>
        <p:nvPicPr>
          <p:cNvPr id="15" name="Picture 14">
            <a:extLst>
              <a:ext uri="{FF2B5EF4-FFF2-40B4-BE49-F238E27FC236}">
                <a16:creationId xmlns:a16="http://schemas.microsoft.com/office/drawing/2014/main" id="{D4FE408D-4851-DE5B-99C9-4AA8C87DD56B}"/>
              </a:ext>
            </a:extLst>
          </p:cNvPr>
          <p:cNvPicPr>
            <a:picLocks noChangeAspect="1"/>
          </p:cNvPicPr>
          <p:nvPr/>
        </p:nvPicPr>
        <p:blipFill rotWithShape="1">
          <a:blip r:embed="rId9"/>
          <a:srcRect l="4692" t="31881" r="26047" b="1382"/>
          <a:stretch/>
        </p:blipFill>
        <p:spPr>
          <a:xfrm>
            <a:off x="6746349" y="3117720"/>
            <a:ext cx="1390992" cy="1004605"/>
          </a:xfrm>
          <a:prstGeom prst="rect">
            <a:avLst/>
          </a:prstGeom>
        </p:spPr>
      </p:pic>
      <p:sp>
        <p:nvSpPr>
          <p:cNvPr id="474" name="Google Shape;474;p35"/>
          <p:cNvSpPr/>
          <p:nvPr/>
        </p:nvSpPr>
        <p:spPr>
          <a:xfrm>
            <a:off x="611044" y="2303276"/>
            <a:ext cx="2133600" cy="655444"/>
          </a:xfrm>
          <a:prstGeom prst="round2DiagRect">
            <a:avLst>
              <a:gd name="adj1" fmla="val 16667"/>
              <a:gd name="adj2" fmla="val 0"/>
            </a:avLst>
          </a:pr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35"/>
          <p:cNvSpPr/>
          <p:nvPr/>
        </p:nvSpPr>
        <p:spPr>
          <a:xfrm>
            <a:off x="3492921" y="2303276"/>
            <a:ext cx="2133600" cy="648261"/>
          </a:xfrm>
          <a:prstGeom prst="round2DiagRect">
            <a:avLst>
              <a:gd name="adj1" fmla="val 16667"/>
              <a:gd name="adj2" fmla="val 0"/>
            </a:avLst>
          </a:pr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35"/>
          <p:cNvSpPr/>
          <p:nvPr/>
        </p:nvSpPr>
        <p:spPr>
          <a:xfrm>
            <a:off x="6318529" y="2316638"/>
            <a:ext cx="2133600" cy="646997"/>
          </a:xfrm>
          <a:prstGeom prst="round2DiagRect">
            <a:avLst>
              <a:gd name="adj1" fmla="val 16667"/>
              <a:gd name="adj2" fmla="val 0"/>
            </a:avLst>
          </a:pr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477;p35"/>
          <p:cNvSpPr txBox="1">
            <a:spLocks noGrp="1"/>
          </p:cNvSpPr>
          <p:nvPr>
            <p:ph type="ctrTitle"/>
          </p:nvPr>
        </p:nvSpPr>
        <p:spPr>
          <a:xfrm>
            <a:off x="573799" y="283480"/>
            <a:ext cx="7904100" cy="98490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latin typeface="+mj-lt"/>
              </a:rPr>
              <a:t>Method: Sausages with Calamansi Peel Powder Recipe</a:t>
            </a:r>
            <a:endParaRPr dirty="0">
              <a:latin typeface="+mj-lt"/>
            </a:endParaRPr>
          </a:p>
        </p:txBody>
      </p:sp>
      <p:sp>
        <p:nvSpPr>
          <p:cNvPr id="480" name="Google Shape;480;p35"/>
          <p:cNvSpPr txBox="1">
            <a:spLocks noGrp="1"/>
          </p:cNvSpPr>
          <p:nvPr>
            <p:ph type="ctrTitle" idx="5"/>
          </p:nvPr>
        </p:nvSpPr>
        <p:spPr>
          <a:xfrm>
            <a:off x="6245224" y="2350733"/>
            <a:ext cx="2287732" cy="5450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tx1"/>
                </a:solidFill>
                <a:latin typeface="+mn-lt"/>
              </a:rPr>
              <a:t>Add the spices to the meat mixture</a:t>
            </a:r>
            <a:endParaRPr sz="1800" dirty="0">
              <a:solidFill>
                <a:schemeClr val="tx1"/>
              </a:solidFill>
              <a:latin typeface="+mn-lt"/>
            </a:endParaRPr>
          </a:p>
        </p:txBody>
      </p:sp>
      <p:sp>
        <p:nvSpPr>
          <p:cNvPr id="523" name="Google Shape;523;p35"/>
          <p:cNvSpPr/>
          <p:nvPr/>
        </p:nvSpPr>
        <p:spPr>
          <a:xfrm rot="10800000">
            <a:off x="-406306" y="4151783"/>
            <a:ext cx="2034700" cy="1219925"/>
          </a:xfrm>
          <a:custGeom>
            <a:avLst/>
            <a:gdLst/>
            <a:ahLst/>
            <a:cxnLst/>
            <a:rect l="l" t="t" r="r" b="b"/>
            <a:pathLst>
              <a:path w="81388" h="48797" extrusionOk="0">
                <a:moveTo>
                  <a:pt x="0" y="0"/>
                </a:moveTo>
                <a:cubicBezTo>
                  <a:pt x="647" y="2464"/>
                  <a:pt x="2603" y="5189"/>
                  <a:pt x="4240" y="6842"/>
                </a:cubicBezTo>
                <a:cubicBezTo>
                  <a:pt x="7464" y="10100"/>
                  <a:pt x="11974" y="11778"/>
                  <a:pt x="16476" y="12645"/>
                </a:cubicBezTo>
                <a:cubicBezTo>
                  <a:pt x="20985" y="13513"/>
                  <a:pt x="25593" y="13660"/>
                  <a:pt x="30128" y="14372"/>
                </a:cubicBezTo>
                <a:cubicBezTo>
                  <a:pt x="35382" y="15191"/>
                  <a:pt x="40809" y="16942"/>
                  <a:pt x="44271" y="20985"/>
                </a:cubicBezTo>
                <a:cubicBezTo>
                  <a:pt x="48273" y="25659"/>
                  <a:pt x="49198" y="32869"/>
                  <a:pt x="54371" y="36209"/>
                </a:cubicBezTo>
                <a:cubicBezTo>
                  <a:pt x="57472" y="38211"/>
                  <a:pt x="61323" y="38285"/>
                  <a:pt x="65076" y="38285"/>
                </a:cubicBezTo>
                <a:cubicBezTo>
                  <a:pt x="65375" y="38285"/>
                  <a:pt x="65673" y="38285"/>
                  <a:pt x="65971" y="38285"/>
                </a:cubicBezTo>
                <a:cubicBezTo>
                  <a:pt x="66304" y="38285"/>
                  <a:pt x="66636" y="38285"/>
                  <a:pt x="66967" y="38288"/>
                </a:cubicBezTo>
                <a:cubicBezTo>
                  <a:pt x="71288" y="38320"/>
                  <a:pt x="76166" y="39098"/>
                  <a:pt x="78630" y="42650"/>
                </a:cubicBezTo>
                <a:cubicBezTo>
                  <a:pt x="79898" y="44483"/>
                  <a:pt x="80299" y="46783"/>
                  <a:pt x="81355" y="48748"/>
                </a:cubicBezTo>
                <a:cubicBezTo>
                  <a:pt x="81363" y="48764"/>
                  <a:pt x="81372" y="48780"/>
                  <a:pt x="81380" y="48797"/>
                </a:cubicBezTo>
                <a:lnTo>
                  <a:pt x="813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Title 2">
            <a:extLst>
              <a:ext uri="{FF2B5EF4-FFF2-40B4-BE49-F238E27FC236}">
                <a16:creationId xmlns:a16="http://schemas.microsoft.com/office/drawing/2014/main" id="{62970505-4A3C-7E8A-6CB7-58DEE4D31EC1}"/>
              </a:ext>
            </a:extLst>
          </p:cNvPr>
          <p:cNvSpPr>
            <a:spLocks noGrp="1"/>
          </p:cNvSpPr>
          <p:nvPr>
            <p:ph type="ctrTitle" idx="2"/>
          </p:nvPr>
        </p:nvSpPr>
        <p:spPr>
          <a:xfrm>
            <a:off x="782375" y="2316639"/>
            <a:ext cx="1750754" cy="655443"/>
          </a:xfrm>
        </p:spPr>
        <p:txBody>
          <a:bodyPr/>
          <a:lstStyle/>
          <a:p>
            <a:r>
              <a:rPr lang="en-US" sz="1800" dirty="0">
                <a:latin typeface="+mn-lt"/>
              </a:rPr>
              <a:t>Weigh each ingredient</a:t>
            </a:r>
          </a:p>
        </p:txBody>
      </p:sp>
      <p:sp>
        <p:nvSpPr>
          <p:cNvPr id="5" name="Title 4">
            <a:extLst>
              <a:ext uri="{FF2B5EF4-FFF2-40B4-BE49-F238E27FC236}">
                <a16:creationId xmlns:a16="http://schemas.microsoft.com/office/drawing/2014/main" id="{5C612A90-DCE7-09A4-2686-4CA914CCC9A1}"/>
              </a:ext>
            </a:extLst>
          </p:cNvPr>
          <p:cNvSpPr>
            <a:spLocks noGrp="1"/>
          </p:cNvSpPr>
          <p:nvPr>
            <p:ph type="ctrTitle" idx="3"/>
          </p:nvPr>
        </p:nvSpPr>
        <p:spPr>
          <a:xfrm>
            <a:off x="3385024" y="2350733"/>
            <a:ext cx="2281650" cy="642945"/>
          </a:xfrm>
        </p:spPr>
        <p:txBody>
          <a:bodyPr/>
          <a:lstStyle/>
          <a:p>
            <a:r>
              <a:rPr lang="en-US" sz="1800" dirty="0">
                <a:latin typeface="+mn-lt"/>
              </a:rPr>
              <a:t>Mix grounded lean meat and fat </a:t>
            </a:r>
          </a:p>
        </p:txBody>
      </p:sp>
      <p:sp>
        <p:nvSpPr>
          <p:cNvPr id="62" name="Google Shape;475;p35">
            <a:extLst>
              <a:ext uri="{FF2B5EF4-FFF2-40B4-BE49-F238E27FC236}">
                <a16:creationId xmlns:a16="http://schemas.microsoft.com/office/drawing/2014/main" id="{3728C9D7-35FB-90E7-ACA0-8013A62EF1EC}"/>
              </a:ext>
            </a:extLst>
          </p:cNvPr>
          <p:cNvSpPr/>
          <p:nvPr/>
        </p:nvSpPr>
        <p:spPr>
          <a:xfrm>
            <a:off x="3289176" y="4119377"/>
            <a:ext cx="2592598" cy="740643"/>
          </a:xfrm>
          <a:prstGeom prst="round2DiagRect">
            <a:avLst>
              <a:gd name="adj1" fmla="val 16667"/>
              <a:gd name="adj2" fmla="val 0"/>
            </a:avLst>
          </a:pr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475;p35">
            <a:extLst>
              <a:ext uri="{FF2B5EF4-FFF2-40B4-BE49-F238E27FC236}">
                <a16:creationId xmlns:a16="http://schemas.microsoft.com/office/drawing/2014/main" id="{8F5248FD-23BB-8C92-E94F-B05DD4649E65}"/>
              </a:ext>
            </a:extLst>
          </p:cNvPr>
          <p:cNvSpPr/>
          <p:nvPr/>
        </p:nvSpPr>
        <p:spPr>
          <a:xfrm>
            <a:off x="6423355" y="4106302"/>
            <a:ext cx="2281650" cy="872329"/>
          </a:xfrm>
          <a:prstGeom prst="round2DiagRect">
            <a:avLst>
              <a:gd name="adj1" fmla="val 16667"/>
              <a:gd name="adj2" fmla="val 0"/>
            </a:avLst>
          </a:pr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474;p35">
            <a:extLst>
              <a:ext uri="{FF2B5EF4-FFF2-40B4-BE49-F238E27FC236}">
                <a16:creationId xmlns:a16="http://schemas.microsoft.com/office/drawing/2014/main" id="{18169104-02E6-2781-633D-C0F38D3AA5DC}"/>
              </a:ext>
            </a:extLst>
          </p:cNvPr>
          <p:cNvSpPr/>
          <p:nvPr/>
        </p:nvSpPr>
        <p:spPr>
          <a:xfrm>
            <a:off x="590952" y="4106302"/>
            <a:ext cx="2133600" cy="655444"/>
          </a:xfrm>
          <a:prstGeom prst="round2DiagRect">
            <a:avLst>
              <a:gd name="adj1" fmla="val 16667"/>
              <a:gd name="adj2" fmla="val 0"/>
            </a:avLst>
          </a:prstGeom>
          <a:solidFill>
            <a:schemeClr val="accent3">
              <a:alpha val="339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480;p35">
            <a:extLst>
              <a:ext uri="{FF2B5EF4-FFF2-40B4-BE49-F238E27FC236}">
                <a16:creationId xmlns:a16="http://schemas.microsoft.com/office/drawing/2014/main" id="{7CDECB29-C5F9-AB3E-A337-4EDD76CFF686}"/>
              </a:ext>
            </a:extLst>
          </p:cNvPr>
          <p:cNvSpPr txBox="1">
            <a:spLocks/>
          </p:cNvSpPr>
          <p:nvPr/>
        </p:nvSpPr>
        <p:spPr>
          <a:xfrm>
            <a:off x="728008" y="4322014"/>
            <a:ext cx="1935035" cy="2964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9pPr>
          </a:lstStyle>
          <a:p>
            <a:r>
              <a:rPr lang="en-US" sz="1800" dirty="0">
                <a:solidFill>
                  <a:schemeClr val="tx1"/>
                </a:solidFill>
                <a:latin typeface="+mn-lt"/>
              </a:rPr>
              <a:t>Add water</a:t>
            </a:r>
          </a:p>
        </p:txBody>
      </p:sp>
      <p:sp>
        <p:nvSpPr>
          <p:cNvPr id="68" name="Google Shape;480;p35">
            <a:extLst>
              <a:ext uri="{FF2B5EF4-FFF2-40B4-BE49-F238E27FC236}">
                <a16:creationId xmlns:a16="http://schemas.microsoft.com/office/drawing/2014/main" id="{F695FE3A-FA1A-EBF5-3407-B0BD77B42E9B}"/>
              </a:ext>
            </a:extLst>
          </p:cNvPr>
          <p:cNvSpPr txBox="1">
            <a:spLocks/>
          </p:cNvSpPr>
          <p:nvPr/>
        </p:nvSpPr>
        <p:spPr>
          <a:xfrm>
            <a:off x="3152538" y="4197695"/>
            <a:ext cx="2874889" cy="5450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9pPr>
          </a:lstStyle>
          <a:p>
            <a:r>
              <a:rPr lang="en-US" sz="1800" dirty="0">
                <a:solidFill>
                  <a:schemeClr val="tx1"/>
                </a:solidFill>
                <a:latin typeface="+mn-lt"/>
              </a:rPr>
              <a:t>Add the calamansi peel powder (0%, 2.5%, 5%)</a:t>
            </a:r>
          </a:p>
        </p:txBody>
      </p:sp>
      <p:sp>
        <p:nvSpPr>
          <p:cNvPr id="69" name="Google Shape;480;p35">
            <a:extLst>
              <a:ext uri="{FF2B5EF4-FFF2-40B4-BE49-F238E27FC236}">
                <a16:creationId xmlns:a16="http://schemas.microsoft.com/office/drawing/2014/main" id="{BC0FA107-BA8C-669B-ECC6-910D1710DA43}"/>
              </a:ext>
            </a:extLst>
          </p:cNvPr>
          <p:cNvSpPr txBox="1">
            <a:spLocks/>
          </p:cNvSpPr>
          <p:nvPr/>
        </p:nvSpPr>
        <p:spPr>
          <a:xfrm>
            <a:off x="6397272" y="3949119"/>
            <a:ext cx="2281650" cy="11132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2pPr>
            <a:lvl3pPr marR="0" lvl="2"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3pPr>
            <a:lvl4pPr marR="0" lvl="3"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4pPr>
            <a:lvl5pPr marR="0" lvl="4"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5pPr>
            <a:lvl6pPr marR="0" lvl="5"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6pPr>
            <a:lvl7pPr marR="0" lvl="6"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7pPr>
            <a:lvl8pPr marR="0" lvl="7"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8pPr>
            <a:lvl9pPr marR="0" lvl="8" algn="ctr" rtl="0">
              <a:lnSpc>
                <a:spcPct val="100000"/>
              </a:lnSpc>
              <a:spcBef>
                <a:spcPts val="0"/>
              </a:spcBef>
              <a:spcAft>
                <a:spcPts val="0"/>
              </a:spcAft>
              <a:buClr>
                <a:schemeClr val="dk1"/>
              </a:buClr>
              <a:buSzPts val="2400"/>
              <a:buFont typeface="Amatic SC"/>
              <a:buNone/>
              <a:defRPr sz="2400" b="1" i="0" u="none" strike="noStrike" cap="none">
                <a:solidFill>
                  <a:schemeClr val="dk1"/>
                </a:solidFill>
                <a:latin typeface="Amatic SC"/>
                <a:ea typeface="Amatic SC"/>
                <a:cs typeface="Amatic SC"/>
                <a:sym typeface="Amatic SC"/>
              </a:defRPr>
            </a:lvl9pPr>
          </a:lstStyle>
          <a:p>
            <a:pPr algn="l"/>
            <a:r>
              <a:rPr lang="en-US" sz="1800" dirty="0">
                <a:solidFill>
                  <a:schemeClr val="tx1"/>
                </a:solidFill>
                <a:latin typeface="+mn-lt"/>
              </a:rPr>
              <a:t>Mix sausage mixtures and place into natural casing</a:t>
            </a:r>
          </a:p>
        </p:txBody>
      </p:sp>
      <p:pic>
        <p:nvPicPr>
          <p:cNvPr id="29" name="Graphic 28" descr="Arrow: Slight curve with solid fill">
            <a:extLst>
              <a:ext uri="{FF2B5EF4-FFF2-40B4-BE49-F238E27FC236}">
                <a16:creationId xmlns:a16="http://schemas.microsoft.com/office/drawing/2014/main" id="{194618A9-4CC8-AB95-C609-942A4C77BC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56792" y="1584167"/>
            <a:ext cx="914400" cy="914400"/>
          </a:xfrm>
          <a:prstGeom prst="rect">
            <a:avLst/>
          </a:prstGeom>
        </p:spPr>
      </p:pic>
      <p:pic>
        <p:nvPicPr>
          <p:cNvPr id="87" name="Graphic 86" descr="Arrow: Slight curve with solid fill">
            <a:extLst>
              <a:ext uri="{FF2B5EF4-FFF2-40B4-BE49-F238E27FC236}">
                <a16:creationId xmlns:a16="http://schemas.microsoft.com/office/drawing/2014/main" id="{B602157C-AB96-5262-D412-2C6A5FB2C0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72054" y="1601008"/>
            <a:ext cx="914400" cy="914400"/>
          </a:xfrm>
          <a:prstGeom prst="rect">
            <a:avLst/>
          </a:prstGeom>
        </p:spPr>
      </p:pic>
      <p:pic>
        <p:nvPicPr>
          <p:cNvPr id="88" name="Graphic 87" descr="Arrow: Slight curve with solid fill">
            <a:extLst>
              <a:ext uri="{FF2B5EF4-FFF2-40B4-BE49-F238E27FC236}">
                <a16:creationId xmlns:a16="http://schemas.microsoft.com/office/drawing/2014/main" id="{6B907B1C-EF73-EF5E-7900-60731EBB4D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14544" y="3379364"/>
            <a:ext cx="642945" cy="642945"/>
          </a:xfrm>
          <a:prstGeom prst="rect">
            <a:avLst/>
          </a:prstGeom>
        </p:spPr>
      </p:pic>
      <p:pic>
        <p:nvPicPr>
          <p:cNvPr id="89" name="Graphic 88" descr="Arrow: Slight curve with solid fill">
            <a:extLst>
              <a:ext uri="{FF2B5EF4-FFF2-40B4-BE49-F238E27FC236}">
                <a16:creationId xmlns:a16="http://schemas.microsoft.com/office/drawing/2014/main" id="{6AD68CBA-9853-1692-31A7-49854084269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80673" y="3381331"/>
            <a:ext cx="642945" cy="642945"/>
          </a:xfrm>
          <a:prstGeom prst="rect">
            <a:avLst/>
          </a:prstGeom>
        </p:spPr>
      </p:pic>
      <p:pic>
        <p:nvPicPr>
          <p:cNvPr id="20" name="Graphic 19" descr="Badge 1 with solid fill">
            <a:extLst>
              <a:ext uri="{FF2B5EF4-FFF2-40B4-BE49-F238E27FC236}">
                <a16:creationId xmlns:a16="http://schemas.microsoft.com/office/drawing/2014/main" id="{17C11259-FAB3-5317-516D-F145E32129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1778" y="1035344"/>
            <a:ext cx="655444" cy="655444"/>
          </a:xfrm>
          <a:prstGeom prst="rect">
            <a:avLst/>
          </a:prstGeom>
        </p:spPr>
      </p:pic>
      <p:pic>
        <p:nvPicPr>
          <p:cNvPr id="24" name="Graphic 23" descr="Badge with solid fill">
            <a:extLst>
              <a:ext uri="{FF2B5EF4-FFF2-40B4-BE49-F238E27FC236}">
                <a16:creationId xmlns:a16="http://schemas.microsoft.com/office/drawing/2014/main" id="{3EE18D73-2648-0C16-A691-5B6CF1F09F2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65199" y="1073042"/>
            <a:ext cx="655444" cy="655444"/>
          </a:xfrm>
          <a:prstGeom prst="rect">
            <a:avLst/>
          </a:prstGeom>
        </p:spPr>
      </p:pic>
      <p:pic>
        <p:nvPicPr>
          <p:cNvPr id="28" name="Graphic 27" descr="Badge 3 with solid fill">
            <a:extLst>
              <a:ext uri="{FF2B5EF4-FFF2-40B4-BE49-F238E27FC236}">
                <a16:creationId xmlns:a16="http://schemas.microsoft.com/office/drawing/2014/main" id="{5DE822AE-823B-533D-2EB0-0294B849F14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35499" y="1035344"/>
            <a:ext cx="655445" cy="655445"/>
          </a:xfrm>
          <a:prstGeom prst="rect">
            <a:avLst/>
          </a:prstGeom>
        </p:spPr>
      </p:pic>
      <p:pic>
        <p:nvPicPr>
          <p:cNvPr id="31" name="Graphic 30" descr="Badge 4 with solid fill">
            <a:extLst>
              <a:ext uri="{FF2B5EF4-FFF2-40B4-BE49-F238E27FC236}">
                <a16:creationId xmlns:a16="http://schemas.microsoft.com/office/drawing/2014/main" id="{2B3F3843-937C-4BDF-E3B6-0395BD6D5A5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54653" y="2915764"/>
            <a:ext cx="655444" cy="655444"/>
          </a:xfrm>
          <a:prstGeom prst="rect">
            <a:avLst/>
          </a:prstGeom>
        </p:spPr>
      </p:pic>
      <p:pic>
        <p:nvPicPr>
          <p:cNvPr id="33" name="Graphic 32" descr="Badge 5 with solid fill">
            <a:extLst>
              <a:ext uri="{FF2B5EF4-FFF2-40B4-BE49-F238E27FC236}">
                <a16:creationId xmlns:a16="http://schemas.microsoft.com/office/drawing/2014/main" id="{EAEEA403-459F-84D8-7647-5D3D9590D97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894550" y="2883444"/>
            <a:ext cx="657955" cy="657955"/>
          </a:xfrm>
          <a:prstGeom prst="rect">
            <a:avLst/>
          </a:prstGeom>
        </p:spPr>
      </p:pic>
      <p:pic>
        <p:nvPicPr>
          <p:cNvPr id="35" name="Graphic 34" descr="Badge 6 with solid fill">
            <a:extLst>
              <a:ext uri="{FF2B5EF4-FFF2-40B4-BE49-F238E27FC236}">
                <a16:creationId xmlns:a16="http://schemas.microsoft.com/office/drawing/2014/main" id="{CBB18378-B239-EC0E-CBE4-D28D2486F94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357262" y="2924942"/>
            <a:ext cx="655443" cy="6554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640896" y="190920"/>
            <a:ext cx="7862207" cy="67043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dirty="0">
                <a:latin typeface="+mj-lt"/>
              </a:rPr>
              <a:t>Methods and Experiments</a:t>
            </a:r>
            <a:endParaRPr dirty="0">
              <a:latin typeface="+mj-lt"/>
            </a:endParaRPr>
          </a:p>
        </p:txBody>
      </p:sp>
      <p:sp>
        <p:nvSpPr>
          <p:cNvPr id="383" name="Google Shape;383;p31"/>
          <p:cNvSpPr/>
          <p:nvPr/>
        </p:nvSpPr>
        <p:spPr>
          <a:xfrm>
            <a:off x="0" y="3575600"/>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903356" y="3838522"/>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a:off x="-48010" y="3273878"/>
            <a:ext cx="1483911" cy="1869621"/>
          </a:xfrm>
          <a:prstGeom prst="rect">
            <a:avLst/>
          </a:prstGeom>
        </p:spPr>
      </p:pic>
      <p:sp>
        <p:nvSpPr>
          <p:cNvPr id="4" name="TextBox 3">
            <a:extLst>
              <a:ext uri="{FF2B5EF4-FFF2-40B4-BE49-F238E27FC236}">
                <a16:creationId xmlns:a16="http://schemas.microsoft.com/office/drawing/2014/main" id="{9386327A-42D6-722E-B882-0A549E0E8C6C}"/>
              </a:ext>
            </a:extLst>
          </p:cNvPr>
          <p:cNvSpPr txBox="1"/>
          <p:nvPr/>
        </p:nvSpPr>
        <p:spPr>
          <a:xfrm>
            <a:off x="802359" y="1869622"/>
            <a:ext cx="4534789"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a:t>The sausage mixture was blended with water until homogenized.</a:t>
            </a:r>
          </a:p>
          <a:p>
            <a:endParaRPr lang="en-US" sz="1800" dirty="0"/>
          </a:p>
          <a:p>
            <a:pPr marL="285750" indent="-285750">
              <a:buFont typeface="Arial" panose="020B0604020202020204" pitchFamily="34" charset="0"/>
              <a:buChar char="•"/>
            </a:pPr>
            <a:r>
              <a:rPr lang="en-US" sz="1800" dirty="0"/>
              <a:t>Mixtures were centrifuged. The supernatant was collected, vacuumed filtered, and used as the extract for analysis.</a:t>
            </a:r>
          </a:p>
        </p:txBody>
      </p:sp>
      <p:sp>
        <p:nvSpPr>
          <p:cNvPr id="5" name="Rectangle: Rounded Corners 4">
            <a:extLst>
              <a:ext uri="{FF2B5EF4-FFF2-40B4-BE49-F238E27FC236}">
                <a16:creationId xmlns:a16="http://schemas.microsoft.com/office/drawing/2014/main" id="{8EE730F3-208A-CE92-4F31-ECF693A85DEE}"/>
              </a:ext>
            </a:extLst>
          </p:cNvPr>
          <p:cNvSpPr/>
          <p:nvPr/>
        </p:nvSpPr>
        <p:spPr>
          <a:xfrm>
            <a:off x="640896" y="1379127"/>
            <a:ext cx="3731079" cy="432707"/>
          </a:xfrm>
          <a:prstGeom prst="roundRec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10000"/>
                  </a:schemeClr>
                </a:solidFill>
                <a:latin typeface="+mj-lt"/>
              </a:rPr>
              <a:t>Preparation of Extracts</a:t>
            </a:r>
          </a:p>
        </p:txBody>
      </p:sp>
      <p:pic>
        <p:nvPicPr>
          <p:cNvPr id="5122" name="Picture 2">
            <a:extLst>
              <a:ext uri="{FF2B5EF4-FFF2-40B4-BE49-F238E27FC236}">
                <a16:creationId xmlns:a16="http://schemas.microsoft.com/office/drawing/2014/main" id="{564818A9-C7F0-D963-49F1-19BE14628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4372" y="1030624"/>
            <a:ext cx="1439653" cy="19165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4A40781-9556-CE2E-9CF3-AE462E0BB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3529" y="1917720"/>
            <a:ext cx="1439653" cy="19223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Single Corner Snipped 6">
            <a:extLst>
              <a:ext uri="{FF2B5EF4-FFF2-40B4-BE49-F238E27FC236}">
                <a16:creationId xmlns:a16="http://schemas.microsoft.com/office/drawing/2014/main" id="{F22FC8CB-ACEA-7F08-DA10-BB5891461D8F}"/>
              </a:ext>
            </a:extLst>
          </p:cNvPr>
          <p:cNvSpPr/>
          <p:nvPr/>
        </p:nvSpPr>
        <p:spPr>
          <a:xfrm>
            <a:off x="5584372" y="3008015"/>
            <a:ext cx="1483911" cy="307777"/>
          </a:xfrm>
          <a:prstGeom prst="snip1Rect">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Blended Extract</a:t>
            </a:r>
          </a:p>
        </p:txBody>
      </p:sp>
      <p:sp>
        <p:nvSpPr>
          <p:cNvPr id="12" name="Rectangle: Single Corner Snipped 11">
            <a:extLst>
              <a:ext uri="{FF2B5EF4-FFF2-40B4-BE49-F238E27FC236}">
                <a16:creationId xmlns:a16="http://schemas.microsoft.com/office/drawing/2014/main" id="{742A2BF3-9997-5537-7DFD-0E6642518219}"/>
              </a:ext>
            </a:extLst>
          </p:cNvPr>
          <p:cNvSpPr/>
          <p:nvPr/>
        </p:nvSpPr>
        <p:spPr>
          <a:xfrm>
            <a:off x="7190996" y="3900911"/>
            <a:ext cx="1483911" cy="307777"/>
          </a:xfrm>
          <a:prstGeom prst="snip1Rect">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Filtered Extract</a:t>
            </a:r>
          </a:p>
        </p:txBody>
      </p:sp>
    </p:spTree>
    <p:extLst>
      <p:ext uri="{BB962C8B-B14F-4D97-AF65-F5344CB8AC3E}">
        <p14:creationId xmlns:p14="http://schemas.microsoft.com/office/powerpoint/2010/main" val="3679177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7" name="Picture 6">
            <a:extLst>
              <a:ext uri="{FF2B5EF4-FFF2-40B4-BE49-F238E27FC236}">
                <a16:creationId xmlns:a16="http://schemas.microsoft.com/office/drawing/2014/main" id="{0F56F9F6-1FAF-DE4E-E33E-F7A75EB0AC12}"/>
              </a:ext>
            </a:extLst>
          </p:cNvPr>
          <p:cNvPicPr>
            <a:picLocks noChangeAspect="1"/>
          </p:cNvPicPr>
          <p:nvPr/>
        </p:nvPicPr>
        <p:blipFill rotWithShape="1">
          <a:blip r:embed="rId3"/>
          <a:srcRect l="2917" t="4530" r="3341" b="7588"/>
          <a:stretch/>
        </p:blipFill>
        <p:spPr>
          <a:xfrm>
            <a:off x="7531853" y="846865"/>
            <a:ext cx="1286866" cy="1015947"/>
          </a:xfrm>
          <a:prstGeom prst="rect">
            <a:avLst/>
          </a:prstGeom>
        </p:spPr>
      </p:pic>
      <p:sp>
        <p:nvSpPr>
          <p:cNvPr id="370" name="Google Shape;370;p31"/>
          <p:cNvSpPr txBox="1">
            <a:spLocks noGrp="1"/>
          </p:cNvSpPr>
          <p:nvPr>
            <p:ph type="ctrTitle"/>
          </p:nvPr>
        </p:nvSpPr>
        <p:spPr>
          <a:xfrm>
            <a:off x="640896" y="119850"/>
            <a:ext cx="7862207" cy="530185"/>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dirty="0">
                <a:latin typeface="+mj-lt"/>
              </a:rPr>
              <a:t>Methods and Experiments Cont.</a:t>
            </a:r>
            <a:endParaRPr dirty="0">
              <a:latin typeface="+mj-lt"/>
            </a:endParaRPr>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4"/>
          <a:stretch>
            <a:fillRect/>
          </a:stretch>
        </p:blipFill>
        <p:spPr>
          <a:xfrm>
            <a:off x="-825009" y="-723970"/>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5"/>
          <a:stretch>
            <a:fillRect/>
          </a:stretch>
        </p:blipFill>
        <p:spPr>
          <a:xfrm>
            <a:off x="-733565" y="3404474"/>
            <a:ext cx="1483911" cy="1869621"/>
          </a:xfrm>
          <a:prstGeom prst="rect">
            <a:avLst/>
          </a:prstGeom>
        </p:spPr>
      </p:pic>
      <p:sp>
        <p:nvSpPr>
          <p:cNvPr id="4" name="TextBox 3">
            <a:extLst>
              <a:ext uri="{FF2B5EF4-FFF2-40B4-BE49-F238E27FC236}">
                <a16:creationId xmlns:a16="http://schemas.microsoft.com/office/drawing/2014/main" id="{9386327A-42D6-722E-B882-0A549E0E8C6C}"/>
              </a:ext>
            </a:extLst>
          </p:cNvPr>
          <p:cNvSpPr txBox="1"/>
          <p:nvPr/>
        </p:nvSpPr>
        <p:spPr>
          <a:xfrm>
            <a:off x="679466" y="2914256"/>
            <a:ext cx="6092110"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t>Antioxidant activity was measured using the 2,2-diphenyl-1-picrylhydrazyl (DPPH) radical scavenging assay. </a:t>
            </a:r>
          </a:p>
          <a:p>
            <a:pPr marL="285750" indent="-285750">
              <a:buFont typeface="Arial" panose="020B0604020202020204" pitchFamily="34" charset="0"/>
              <a:buChar char="•"/>
            </a:pPr>
            <a:r>
              <a:rPr lang="en-US" sz="1800" dirty="0"/>
              <a:t>Extracts were mixed with DPPH solution and the absorbance was read at 515 nm.</a:t>
            </a:r>
          </a:p>
          <a:p>
            <a:pPr marL="285750" indent="-285750">
              <a:buFont typeface="Arial" panose="020B0604020202020204" pitchFamily="34" charset="0"/>
              <a:buChar char="•"/>
            </a:pPr>
            <a:r>
              <a:rPr lang="en-US" sz="1800" dirty="0"/>
              <a:t>Inhibition (%) </a:t>
            </a:r>
            <a:r>
              <a:rPr lang="en-US" sz="1800" b="0" i="0" u="none" strike="noStrike" dirty="0">
                <a:solidFill>
                  <a:srgbClr val="000000"/>
                </a:solidFill>
                <a:effectLst/>
                <a:latin typeface="Arial" panose="020B0604020202020204" pitchFamily="34" charset="0"/>
              </a:rPr>
              <a:t>= (A</a:t>
            </a:r>
            <a:r>
              <a:rPr lang="en-US" sz="1800" b="0" i="0" u="none" strike="noStrike" baseline="-25000" dirty="0">
                <a:solidFill>
                  <a:srgbClr val="000000"/>
                </a:solidFill>
                <a:effectLst/>
                <a:latin typeface="Arial" panose="020B0604020202020204" pitchFamily="34" charset="0"/>
              </a:rPr>
              <a:t>DPPH</a:t>
            </a:r>
            <a:r>
              <a:rPr lang="en-US" sz="1800" b="0" i="0" u="none" strike="noStrike" dirty="0">
                <a:solidFill>
                  <a:srgbClr val="000000"/>
                </a:solidFill>
                <a:effectLst/>
                <a:latin typeface="Arial" panose="020B0604020202020204" pitchFamily="34" charset="0"/>
              </a:rPr>
              <a:t> – A</a:t>
            </a:r>
            <a:r>
              <a:rPr lang="en-US" sz="1800" b="0" i="0" u="none" strike="noStrike" baseline="-25000" dirty="0">
                <a:solidFill>
                  <a:srgbClr val="000000"/>
                </a:solidFill>
                <a:effectLst/>
                <a:latin typeface="Arial" panose="020B0604020202020204" pitchFamily="34" charset="0"/>
              </a:rPr>
              <a:t>DPPH+Extract</a:t>
            </a:r>
            <a:r>
              <a:rPr lang="en-US" sz="1800" b="0" i="0" u="none" strike="noStrike" dirty="0">
                <a:solidFill>
                  <a:srgbClr val="000000"/>
                </a:solidFill>
                <a:effectLst/>
                <a:latin typeface="Arial" panose="020B0604020202020204" pitchFamily="34" charset="0"/>
              </a:rPr>
              <a:t>)*100/A</a:t>
            </a:r>
            <a:r>
              <a:rPr lang="en-US" sz="1800" b="0" i="0" u="none" strike="noStrike" baseline="-25000" dirty="0">
                <a:solidFill>
                  <a:srgbClr val="000000"/>
                </a:solidFill>
                <a:effectLst/>
                <a:latin typeface="Arial" panose="020B0604020202020204" pitchFamily="34" charset="0"/>
              </a:rPr>
              <a:t>DPPH</a:t>
            </a:r>
            <a:r>
              <a:rPr lang="en-US" sz="1800" b="0" i="0" u="none" strike="noStrike" dirty="0">
                <a:solidFill>
                  <a:srgbClr val="000000"/>
                </a:solidFill>
                <a:effectLst/>
                <a:latin typeface="Arial" panose="020B0604020202020204" pitchFamily="34" charset="0"/>
              </a:rPr>
              <a:t>.</a:t>
            </a:r>
            <a:endParaRPr lang="en-US" sz="1800" dirty="0"/>
          </a:p>
        </p:txBody>
      </p:sp>
      <p:sp>
        <p:nvSpPr>
          <p:cNvPr id="5" name="Rectangle: Rounded Corners 4">
            <a:extLst>
              <a:ext uri="{FF2B5EF4-FFF2-40B4-BE49-F238E27FC236}">
                <a16:creationId xmlns:a16="http://schemas.microsoft.com/office/drawing/2014/main" id="{8EE730F3-208A-CE92-4F31-ECF693A85DEE}"/>
              </a:ext>
            </a:extLst>
          </p:cNvPr>
          <p:cNvSpPr/>
          <p:nvPr/>
        </p:nvSpPr>
        <p:spPr>
          <a:xfrm>
            <a:off x="663596" y="2646017"/>
            <a:ext cx="3061925" cy="290624"/>
          </a:xfrm>
          <a:prstGeom prst="roundRec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10000"/>
                  </a:schemeClr>
                </a:solidFill>
                <a:latin typeface="+mj-lt"/>
              </a:rPr>
              <a:t>Antioxidant Activity</a:t>
            </a:r>
          </a:p>
        </p:txBody>
      </p:sp>
      <p:pic>
        <p:nvPicPr>
          <p:cNvPr id="10" name="Picture 9">
            <a:extLst>
              <a:ext uri="{FF2B5EF4-FFF2-40B4-BE49-F238E27FC236}">
                <a16:creationId xmlns:a16="http://schemas.microsoft.com/office/drawing/2014/main" id="{32197736-B065-C02D-6BD7-0D469FCB9295}"/>
              </a:ext>
            </a:extLst>
          </p:cNvPr>
          <p:cNvPicPr>
            <a:picLocks noChangeAspect="1"/>
          </p:cNvPicPr>
          <p:nvPr/>
        </p:nvPicPr>
        <p:blipFill>
          <a:blip r:embed="rId6"/>
          <a:stretch>
            <a:fillRect/>
          </a:stretch>
        </p:blipFill>
        <p:spPr>
          <a:xfrm>
            <a:off x="6934343" y="2685643"/>
            <a:ext cx="1205663" cy="904515"/>
          </a:xfrm>
          <a:prstGeom prst="rect">
            <a:avLst/>
          </a:prstGeom>
        </p:spPr>
      </p:pic>
      <p:pic>
        <p:nvPicPr>
          <p:cNvPr id="6" name="Picture 5">
            <a:extLst>
              <a:ext uri="{FF2B5EF4-FFF2-40B4-BE49-F238E27FC236}">
                <a16:creationId xmlns:a16="http://schemas.microsoft.com/office/drawing/2014/main" id="{79FCA2AA-2333-4E39-7914-D81E2491C35A}"/>
              </a:ext>
            </a:extLst>
          </p:cNvPr>
          <p:cNvPicPr>
            <a:picLocks noChangeAspect="1"/>
          </p:cNvPicPr>
          <p:nvPr/>
        </p:nvPicPr>
        <p:blipFill>
          <a:blip r:embed="rId7"/>
          <a:stretch>
            <a:fillRect/>
          </a:stretch>
        </p:blipFill>
        <p:spPr>
          <a:xfrm>
            <a:off x="7121924" y="3422270"/>
            <a:ext cx="1702117" cy="1067816"/>
          </a:xfrm>
          <a:prstGeom prst="rect">
            <a:avLst/>
          </a:prstGeom>
        </p:spPr>
      </p:pic>
      <p:pic>
        <p:nvPicPr>
          <p:cNvPr id="11" name="Picture 10" descr="A picture containing indoor, wooden, bread, cooking&#10;&#10;Description automatically generated">
            <a:extLst>
              <a:ext uri="{FF2B5EF4-FFF2-40B4-BE49-F238E27FC236}">
                <a16:creationId xmlns:a16="http://schemas.microsoft.com/office/drawing/2014/main" id="{8B3A953C-C211-FA72-861D-4D6D108A1171}"/>
              </a:ext>
            </a:extLst>
          </p:cNvPr>
          <p:cNvPicPr>
            <a:picLocks noChangeAspect="1"/>
          </p:cNvPicPr>
          <p:nvPr/>
        </p:nvPicPr>
        <p:blipFill rotWithShape="1">
          <a:blip r:embed="rId8"/>
          <a:srcRect t="7112" b="18221"/>
          <a:stretch/>
        </p:blipFill>
        <p:spPr>
          <a:xfrm>
            <a:off x="6700537" y="580953"/>
            <a:ext cx="1070445" cy="877032"/>
          </a:xfrm>
          <a:prstGeom prst="rect">
            <a:avLst/>
          </a:prstGeom>
        </p:spPr>
      </p:pic>
      <p:sp>
        <p:nvSpPr>
          <p:cNvPr id="14" name="Rectangle: Rounded Corners 13">
            <a:extLst>
              <a:ext uri="{FF2B5EF4-FFF2-40B4-BE49-F238E27FC236}">
                <a16:creationId xmlns:a16="http://schemas.microsoft.com/office/drawing/2014/main" id="{A57172E4-D133-D6A8-8182-520B46EB7E5D}"/>
              </a:ext>
            </a:extLst>
          </p:cNvPr>
          <p:cNvSpPr/>
          <p:nvPr/>
        </p:nvSpPr>
        <p:spPr>
          <a:xfrm>
            <a:off x="640896" y="689946"/>
            <a:ext cx="3061925" cy="290624"/>
          </a:xfrm>
          <a:prstGeom prst="roundRec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10000"/>
                  </a:schemeClr>
                </a:solidFill>
                <a:latin typeface="+mj-lt"/>
              </a:rPr>
              <a:t>Total Phenolics</a:t>
            </a:r>
          </a:p>
        </p:txBody>
      </p:sp>
      <p:sp>
        <p:nvSpPr>
          <p:cNvPr id="15" name="TextBox 14">
            <a:extLst>
              <a:ext uri="{FF2B5EF4-FFF2-40B4-BE49-F238E27FC236}">
                <a16:creationId xmlns:a16="http://schemas.microsoft.com/office/drawing/2014/main" id="{AD6BEEC6-025B-45B7-2889-090DA0B3DF47}"/>
              </a:ext>
            </a:extLst>
          </p:cNvPr>
          <p:cNvSpPr txBox="1"/>
          <p:nvPr/>
        </p:nvSpPr>
        <p:spPr>
          <a:xfrm>
            <a:off x="663596" y="995259"/>
            <a:ext cx="6078449"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t>Extracts were mixed with the Folin-Ciocalteu (FC) reagent and the absorbance was measured at 765 nm.</a:t>
            </a:r>
          </a:p>
          <a:p>
            <a:pPr marL="285750" indent="-285750">
              <a:buFont typeface="Arial" panose="020B0604020202020204" pitchFamily="34" charset="0"/>
              <a:buChar char="•"/>
            </a:pPr>
            <a:r>
              <a:rPr lang="en-US" sz="1800" dirty="0"/>
              <a:t>Total phenolic content was calculated as gallic acid equivalents (mg/100g) based on a standard curve.</a:t>
            </a:r>
          </a:p>
        </p:txBody>
      </p:sp>
      <p:sp>
        <p:nvSpPr>
          <p:cNvPr id="13" name="Rectangle: Single Corner Snipped 12">
            <a:extLst>
              <a:ext uri="{FF2B5EF4-FFF2-40B4-BE49-F238E27FC236}">
                <a16:creationId xmlns:a16="http://schemas.microsoft.com/office/drawing/2014/main" id="{E2F851D8-8C9B-8FE0-36FE-773BB003C336}"/>
              </a:ext>
            </a:extLst>
          </p:cNvPr>
          <p:cNvSpPr/>
          <p:nvPr/>
        </p:nvSpPr>
        <p:spPr>
          <a:xfrm>
            <a:off x="6957042" y="1862812"/>
            <a:ext cx="1546061" cy="462547"/>
          </a:xfrm>
          <a:prstGeom prst="snip1Rect">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Total Phenolics Test Samples</a:t>
            </a:r>
          </a:p>
        </p:txBody>
      </p:sp>
      <p:sp>
        <p:nvSpPr>
          <p:cNvPr id="16" name="Rectangle: Single Corner Snipped 15">
            <a:extLst>
              <a:ext uri="{FF2B5EF4-FFF2-40B4-BE49-F238E27FC236}">
                <a16:creationId xmlns:a16="http://schemas.microsoft.com/office/drawing/2014/main" id="{88682C67-0D86-63C5-4AE9-64D1A3CA9139}"/>
              </a:ext>
            </a:extLst>
          </p:cNvPr>
          <p:cNvSpPr/>
          <p:nvPr/>
        </p:nvSpPr>
        <p:spPr>
          <a:xfrm>
            <a:off x="6957042" y="4490086"/>
            <a:ext cx="1861677" cy="462547"/>
          </a:xfrm>
          <a:prstGeom prst="snip1Rect">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Antioxidant Activity Test Samples</a:t>
            </a:r>
          </a:p>
        </p:txBody>
      </p:sp>
    </p:spTree>
    <p:extLst>
      <p:ext uri="{BB962C8B-B14F-4D97-AF65-F5344CB8AC3E}">
        <p14:creationId xmlns:p14="http://schemas.microsoft.com/office/powerpoint/2010/main" val="4286969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640896" y="276620"/>
            <a:ext cx="7862207" cy="67043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dirty="0">
                <a:latin typeface="+mj-lt"/>
              </a:rPr>
              <a:t>Methods and Experiments Cont.</a:t>
            </a:r>
            <a:endParaRPr dirty="0">
              <a:latin typeface="+mj-lt"/>
            </a:endParaRPr>
          </a:p>
        </p:txBody>
      </p:sp>
      <p:sp>
        <p:nvSpPr>
          <p:cNvPr id="383" name="Google Shape;383;p31"/>
          <p:cNvSpPr/>
          <p:nvPr/>
        </p:nvSpPr>
        <p:spPr>
          <a:xfrm>
            <a:off x="0" y="3575600"/>
            <a:ext cx="2910250" cy="1611575"/>
          </a:xfrm>
          <a:custGeom>
            <a:avLst/>
            <a:gdLst/>
            <a:ahLst/>
            <a:cxnLst/>
            <a:rect l="l" t="t" r="r" b="b"/>
            <a:pathLst>
              <a:path w="116410" h="64463" extrusionOk="0">
                <a:moveTo>
                  <a:pt x="0" y="0"/>
                </a:moveTo>
                <a:lnTo>
                  <a:pt x="0" y="64462"/>
                </a:lnTo>
                <a:lnTo>
                  <a:pt x="116410" y="64462"/>
                </a:lnTo>
                <a:cubicBezTo>
                  <a:pt x="111385" y="60125"/>
                  <a:pt x="105966" y="56139"/>
                  <a:pt x="99525" y="54837"/>
                </a:cubicBezTo>
                <a:cubicBezTo>
                  <a:pt x="96284" y="54174"/>
                  <a:pt x="92904" y="54240"/>
                  <a:pt x="89720" y="53323"/>
                </a:cubicBezTo>
                <a:cubicBezTo>
                  <a:pt x="81445" y="50933"/>
                  <a:pt x="78196" y="42765"/>
                  <a:pt x="70879" y="39221"/>
                </a:cubicBezTo>
                <a:cubicBezTo>
                  <a:pt x="68977" y="38300"/>
                  <a:pt x="66919" y="37934"/>
                  <a:pt x="64815" y="37934"/>
                </a:cubicBezTo>
                <a:cubicBezTo>
                  <a:pt x="60618" y="37934"/>
                  <a:pt x="56239" y="39391"/>
                  <a:pt x="52554" y="40809"/>
                </a:cubicBezTo>
                <a:cubicBezTo>
                  <a:pt x="50401" y="41639"/>
                  <a:pt x="48204" y="42558"/>
                  <a:pt x="45904" y="42558"/>
                </a:cubicBezTo>
                <a:cubicBezTo>
                  <a:pt x="45799" y="42558"/>
                  <a:pt x="45694" y="42556"/>
                  <a:pt x="45588" y="42552"/>
                </a:cubicBezTo>
                <a:cubicBezTo>
                  <a:pt x="38034" y="42290"/>
                  <a:pt x="34907" y="32420"/>
                  <a:pt x="32820" y="26617"/>
                </a:cubicBezTo>
                <a:cubicBezTo>
                  <a:pt x="29808" y="18228"/>
                  <a:pt x="26232" y="9912"/>
                  <a:pt x="18391" y="4936"/>
                </a:cubicBezTo>
                <a:cubicBezTo>
                  <a:pt x="12915" y="1441"/>
                  <a:pt x="6409" y="32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0431E212-8652-1006-F18A-B1595BF1041F}"/>
              </a:ext>
            </a:extLst>
          </p:cNvPr>
          <p:cNvPicPr>
            <a:picLocks noChangeAspect="1"/>
          </p:cNvPicPr>
          <p:nvPr/>
        </p:nvPicPr>
        <p:blipFill>
          <a:blip r:embed="rId3"/>
          <a:stretch>
            <a:fillRect/>
          </a:stretch>
        </p:blipFill>
        <p:spPr>
          <a:xfrm>
            <a:off x="7674756" y="3589510"/>
            <a:ext cx="2481287" cy="2462997"/>
          </a:xfrm>
          <a:prstGeom prst="rect">
            <a:avLst/>
          </a:prstGeom>
        </p:spPr>
      </p:pic>
      <p:pic>
        <p:nvPicPr>
          <p:cNvPr id="3" name="Picture 2">
            <a:extLst>
              <a:ext uri="{FF2B5EF4-FFF2-40B4-BE49-F238E27FC236}">
                <a16:creationId xmlns:a16="http://schemas.microsoft.com/office/drawing/2014/main" id="{7ABC3477-7CC6-C9C9-B437-C70157D38A17}"/>
              </a:ext>
            </a:extLst>
          </p:cNvPr>
          <p:cNvPicPr>
            <a:picLocks noChangeAspect="1"/>
          </p:cNvPicPr>
          <p:nvPr/>
        </p:nvPicPr>
        <p:blipFill>
          <a:blip r:embed="rId4"/>
          <a:stretch>
            <a:fillRect/>
          </a:stretch>
        </p:blipFill>
        <p:spPr>
          <a:xfrm>
            <a:off x="-48010" y="3273878"/>
            <a:ext cx="1483911" cy="1869621"/>
          </a:xfrm>
          <a:prstGeom prst="rect">
            <a:avLst/>
          </a:prstGeom>
        </p:spPr>
      </p:pic>
      <p:sp>
        <p:nvSpPr>
          <p:cNvPr id="4" name="TextBox 3">
            <a:extLst>
              <a:ext uri="{FF2B5EF4-FFF2-40B4-BE49-F238E27FC236}">
                <a16:creationId xmlns:a16="http://schemas.microsoft.com/office/drawing/2014/main" id="{9386327A-42D6-722E-B882-0A549E0E8C6C}"/>
              </a:ext>
            </a:extLst>
          </p:cNvPr>
          <p:cNvSpPr txBox="1"/>
          <p:nvPr/>
        </p:nvSpPr>
        <p:spPr>
          <a:xfrm>
            <a:off x="962231" y="1389993"/>
            <a:ext cx="4588351" cy="1631216"/>
          </a:xfrm>
          <a:prstGeom prst="rect">
            <a:avLst/>
          </a:prstGeom>
          <a:noFill/>
        </p:spPr>
        <p:txBody>
          <a:bodyPr wrap="square" rtlCol="0">
            <a:spAutoFit/>
          </a:bodyPr>
          <a:lstStyle/>
          <a:p>
            <a:pPr marL="285750" indent="-285750">
              <a:buFont typeface="Arial" panose="020B0604020202020204" pitchFamily="34" charset="0"/>
              <a:buChar char="•"/>
            </a:pPr>
            <a:r>
              <a:rPr lang="en-US" sz="1800" dirty="0"/>
              <a:t>Through blind testing, ten panelists evaluated the sausage quality by the consumer acceptance test.</a:t>
            </a:r>
          </a:p>
          <a:p>
            <a:endParaRPr lang="en-US" sz="1000" dirty="0"/>
          </a:p>
          <a:p>
            <a:pPr marL="285750" indent="-285750">
              <a:buFont typeface="Arial" panose="020B0604020202020204" pitchFamily="34" charset="0"/>
              <a:buChar char="•"/>
            </a:pPr>
            <a:r>
              <a:rPr lang="en-US" sz="1800" dirty="0"/>
              <a:t>A hedonic scale was used to evaluate the quality attributes of sausages.</a:t>
            </a:r>
          </a:p>
        </p:txBody>
      </p:sp>
      <p:sp>
        <p:nvSpPr>
          <p:cNvPr id="5" name="Rectangle: Rounded Corners 4">
            <a:extLst>
              <a:ext uri="{FF2B5EF4-FFF2-40B4-BE49-F238E27FC236}">
                <a16:creationId xmlns:a16="http://schemas.microsoft.com/office/drawing/2014/main" id="{8EE730F3-208A-CE92-4F31-ECF693A85DEE}"/>
              </a:ext>
            </a:extLst>
          </p:cNvPr>
          <p:cNvSpPr/>
          <p:nvPr/>
        </p:nvSpPr>
        <p:spPr>
          <a:xfrm>
            <a:off x="938874" y="947057"/>
            <a:ext cx="3445347" cy="341733"/>
          </a:xfrm>
          <a:prstGeom prst="roundRect">
            <a:avLst/>
          </a:prstGeom>
          <a:solidFill>
            <a:schemeClr val="accent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lumMod val="10000"/>
                  </a:schemeClr>
                </a:solidFill>
                <a:latin typeface="+mj-lt"/>
              </a:rPr>
              <a:t>Sensory Evaluation</a:t>
            </a:r>
          </a:p>
        </p:txBody>
      </p:sp>
      <p:pic>
        <p:nvPicPr>
          <p:cNvPr id="13" name="Picture 12">
            <a:extLst>
              <a:ext uri="{FF2B5EF4-FFF2-40B4-BE49-F238E27FC236}">
                <a16:creationId xmlns:a16="http://schemas.microsoft.com/office/drawing/2014/main" id="{51E63B47-54FF-CFEE-94B0-010A1FC4D91E}"/>
              </a:ext>
            </a:extLst>
          </p:cNvPr>
          <p:cNvPicPr>
            <a:picLocks noChangeAspect="1"/>
          </p:cNvPicPr>
          <p:nvPr/>
        </p:nvPicPr>
        <p:blipFill>
          <a:blip r:embed="rId5"/>
          <a:stretch>
            <a:fillRect/>
          </a:stretch>
        </p:blipFill>
        <p:spPr>
          <a:xfrm>
            <a:off x="5159830" y="3177385"/>
            <a:ext cx="2020226" cy="1470724"/>
          </a:xfrm>
          <a:prstGeom prst="rect">
            <a:avLst/>
          </a:prstGeom>
        </p:spPr>
      </p:pic>
      <p:pic>
        <p:nvPicPr>
          <p:cNvPr id="15" name="Picture 14">
            <a:extLst>
              <a:ext uri="{FF2B5EF4-FFF2-40B4-BE49-F238E27FC236}">
                <a16:creationId xmlns:a16="http://schemas.microsoft.com/office/drawing/2014/main" id="{5800BE9A-42D7-77ED-67DB-22DBC21ACF65}"/>
              </a:ext>
            </a:extLst>
          </p:cNvPr>
          <p:cNvPicPr>
            <a:picLocks noChangeAspect="1"/>
          </p:cNvPicPr>
          <p:nvPr/>
        </p:nvPicPr>
        <p:blipFill>
          <a:blip r:embed="rId6"/>
          <a:stretch>
            <a:fillRect/>
          </a:stretch>
        </p:blipFill>
        <p:spPr>
          <a:xfrm>
            <a:off x="2085877" y="3187529"/>
            <a:ext cx="2229893" cy="1460580"/>
          </a:xfrm>
          <a:prstGeom prst="rect">
            <a:avLst/>
          </a:prstGeom>
        </p:spPr>
      </p:pic>
      <p:pic>
        <p:nvPicPr>
          <p:cNvPr id="19" name="Picture 18" descr="A picture containing text, person, indoor, preparing&#10;&#10;Description automatically generated">
            <a:extLst>
              <a:ext uri="{FF2B5EF4-FFF2-40B4-BE49-F238E27FC236}">
                <a16:creationId xmlns:a16="http://schemas.microsoft.com/office/drawing/2014/main" id="{9C73F3DF-4208-057A-F16C-A7E3EE3A0DAC}"/>
              </a:ext>
            </a:extLst>
          </p:cNvPr>
          <p:cNvPicPr>
            <a:picLocks noChangeAspect="1"/>
          </p:cNvPicPr>
          <p:nvPr/>
        </p:nvPicPr>
        <p:blipFill>
          <a:blip r:embed="rId7"/>
          <a:stretch>
            <a:fillRect/>
          </a:stretch>
        </p:blipFill>
        <p:spPr>
          <a:xfrm>
            <a:off x="5874098" y="1031130"/>
            <a:ext cx="2481288" cy="1650057"/>
          </a:xfrm>
          <a:prstGeom prst="rect">
            <a:avLst/>
          </a:prstGeom>
        </p:spPr>
      </p:pic>
    </p:spTree>
    <p:extLst>
      <p:ext uri="{BB962C8B-B14F-4D97-AF65-F5344CB8AC3E}">
        <p14:creationId xmlns:p14="http://schemas.microsoft.com/office/powerpoint/2010/main" val="3309239423"/>
      </p:ext>
    </p:extLst>
  </p:cSld>
  <p:clrMapOvr>
    <a:masterClrMapping/>
  </p:clrMapOvr>
</p:sld>
</file>

<file path=ppt/theme/theme1.xml><?xml version="1.0" encoding="utf-8"?>
<a:theme xmlns:a="http://schemas.openxmlformats.org/drawingml/2006/main" name="Fruits Marketing Campaign by Slidesgo">
  <a:themeElements>
    <a:clrScheme name="Simple Light">
      <a:dk1>
        <a:srgbClr val="5D2912"/>
      </a:dk1>
      <a:lt1>
        <a:srgbClr val="FFFFFF"/>
      </a:lt1>
      <a:dk2>
        <a:srgbClr val="595959"/>
      </a:dk2>
      <a:lt2>
        <a:srgbClr val="EEEEEE"/>
      </a:lt2>
      <a:accent1>
        <a:srgbClr val="D7F7C3"/>
      </a:accent1>
      <a:accent2>
        <a:srgbClr val="5ECA83"/>
      </a:accent2>
      <a:accent3>
        <a:srgbClr val="37A25B"/>
      </a:accent3>
      <a:accent4>
        <a:srgbClr val="76E49B"/>
      </a:accent4>
      <a:accent5>
        <a:srgbClr val="3EA561"/>
      </a:accent5>
      <a:accent6>
        <a:srgbClr val="87D6A2"/>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TotalTime>
  <Words>1075</Words>
  <Application>Microsoft Office PowerPoint</Application>
  <PresentationFormat>On-screen Show (16:9)</PresentationFormat>
  <Paragraphs>102</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Amatic SC</vt:lpstr>
      <vt:lpstr>Muli</vt:lpstr>
      <vt:lpstr>Arial</vt:lpstr>
      <vt:lpstr>Fruits Marketing Campaign by Slidesgo</vt:lpstr>
      <vt:lpstr>Total Phenolics, Antioxidant Activity, and Sensory Evaluation of Sausages Incorporated with Calamansi Peel Powder</vt:lpstr>
      <vt:lpstr>Calamansi (Citrus microcarpa)</vt:lpstr>
      <vt:lpstr>Sausages</vt:lpstr>
      <vt:lpstr>Hypothesis</vt:lpstr>
      <vt:lpstr>Preparation of Sausages Incorporated with Calamansi Peel Powder</vt:lpstr>
      <vt:lpstr>Method: Sausages with Calamansi Peel Powder Recipe</vt:lpstr>
      <vt:lpstr>Methods and Experiments</vt:lpstr>
      <vt:lpstr>Methods and Experiments Cont.</vt:lpstr>
      <vt:lpstr>Methods and Experiments Cont.</vt:lpstr>
      <vt:lpstr>Total Phenolic Content of Sausages Incorporated with Calamansi Peel Powder for Day 1</vt:lpstr>
      <vt:lpstr>Total Phenolic Content of Sausages Incorporated with Calamansi Peel Powder Throughout a Storage Period</vt:lpstr>
      <vt:lpstr>Antioxidant Activity of Sausages Incorporated with Calamansi Peel Powder for Day 1</vt:lpstr>
      <vt:lpstr>Antioxidant Activity of 100 µL Extract of Sausages Incorporated with Calamansi Peel Powder Throughout a Storage Period</vt:lpstr>
      <vt:lpstr>Sensory Evaluation of Sausages Incorporated with Calamansi Peel Powder</vt:lpstr>
      <vt:lpstr>Discussion</vt:lpstr>
      <vt:lpstr>Discussion Cont.</vt:lpstr>
      <vt:lpstr>References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CAMPAIGN</dc:title>
  <cp:lastModifiedBy>Veronica Obias</cp:lastModifiedBy>
  <cp:revision>7</cp:revision>
  <dcterms:modified xsi:type="dcterms:W3CDTF">2022-08-02T14:43:23Z</dcterms:modified>
</cp:coreProperties>
</file>