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
      <p:font typeface="Amatic SC"/>
      <p:regular r:id="rId23"/>
      <p:bold r:id="rId24"/>
    </p:embeddedFont>
    <p:embeddedFont>
      <p:font typeface="Source Code Pr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AmaticSC-bold.fntdata"/><Relationship Id="rId23" Type="http://schemas.openxmlformats.org/officeDocument/2006/relationships/font" Target="fonts/AmaticS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61db6f00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e61db6f00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61db6f00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61db6f00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61db6f00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61db6f00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7536c76f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e7536c76f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e55f3d55f6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e55f3d55f6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e606d011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e606d011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7365bf95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7365bf95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1db6f00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1db6f00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7536c76f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7536c76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1db6f00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1db6f00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66fe05e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66fe05e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7536c76f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7536c76f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9.jpg"/><Relationship Id="rId5" Type="http://schemas.openxmlformats.org/officeDocument/2006/relationships/image" Target="../media/image14.jpg"/><Relationship Id="rId6"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1.jpg"/><Relationship Id="rId5"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Water Quality in the Majuro</a:t>
            </a:r>
            <a:endParaRPr/>
          </a:p>
          <a:p>
            <a:pPr indent="0" lvl="0" marL="0" rtl="0" algn="ctr">
              <a:spcBef>
                <a:spcPts val="0"/>
              </a:spcBef>
              <a:spcAft>
                <a:spcPts val="0"/>
              </a:spcAft>
              <a:buNone/>
            </a:pPr>
            <a:r>
              <a:rPr lang="en"/>
              <a:t>Lagoon</a:t>
            </a:r>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None/>
            </a:pPr>
            <a:r>
              <a:rPr lang="en"/>
              <a:t>Presenting by: Maati Anterea</a:t>
            </a:r>
            <a:endParaRPr/>
          </a:p>
          <a:p>
            <a:pPr indent="0" lvl="0" marL="0" rtl="0" algn="ctr">
              <a:spcBef>
                <a:spcPts val="0"/>
              </a:spcBef>
              <a:spcAft>
                <a:spcPts val="0"/>
              </a:spcAft>
              <a:buNone/>
            </a:pPr>
            <a:r>
              <a:rPr lang="en"/>
              <a:t>Mentor: Moriana Phillip MS,Republic of the Marshall Islands</a:t>
            </a:r>
            <a:endParaRPr/>
          </a:p>
          <a:p>
            <a:pPr indent="0" lvl="0" marL="0" rtl="0" algn="ctr">
              <a:spcBef>
                <a:spcPts val="0"/>
              </a:spcBef>
              <a:spcAft>
                <a:spcPts val="0"/>
              </a:spcAft>
              <a:buNone/>
            </a:pPr>
            <a:r>
              <a:rPr lang="en"/>
              <a:t>Coordinating center: University of Hawai’i at Moana</a:t>
            </a:r>
            <a:endParaRPr/>
          </a:p>
        </p:txBody>
      </p:sp>
      <p:sp>
        <p:nvSpPr>
          <p:cNvPr id="58" name="Google Shape;58;p13"/>
          <p:cNvSpPr txBox="1"/>
          <p:nvPr/>
        </p:nvSpPr>
        <p:spPr>
          <a:xfrm>
            <a:off x="778900" y="577475"/>
            <a:ext cx="73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00" y="292850"/>
            <a:ext cx="3452400" cy="8010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Methods/Experimental</a:t>
            </a:r>
            <a:endParaRPr/>
          </a:p>
        </p:txBody>
      </p:sp>
      <p:sp>
        <p:nvSpPr>
          <p:cNvPr id="133" name="Google Shape;133;p22"/>
          <p:cNvSpPr txBox="1"/>
          <p:nvPr>
            <p:ph idx="1" type="body"/>
          </p:nvPr>
        </p:nvSpPr>
        <p:spPr>
          <a:xfrm>
            <a:off x="311700" y="1228675"/>
            <a:ext cx="8520600" cy="3340200"/>
          </a:xfrm>
          <a:prstGeom prst="rect">
            <a:avLst/>
          </a:prstGeom>
          <a:solidFill>
            <a:schemeClr val="lt2"/>
          </a:solidFill>
        </p:spPr>
        <p:txBody>
          <a:bodyPr anchorCtr="0" anchor="t" bIns="91425" lIns="91425" spcFirstLastPara="1" rIns="91425" wrap="square" tIns="91425">
            <a:normAutofit/>
          </a:bodyPr>
          <a:lstStyle/>
          <a:p>
            <a:pPr indent="0" lvl="0" marL="0" rtl="0" algn="l">
              <a:spcBef>
                <a:spcPts val="0"/>
              </a:spcBef>
              <a:spcAft>
                <a:spcPts val="1200"/>
              </a:spcAft>
              <a:buNone/>
            </a:pPr>
            <a:r>
              <a:rPr lang="en" sz="2200"/>
              <a:t> </a:t>
            </a:r>
            <a:r>
              <a:rPr lang="en" sz="1100"/>
              <a:t> </a:t>
            </a:r>
            <a:r>
              <a:rPr lang="en" sz="2200"/>
              <a:t>                                                                                                                                           </a:t>
            </a:r>
            <a:endParaRPr sz="2200"/>
          </a:p>
        </p:txBody>
      </p:sp>
      <p:sp>
        <p:nvSpPr>
          <p:cNvPr id="134" name="Google Shape;134;p22"/>
          <p:cNvSpPr/>
          <p:nvPr/>
        </p:nvSpPr>
        <p:spPr>
          <a:xfrm>
            <a:off x="386450" y="1426325"/>
            <a:ext cx="4357000" cy="2501900"/>
          </a:xfrm>
          <a:prstGeom prst="flowChartPredefined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chemeClr val="dk2"/>
              </a:buClr>
              <a:buSzPts val="1200"/>
              <a:buFont typeface="Source Code Pro"/>
              <a:buChar char="●"/>
            </a:pPr>
            <a:r>
              <a:rPr lang="en" sz="1200">
                <a:solidFill>
                  <a:schemeClr val="dk2"/>
                </a:solidFill>
                <a:latin typeface="Source Code Pro"/>
                <a:ea typeface="Source Code Pro"/>
                <a:cs typeface="Source Code Pro"/>
                <a:sym typeface="Source Code Pro"/>
              </a:rPr>
              <a:t>During the few weeks of doing test simple we had not come across any changes and by that it look to us that it can take years to improve our lagoon from enterococci but on the other hand awareness will be spread out to our community members to be inform of what’s happening. </a:t>
            </a:r>
            <a:endParaRPr sz="400"/>
          </a:p>
        </p:txBody>
      </p:sp>
      <p:sp>
        <p:nvSpPr>
          <p:cNvPr id="135" name="Google Shape;135;p22"/>
          <p:cNvSpPr/>
          <p:nvPr/>
        </p:nvSpPr>
        <p:spPr>
          <a:xfrm>
            <a:off x="5073025" y="1426275"/>
            <a:ext cx="3574200" cy="250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2"/>
          <p:cNvPicPr preferRelativeResize="0"/>
          <p:nvPr/>
        </p:nvPicPr>
        <p:blipFill>
          <a:blip r:embed="rId3">
            <a:alphaModFix/>
          </a:blip>
          <a:stretch>
            <a:fillRect/>
          </a:stretch>
        </p:blipFill>
        <p:spPr>
          <a:xfrm>
            <a:off x="5073025" y="1426325"/>
            <a:ext cx="3574199" cy="25018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142" name="Google Shape;142;p23"/>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For the result of testing marine water in Marshall Island, there were some good changes the last week where we took some sample in the outer islands there were a few member of EPA and I, we went out to the sea riding on the boat sealing and collecting sample and as the time flew by we seal back to Majuro and went straight to the laboratory and started doing the samples, the next day the result were out and it look to us that the marine water were safe and clean and we like and try to keep it that way.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311700" y="292850"/>
            <a:ext cx="8520600" cy="8010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Summarizing</a:t>
            </a:r>
            <a:endParaRPr/>
          </a:p>
        </p:txBody>
      </p:sp>
      <p:sp>
        <p:nvSpPr>
          <p:cNvPr id="148" name="Google Shape;148;p2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9" name="Google Shape;149;p24"/>
          <p:cNvSpPr/>
          <p:nvPr/>
        </p:nvSpPr>
        <p:spPr>
          <a:xfrm>
            <a:off x="426000" y="1372675"/>
            <a:ext cx="5459100" cy="3196200"/>
          </a:xfrm>
          <a:prstGeom prst="snip2DiagRect">
            <a:avLst>
              <a:gd fmla="val 0" name="adj1"/>
              <a:gd fmla="val 1666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250">
                <a:solidFill>
                  <a:srgbClr val="1B1B1B"/>
                </a:solidFill>
                <a:highlight>
                  <a:srgbClr val="FFFFFF"/>
                </a:highlight>
                <a:latin typeface="Roboto"/>
                <a:ea typeface="Roboto"/>
                <a:cs typeface="Roboto"/>
                <a:sym typeface="Roboto"/>
              </a:rPr>
              <a:t>   </a:t>
            </a:r>
            <a:r>
              <a:rPr lang="en" sz="1450">
                <a:solidFill>
                  <a:srgbClr val="1B1B1B"/>
                </a:solidFill>
                <a:highlight>
                  <a:srgbClr val="FFFFFF"/>
                </a:highlight>
                <a:latin typeface="Roboto"/>
                <a:ea typeface="Roboto"/>
                <a:cs typeface="Roboto"/>
                <a:sym typeface="Roboto"/>
              </a:rPr>
              <a:t>To sum everything up enterococci are typically not considered harmful to humans, but their presence in the environment may indicate that other disease-causing agents such as viruses, bacteria, and protozoa may also be present. Significant amounts of enterococci in a water body can negatively affect the recreational and economic value of the aquatic resource. Overabundance of fecal bacteria in the water can cause beach closures, swimming and boating bans and closures of fishing and shellfishing areas. </a:t>
            </a:r>
            <a:endParaRPr sz="2000">
              <a:solidFill>
                <a:schemeClr val="dk2"/>
              </a:solidFill>
              <a:latin typeface="Source Code Pro"/>
              <a:ea typeface="Source Code Pro"/>
              <a:cs typeface="Source Code Pro"/>
              <a:sym typeface="Source Code Pro"/>
            </a:endParaRPr>
          </a:p>
        </p:txBody>
      </p:sp>
      <p:pic>
        <p:nvPicPr>
          <p:cNvPr id="150" name="Google Shape;150;p24"/>
          <p:cNvPicPr preferRelativeResize="0"/>
          <p:nvPr/>
        </p:nvPicPr>
        <p:blipFill>
          <a:blip r:embed="rId3">
            <a:alphaModFix/>
          </a:blip>
          <a:stretch>
            <a:fillRect/>
          </a:stretch>
        </p:blipFill>
        <p:spPr>
          <a:xfrm>
            <a:off x="6326825" y="1408800"/>
            <a:ext cx="2391200" cy="3123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rPr>
              <a:t>THE FUTURE WE WANT</a:t>
            </a:r>
            <a:endParaRPr>
              <a:highlight>
                <a:schemeClr val="dk1"/>
              </a:highlight>
            </a:endParaRPr>
          </a:p>
        </p:txBody>
      </p:sp>
      <p:sp>
        <p:nvSpPr>
          <p:cNvPr id="156" name="Google Shape;156;p25"/>
          <p:cNvSpPr txBox="1"/>
          <p:nvPr>
            <p:ph idx="1" type="body"/>
          </p:nvPr>
        </p:nvSpPr>
        <p:spPr>
          <a:xfrm>
            <a:off x="453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future we want for the next generation would be the health of our ocean, why? As we all know Majuro is surrounded by water, and the land is fill with kids who we hold dearly, as I had stated </a:t>
            </a:r>
            <a:r>
              <a:rPr lang="en"/>
              <a:t>earlier</a:t>
            </a:r>
            <a:r>
              <a:rPr lang="en"/>
              <a:t> kids are wild and with each day kids are seen swimming and it had been a concern for all of us. We all just don’t want the kids to be ill while coming out of the sea not just them but for the marine creature such as fish and coral with hands reaching out and awareness </a:t>
            </a:r>
            <a:r>
              <a:rPr lang="en"/>
              <a:t>spreading,</a:t>
            </a:r>
            <a:r>
              <a:rPr lang="en"/>
              <a:t> I am sure we can slowing improving our ocean with a lot of good ideas.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rPr>
              <a:t>Index:</a:t>
            </a:r>
            <a:endParaRPr>
              <a:highlight>
                <a:schemeClr val="dk1"/>
              </a:highlight>
            </a:endParaRPr>
          </a:p>
        </p:txBody>
      </p:sp>
      <p:sp>
        <p:nvSpPr>
          <p:cNvPr id="64" name="Google Shape;64;p1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5" name="Google Shape;65;p14"/>
          <p:cNvSpPr/>
          <p:nvPr/>
        </p:nvSpPr>
        <p:spPr>
          <a:xfrm>
            <a:off x="311700" y="1093850"/>
            <a:ext cx="8520600" cy="35607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The background information                                                 </a:t>
            </a:r>
            <a:endParaRPr/>
          </a:p>
          <a:p>
            <a:pPr indent="-317500" lvl="0" marL="457200" rtl="0" algn="l">
              <a:spcBef>
                <a:spcPts val="0"/>
              </a:spcBef>
              <a:spcAft>
                <a:spcPts val="0"/>
              </a:spcAft>
              <a:buSzPts val="1400"/>
              <a:buChar char="●"/>
            </a:pPr>
            <a:r>
              <a:rPr lang="en"/>
              <a:t>What is enterococci?</a:t>
            </a:r>
            <a:endParaRPr/>
          </a:p>
          <a:p>
            <a:pPr indent="-317500" lvl="0" marL="457200" rtl="0" algn="l">
              <a:spcBef>
                <a:spcPts val="0"/>
              </a:spcBef>
              <a:spcAft>
                <a:spcPts val="0"/>
              </a:spcAft>
              <a:buSzPts val="1400"/>
              <a:buChar char="●"/>
            </a:pPr>
            <a:r>
              <a:rPr lang="en"/>
              <a:t>Why is it </a:t>
            </a:r>
            <a:r>
              <a:rPr lang="en"/>
              <a:t>important</a:t>
            </a:r>
            <a:r>
              <a:rPr lang="en"/>
              <a:t> for community members to know?</a:t>
            </a:r>
            <a:endParaRPr/>
          </a:p>
          <a:p>
            <a:pPr indent="-317500" lvl="0" marL="457200" rtl="0" algn="l">
              <a:spcBef>
                <a:spcPts val="0"/>
              </a:spcBef>
              <a:spcAft>
                <a:spcPts val="0"/>
              </a:spcAft>
              <a:buSzPts val="1400"/>
              <a:buChar char="●"/>
            </a:pPr>
            <a:r>
              <a:rPr lang="en"/>
              <a:t>Purpose/Hypothesis</a:t>
            </a:r>
            <a:endParaRPr/>
          </a:p>
          <a:p>
            <a:pPr indent="-317500" lvl="0" marL="457200" rtl="0" algn="l">
              <a:spcBef>
                <a:spcPts val="0"/>
              </a:spcBef>
              <a:spcAft>
                <a:spcPts val="0"/>
              </a:spcAft>
              <a:buSzPts val="1400"/>
              <a:buChar char="●"/>
            </a:pPr>
            <a:r>
              <a:rPr lang="en"/>
              <a:t>Why is it important to evaluate enterococci?                                                       </a:t>
            </a:r>
            <a:endParaRPr/>
          </a:p>
          <a:p>
            <a:pPr indent="-317500" lvl="0" marL="457200" rtl="0" algn="l">
              <a:spcBef>
                <a:spcPts val="0"/>
              </a:spcBef>
              <a:spcAft>
                <a:spcPts val="0"/>
              </a:spcAft>
              <a:buSzPts val="1400"/>
              <a:buChar char="●"/>
            </a:pPr>
            <a:r>
              <a:rPr lang="en"/>
              <a:t>What are the tools for doing marine test sample </a:t>
            </a:r>
            <a:endParaRPr/>
          </a:p>
          <a:p>
            <a:pPr indent="-317500" lvl="0" marL="457200" rtl="0" algn="l">
              <a:spcBef>
                <a:spcPts val="0"/>
              </a:spcBef>
              <a:spcAft>
                <a:spcPts val="0"/>
              </a:spcAft>
              <a:buSzPts val="1400"/>
              <a:buChar char="●"/>
            </a:pPr>
            <a:r>
              <a:rPr lang="en"/>
              <a:t>Result</a:t>
            </a:r>
            <a:endParaRPr/>
          </a:p>
          <a:p>
            <a:pPr indent="-317500" lvl="0" marL="457200" rtl="0" algn="l">
              <a:spcBef>
                <a:spcPts val="0"/>
              </a:spcBef>
              <a:spcAft>
                <a:spcPts val="0"/>
              </a:spcAft>
              <a:buSzPts val="1400"/>
              <a:buChar char="●"/>
            </a:pPr>
            <a:r>
              <a:rPr lang="en"/>
              <a:t>Summarizing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
              <a:t>                                                                                                       </a:t>
            </a:r>
            <a:r>
              <a:rPr lang="en" sz="2100"/>
              <a:t>(</a:t>
            </a:r>
            <a:r>
              <a:rPr lang="en" sz="2000"/>
              <a:t>Photo of Majuro Atoll)</a:t>
            </a:r>
            <a:endParaRPr sz="2000"/>
          </a:p>
        </p:txBody>
      </p:sp>
      <p:pic>
        <p:nvPicPr>
          <p:cNvPr id="66" name="Google Shape;66;p14"/>
          <p:cNvPicPr preferRelativeResize="0"/>
          <p:nvPr/>
        </p:nvPicPr>
        <p:blipFill>
          <a:blip r:embed="rId3">
            <a:alphaModFix/>
          </a:blip>
          <a:stretch>
            <a:fillRect/>
          </a:stretch>
        </p:blipFill>
        <p:spPr>
          <a:xfrm>
            <a:off x="5462275" y="1301650"/>
            <a:ext cx="3152000" cy="254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231125" y="292850"/>
            <a:ext cx="3849300" cy="8010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 Information </a:t>
            </a:r>
            <a:endParaRPr/>
          </a:p>
        </p:txBody>
      </p:sp>
      <p:sp>
        <p:nvSpPr>
          <p:cNvPr id="72" name="Google Shape;72;p15"/>
          <p:cNvSpPr txBox="1"/>
          <p:nvPr>
            <p:ph idx="1" type="body"/>
          </p:nvPr>
        </p:nvSpPr>
        <p:spPr>
          <a:xfrm>
            <a:off x="311700" y="1316600"/>
            <a:ext cx="8520600" cy="3340200"/>
          </a:xfrm>
          <a:prstGeom prst="rect">
            <a:avLst/>
          </a:prstGeom>
          <a:solidFill>
            <a:schemeClr val="lt2"/>
          </a:solidFill>
        </p:spPr>
        <p:txBody>
          <a:bodyPr anchorCtr="0" anchor="t" bIns="91425" lIns="91425" spcFirstLastPara="1" rIns="91425" wrap="square" tIns="91425">
            <a:normAutofit/>
          </a:bodyPr>
          <a:lstStyle/>
          <a:p>
            <a:pPr indent="0" lvl="0" marL="0" rtl="0" algn="l">
              <a:lnSpc>
                <a:spcPct val="95000"/>
              </a:lnSpc>
              <a:spcBef>
                <a:spcPts val="0"/>
              </a:spcBef>
              <a:spcAft>
                <a:spcPts val="0"/>
              </a:spcAft>
              <a:buSzPts val="275"/>
              <a:buNone/>
            </a:pPr>
            <a:r>
              <a:rPr lang="en" sz="300"/>
              <a:t>             </a:t>
            </a:r>
            <a:endParaRPr sz="750"/>
          </a:p>
          <a:p>
            <a:pPr indent="0" lvl="0" marL="0" rtl="0" algn="l">
              <a:lnSpc>
                <a:spcPct val="95000"/>
              </a:lnSpc>
              <a:spcBef>
                <a:spcPts val="1200"/>
              </a:spcBef>
              <a:spcAft>
                <a:spcPts val="0"/>
              </a:spcAft>
              <a:buSzPts val="275"/>
              <a:buNone/>
            </a:pPr>
            <a:r>
              <a:t/>
            </a:r>
            <a:endParaRPr sz="1250"/>
          </a:p>
          <a:p>
            <a:pPr indent="0" lvl="0" marL="0" rtl="0" algn="l">
              <a:lnSpc>
                <a:spcPct val="95000"/>
              </a:lnSpc>
              <a:spcBef>
                <a:spcPts val="1200"/>
              </a:spcBef>
              <a:spcAft>
                <a:spcPts val="0"/>
              </a:spcAft>
              <a:buSzPts val="275"/>
              <a:buNone/>
            </a:pPr>
            <a:r>
              <a:t/>
            </a:r>
            <a:endParaRPr sz="1250"/>
          </a:p>
          <a:p>
            <a:pPr indent="0" lvl="0" marL="0" rtl="0" algn="l">
              <a:lnSpc>
                <a:spcPct val="95000"/>
              </a:lnSpc>
              <a:spcBef>
                <a:spcPts val="1200"/>
              </a:spcBef>
              <a:spcAft>
                <a:spcPts val="0"/>
              </a:spcAft>
              <a:buSzPts val="275"/>
              <a:buNone/>
            </a:pPr>
            <a:r>
              <a:t/>
            </a:r>
            <a:endParaRPr sz="1250"/>
          </a:p>
          <a:p>
            <a:pPr indent="0" lvl="0" marL="0" rtl="0" algn="l">
              <a:lnSpc>
                <a:spcPct val="95000"/>
              </a:lnSpc>
              <a:spcBef>
                <a:spcPts val="1200"/>
              </a:spcBef>
              <a:spcAft>
                <a:spcPts val="0"/>
              </a:spcAft>
              <a:buSzPts val="275"/>
              <a:buNone/>
            </a:pPr>
            <a:r>
              <a:t/>
            </a:r>
            <a:endParaRPr sz="1250"/>
          </a:p>
          <a:p>
            <a:pPr indent="0" lvl="0" marL="0" rtl="0" algn="l">
              <a:lnSpc>
                <a:spcPct val="95000"/>
              </a:lnSpc>
              <a:spcBef>
                <a:spcPts val="1200"/>
              </a:spcBef>
              <a:spcAft>
                <a:spcPts val="0"/>
              </a:spcAft>
              <a:buSzPts val="275"/>
              <a:buNone/>
            </a:pPr>
            <a:r>
              <a:t/>
            </a:r>
            <a:endParaRPr sz="1250"/>
          </a:p>
          <a:p>
            <a:pPr indent="0" lvl="0" marL="0" rtl="0" algn="l">
              <a:lnSpc>
                <a:spcPct val="95000"/>
              </a:lnSpc>
              <a:spcBef>
                <a:spcPts val="1200"/>
              </a:spcBef>
              <a:spcAft>
                <a:spcPts val="0"/>
              </a:spcAft>
              <a:buSzPts val="275"/>
              <a:buNone/>
            </a:pPr>
            <a:r>
              <a:t/>
            </a:r>
            <a:endParaRPr sz="1250"/>
          </a:p>
          <a:p>
            <a:pPr indent="-307975" lvl="0" marL="457200" rtl="0" algn="l">
              <a:lnSpc>
                <a:spcPct val="95000"/>
              </a:lnSpc>
              <a:spcBef>
                <a:spcPts val="1200"/>
              </a:spcBef>
              <a:spcAft>
                <a:spcPts val="0"/>
              </a:spcAft>
              <a:buSzPts val="1250"/>
              <a:buChar char="●"/>
            </a:pPr>
            <a:r>
              <a:rPr lang="en" sz="1250"/>
              <a:t>                                                                     </a:t>
            </a:r>
            <a:r>
              <a:rPr b="1" lang="en" sz="1250"/>
              <a:t>(Figure 1)</a:t>
            </a:r>
            <a:endParaRPr b="1" sz="1250"/>
          </a:p>
        </p:txBody>
      </p:sp>
      <p:sp>
        <p:nvSpPr>
          <p:cNvPr id="73" name="Google Shape;73;p15"/>
          <p:cNvSpPr/>
          <p:nvPr/>
        </p:nvSpPr>
        <p:spPr>
          <a:xfrm>
            <a:off x="5340150" y="1154925"/>
            <a:ext cx="2967900" cy="217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i="1" lang="en" u="sng">
                <a:solidFill>
                  <a:schemeClr val="dk2"/>
                </a:solidFill>
                <a:latin typeface="Source Code Pro"/>
                <a:ea typeface="Source Code Pro"/>
                <a:cs typeface="Source Code Pro"/>
                <a:sym typeface="Source Code Pro"/>
              </a:rPr>
              <a:t>What is Enterococci?</a:t>
            </a:r>
            <a:endParaRPr b="1" i="1" u="sng">
              <a:solidFill>
                <a:schemeClr val="dk2"/>
              </a:solidFill>
              <a:latin typeface="Source Code Pro"/>
              <a:ea typeface="Source Code Pro"/>
              <a:cs typeface="Source Code Pro"/>
              <a:sym typeface="Source Code Pro"/>
            </a:endParaRPr>
          </a:p>
          <a:p>
            <a:pPr indent="0" lvl="0" marL="0" rtl="0" algn="l">
              <a:lnSpc>
                <a:spcPct val="115000"/>
              </a:lnSpc>
              <a:spcBef>
                <a:spcPts val="1200"/>
              </a:spcBef>
              <a:spcAft>
                <a:spcPts val="1200"/>
              </a:spcAft>
              <a:buNone/>
            </a:pPr>
            <a:r>
              <a:rPr b="1" i="1" lang="en" sz="1100">
                <a:solidFill>
                  <a:schemeClr val="dk2"/>
                </a:solidFill>
                <a:latin typeface="Source Code Pro"/>
                <a:ea typeface="Source Code Pro"/>
                <a:cs typeface="Source Code Pro"/>
                <a:sym typeface="Source Code Pro"/>
              </a:rPr>
              <a:t>  </a:t>
            </a:r>
            <a:r>
              <a:rPr b="1" i="1" lang="en" sz="1100">
                <a:solidFill>
                  <a:schemeClr val="dk2"/>
                </a:solidFill>
                <a:latin typeface="Source Code Pro"/>
                <a:ea typeface="Source Code Pro"/>
                <a:cs typeface="Source Code Pro"/>
                <a:sym typeface="Source Code Pro"/>
              </a:rPr>
              <a:t>Enterococci are a group of bacteria that are a part of the normal intestinal flora. Many enterococci have plasmid-encoded resistance genes. Enterococci are a common cause of nosocomial urinary-tract infections as well as wound and blood infections</a:t>
            </a:r>
            <a:endParaRPr b="1" i="1" sz="700"/>
          </a:p>
        </p:txBody>
      </p:sp>
      <p:sp>
        <p:nvSpPr>
          <p:cNvPr id="74" name="Google Shape;74;p15"/>
          <p:cNvSpPr/>
          <p:nvPr/>
        </p:nvSpPr>
        <p:spPr>
          <a:xfrm>
            <a:off x="231125" y="1316600"/>
            <a:ext cx="4775400" cy="3613200"/>
          </a:xfrm>
          <a:prstGeom prst="snipRoundRect">
            <a:avLst>
              <a:gd fmla="val 16667" name="adj1"/>
              <a:gd fmla="val 16667" name="adj2"/>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lang="en" sz="950">
                <a:solidFill>
                  <a:schemeClr val="dk2"/>
                </a:solidFill>
                <a:latin typeface="Source Code Pro"/>
                <a:ea typeface="Source Code Pro"/>
                <a:cs typeface="Source Code Pro"/>
                <a:sym typeface="Source Code Pro"/>
              </a:rPr>
              <a:t>    </a:t>
            </a:r>
            <a:r>
              <a:rPr b="1" i="1" lang="en" sz="950">
                <a:solidFill>
                  <a:schemeClr val="accent1"/>
                </a:solidFill>
                <a:latin typeface="Source Code Pro"/>
                <a:ea typeface="Source Code Pro"/>
                <a:cs typeface="Source Code Pro"/>
                <a:sym typeface="Source Code Pro"/>
              </a:rPr>
              <a:t>THE Republic of the Marshall Islands Environmental Protection Agency (RMIEPA) measures enterococci concentration in Majuro Lagoon, which is a commonly used approach in water quality monitoring. Enterococci are a group of bacteria used as indicators of water quality because of their prevalence in human and animal waste. If a location has high concentration of enterococci from sewage or untreated wastewater inputs, it likely has other pathogenic microorganisms. Water samples were  obtained from Alwal, R.E.S, Marshall Islands High School (MIHS),Jenrok Park, Uliga Dock, Delap Park, and Delap Dock. Enterococci concentration was high at Alwal, R.E.S., MIHS, Jenrok Park and Delap Dock and low atUliga and Delap docks. The purpose of this report is to inform community members of high Enterococci levels. Community members are advised to avoid swimming, especially for children. To improve the levels of Enterococci in water sources, community efforts can be made to improve sanitation services such as trash collection and recycling. Increasing awareness of this problem will not only keep residents healthy, but improve the environment for future generations.</a:t>
            </a:r>
            <a:endParaRPr b="1" i="1" sz="950">
              <a:solidFill>
                <a:schemeClr val="accent1"/>
              </a:solidFill>
              <a:latin typeface="Source Code Pro"/>
              <a:ea typeface="Source Code Pro"/>
              <a:cs typeface="Source Code Pro"/>
              <a:sym typeface="Source Code Pro"/>
            </a:endParaRPr>
          </a:p>
          <a:p>
            <a:pPr indent="0" lvl="0" marL="0" rtl="0" algn="l">
              <a:lnSpc>
                <a:spcPct val="95000"/>
              </a:lnSpc>
              <a:spcBef>
                <a:spcPts val="1200"/>
              </a:spcBef>
              <a:spcAft>
                <a:spcPts val="1200"/>
              </a:spcAft>
              <a:buClr>
                <a:srgbClr val="000000"/>
              </a:buClr>
              <a:buSzPts val="275"/>
              <a:buFont typeface="Arial"/>
              <a:buNone/>
            </a:pPr>
            <a:r>
              <a:t/>
            </a:r>
            <a:endParaRPr sz="1250">
              <a:solidFill>
                <a:schemeClr val="dk2"/>
              </a:solidFill>
              <a:latin typeface="Source Code Pro"/>
              <a:ea typeface="Source Code Pro"/>
              <a:cs typeface="Source Code Pro"/>
              <a:sym typeface="Source Code Pro"/>
            </a:endParaRPr>
          </a:p>
        </p:txBody>
      </p:sp>
      <p:pic>
        <p:nvPicPr>
          <p:cNvPr id="75" name="Google Shape;75;p15"/>
          <p:cNvPicPr preferRelativeResize="0"/>
          <p:nvPr/>
        </p:nvPicPr>
        <p:blipFill>
          <a:blip r:embed="rId3">
            <a:alphaModFix/>
          </a:blip>
          <a:stretch>
            <a:fillRect/>
          </a:stretch>
        </p:blipFill>
        <p:spPr>
          <a:xfrm>
            <a:off x="5252850" y="3182800"/>
            <a:ext cx="2093100" cy="1474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rPr>
              <a:t>Why is it  important for community members to know?</a:t>
            </a:r>
            <a:endParaRPr>
              <a:highlight>
                <a:schemeClr val="dk1"/>
              </a:highlight>
            </a:endParaRPr>
          </a:p>
        </p:txBody>
      </p:sp>
      <p:sp>
        <p:nvSpPr>
          <p:cNvPr id="81" name="Google Shape;81;p16"/>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r>
              <a:rPr lang="en">
                <a:highlight>
                  <a:schemeClr val="dk1"/>
                </a:highlight>
              </a:rPr>
              <a:t>Indicators</a:t>
            </a:r>
            <a:r>
              <a:rPr lang="en"/>
              <a:t>:</a:t>
            </a:r>
            <a:r>
              <a:rPr lang="en" u="sng"/>
              <a:t>Enterococci</a:t>
            </a:r>
            <a:r>
              <a:rPr lang="en"/>
              <a:t>                                     </a:t>
            </a:r>
            <a:endParaRPr/>
          </a:p>
        </p:txBody>
      </p:sp>
      <p:sp>
        <p:nvSpPr>
          <p:cNvPr id="82" name="Google Shape;82;p16"/>
          <p:cNvSpPr/>
          <p:nvPr/>
        </p:nvSpPr>
        <p:spPr>
          <a:xfrm>
            <a:off x="674300" y="1228675"/>
            <a:ext cx="4831800" cy="3461700"/>
          </a:xfrm>
          <a:prstGeom prst="round2DiagRect">
            <a:avLst>
              <a:gd fmla="val 16667" name="adj1"/>
              <a:gd fmla="val 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250">
                <a:solidFill>
                  <a:srgbClr val="1B1B1B"/>
                </a:solidFill>
                <a:highlight>
                  <a:srgbClr val="FFFFFF"/>
                </a:highlight>
                <a:latin typeface="Roboto"/>
                <a:ea typeface="Roboto"/>
                <a:cs typeface="Roboto"/>
                <a:sym typeface="Roboto"/>
              </a:rPr>
              <a:t>Enterococci are bacteria that live in the intestinal tracts of warm-blooded animals, including humans, and therefore indicate possible contamination of streams and rivers by fecal waste. Sources of fecal indicator bacteria such as enterococci include wastewater treatment plant effluent, leaking septic systems, stormwater runoff, sewage discharged or dumped from recreational boats, domestic animal and wildlife waste, improper land application of manure or sewage, and runoff from manure storage areas, pastures, rangelands, and feedlots. There are also natural, non-fecal sources of fecal indicator bacteria, including plants, sand, soil and sediments, that contribute to a certain background level in ambient waters and vary based on local environmental and meteorological conditions</a:t>
            </a:r>
            <a:endParaRPr/>
          </a:p>
        </p:txBody>
      </p:sp>
      <p:sp>
        <p:nvSpPr>
          <p:cNvPr id="83" name="Google Shape;83;p16"/>
          <p:cNvSpPr/>
          <p:nvPr/>
        </p:nvSpPr>
        <p:spPr>
          <a:xfrm>
            <a:off x="5660600" y="1664925"/>
            <a:ext cx="2310000" cy="159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https://www.epa.gov/national-aquatic-resource-surveys/indicators-enterococci</a:t>
            </a:r>
            <a:endParaRPr/>
          </a:p>
        </p:txBody>
      </p:sp>
      <p:pic>
        <p:nvPicPr>
          <p:cNvPr id="84" name="Google Shape;84;p16"/>
          <p:cNvPicPr preferRelativeResize="0"/>
          <p:nvPr/>
        </p:nvPicPr>
        <p:blipFill>
          <a:blip r:embed="rId3">
            <a:alphaModFix/>
          </a:blip>
          <a:stretch>
            <a:fillRect/>
          </a:stretch>
        </p:blipFill>
        <p:spPr>
          <a:xfrm>
            <a:off x="5765250" y="3331848"/>
            <a:ext cx="2952750" cy="1358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292850"/>
            <a:ext cx="2978400" cy="801000"/>
          </a:xfrm>
          <a:prstGeom prst="rect">
            <a:avLst/>
          </a:prstGeom>
          <a:solidFill>
            <a:schemeClr val="dk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Purpose/Hypothesis</a:t>
            </a:r>
            <a:endParaRPr/>
          </a:p>
        </p:txBody>
      </p:sp>
      <p:sp>
        <p:nvSpPr>
          <p:cNvPr id="90" name="Google Shape;90;p17"/>
          <p:cNvSpPr txBox="1"/>
          <p:nvPr>
            <p:ph idx="1" type="body"/>
          </p:nvPr>
        </p:nvSpPr>
        <p:spPr>
          <a:xfrm>
            <a:off x="417200" y="1318050"/>
            <a:ext cx="8669700" cy="3340200"/>
          </a:xfrm>
          <a:prstGeom prst="rect">
            <a:avLst/>
          </a:prstGeom>
          <a:solidFill>
            <a:schemeClr val="lt2"/>
          </a:solidFill>
        </p:spPr>
        <p:txBody>
          <a:bodyPr anchorCtr="0" anchor="t" bIns="91425" lIns="91425" spcFirstLastPara="1" rIns="91425" wrap="square" tIns="91425">
            <a:normAutofit/>
          </a:bodyPr>
          <a:lstStyle/>
          <a:p>
            <a:pPr indent="0" lvl="0" marL="0" rtl="0" algn="just">
              <a:spcBef>
                <a:spcPts val="0"/>
              </a:spcBef>
              <a:spcAft>
                <a:spcPts val="0"/>
              </a:spcAft>
              <a:buNone/>
            </a:pPr>
            <a:r>
              <a:t/>
            </a:r>
            <a:endParaRPr sz="600">
              <a:solidFill>
                <a:schemeClr val="accent1"/>
              </a:solidFill>
            </a:endParaRPr>
          </a:p>
          <a:p>
            <a:pPr indent="0" lvl="0" marL="0" rtl="0" algn="l">
              <a:spcBef>
                <a:spcPts val="1200"/>
              </a:spcBef>
              <a:spcAft>
                <a:spcPts val="1200"/>
              </a:spcAft>
              <a:buNone/>
            </a:pPr>
            <a:r>
              <a:rPr lang="en" sz="1600"/>
              <a:t> </a:t>
            </a:r>
            <a:endParaRPr sz="1600"/>
          </a:p>
        </p:txBody>
      </p:sp>
      <p:sp>
        <p:nvSpPr>
          <p:cNvPr id="91" name="Google Shape;91;p17"/>
          <p:cNvSpPr/>
          <p:nvPr/>
        </p:nvSpPr>
        <p:spPr>
          <a:xfrm>
            <a:off x="635450" y="1528050"/>
            <a:ext cx="1920300" cy="2464200"/>
          </a:xfrm>
          <a:prstGeom prst="rect">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None/>
            </a:pPr>
            <a:r>
              <a:rPr lang="en" sz="1683">
                <a:solidFill>
                  <a:schemeClr val="accent1"/>
                </a:solidFill>
                <a:highlight>
                  <a:schemeClr val="dk1"/>
                </a:highlight>
                <a:latin typeface="Source Code Pro"/>
                <a:ea typeface="Source Code Pro"/>
                <a:cs typeface="Source Code Pro"/>
                <a:sym typeface="Source Code Pro"/>
              </a:rPr>
              <a:t>Purpose</a:t>
            </a:r>
            <a:r>
              <a:rPr lang="en" sz="1683">
                <a:solidFill>
                  <a:schemeClr val="dk2"/>
                </a:solidFill>
                <a:highlight>
                  <a:schemeClr val="dk1"/>
                </a:highlight>
                <a:latin typeface="Source Code Pro"/>
                <a:ea typeface="Source Code Pro"/>
                <a:cs typeface="Source Code Pro"/>
                <a:sym typeface="Source Code Pro"/>
              </a:rPr>
              <a:t>: </a:t>
            </a:r>
            <a:r>
              <a:rPr lang="en" sz="1183">
                <a:solidFill>
                  <a:schemeClr val="dk2"/>
                </a:solidFill>
                <a:latin typeface="Source Code Pro"/>
                <a:ea typeface="Source Code Pro"/>
                <a:cs typeface="Source Code Pro"/>
                <a:sym typeface="Source Code Pro"/>
              </a:rPr>
              <a:t>Enterococci are bacteria found in the intestines of animals and humans and indicate the presence of faecal pollution in coastal water.</a:t>
            </a:r>
            <a:endParaRPr sz="1183">
              <a:solidFill>
                <a:schemeClr val="dk2"/>
              </a:solidFill>
              <a:latin typeface="Source Code Pro"/>
              <a:ea typeface="Source Code Pro"/>
              <a:cs typeface="Source Code Pro"/>
              <a:sym typeface="Source Code Pro"/>
            </a:endParaRPr>
          </a:p>
        </p:txBody>
      </p:sp>
      <p:sp>
        <p:nvSpPr>
          <p:cNvPr id="92" name="Google Shape;92;p17"/>
          <p:cNvSpPr/>
          <p:nvPr/>
        </p:nvSpPr>
        <p:spPr>
          <a:xfrm>
            <a:off x="5618275" y="1339650"/>
            <a:ext cx="3525900" cy="2841000"/>
          </a:xfrm>
          <a:prstGeom prst="flowChartDelay">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None/>
            </a:pPr>
            <a:r>
              <a:rPr lang="en" sz="1200">
                <a:solidFill>
                  <a:schemeClr val="accent1"/>
                </a:solidFill>
                <a:highlight>
                  <a:schemeClr val="dk1"/>
                </a:highlight>
                <a:latin typeface="Source Code Pro"/>
                <a:ea typeface="Source Code Pro"/>
                <a:cs typeface="Source Code Pro"/>
                <a:sym typeface="Source Code Pro"/>
              </a:rPr>
              <a:t>Hypothesis:</a:t>
            </a:r>
            <a:r>
              <a:rPr lang="en" sz="1200">
                <a:solidFill>
                  <a:schemeClr val="accent1"/>
                </a:solidFill>
                <a:latin typeface="Source Code Pro"/>
                <a:ea typeface="Source Code Pro"/>
                <a:cs typeface="Source Code Pro"/>
                <a:sym typeface="Source Code Pro"/>
              </a:rPr>
              <a:t> </a:t>
            </a:r>
            <a:endParaRPr sz="1200">
              <a:solidFill>
                <a:schemeClr val="accent1"/>
              </a:solidFill>
              <a:latin typeface="Source Code Pro"/>
              <a:ea typeface="Source Code Pro"/>
              <a:cs typeface="Source Code Pro"/>
              <a:sym typeface="Source Code Pro"/>
            </a:endParaRPr>
          </a:p>
          <a:p>
            <a:pPr indent="0" lvl="0" marL="0" rtl="0" algn="just">
              <a:lnSpc>
                <a:spcPct val="115000"/>
              </a:lnSpc>
              <a:spcBef>
                <a:spcPts val="1200"/>
              </a:spcBef>
              <a:spcAft>
                <a:spcPts val="1200"/>
              </a:spcAft>
              <a:buNone/>
            </a:pPr>
            <a:r>
              <a:rPr lang="en" sz="1200">
                <a:solidFill>
                  <a:schemeClr val="accent1"/>
                </a:solidFill>
                <a:latin typeface="Source Code Pro"/>
                <a:ea typeface="Source Code Pro"/>
                <a:cs typeface="Source Code Pro"/>
                <a:sym typeface="Source Code Pro"/>
              </a:rPr>
              <a:t> In Majuro atoll, children are most likely found swimming and enjoying the moment they had in the ocean but what they don’t know is that enterococci are all around them and throughout my mentor and I hard work and investigation we had gather some simple from the area where children love to go swimming.</a:t>
            </a:r>
            <a:endParaRPr sz="1200">
              <a:solidFill>
                <a:schemeClr val="accent1"/>
              </a:solidFill>
              <a:latin typeface="Source Code Pro"/>
              <a:ea typeface="Source Code Pro"/>
              <a:cs typeface="Source Code Pro"/>
              <a:sym typeface="Source Code Pro"/>
            </a:endParaRPr>
          </a:p>
        </p:txBody>
      </p:sp>
      <p:pic>
        <p:nvPicPr>
          <p:cNvPr id="93" name="Google Shape;93;p17"/>
          <p:cNvPicPr preferRelativeResize="0"/>
          <p:nvPr/>
        </p:nvPicPr>
        <p:blipFill rotWithShape="1">
          <a:blip r:embed="rId3">
            <a:alphaModFix/>
          </a:blip>
          <a:srcRect b="0" l="0" r="0" t="0"/>
          <a:stretch/>
        </p:blipFill>
        <p:spPr>
          <a:xfrm>
            <a:off x="2697000" y="1603504"/>
            <a:ext cx="2780025" cy="261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highlight>
                  <a:schemeClr val="dk1"/>
                </a:highlight>
              </a:rPr>
              <a:t>Why is it important to evaluate enterococci?</a:t>
            </a:r>
            <a:endParaRPr>
              <a:highlight>
                <a:schemeClr val="dk1"/>
              </a:highlight>
            </a:endParaRPr>
          </a:p>
        </p:txBody>
      </p:sp>
      <p:sp>
        <p:nvSpPr>
          <p:cNvPr id="99" name="Google Shape;99;p18"/>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a:t>
            </a:r>
            <a:r>
              <a:rPr lang="en" sz="1350">
                <a:solidFill>
                  <a:srgbClr val="1B1B1B"/>
                </a:solidFill>
                <a:highlight>
                  <a:srgbClr val="FFFFFF"/>
                </a:highlight>
                <a:latin typeface="Roboto"/>
                <a:ea typeface="Roboto"/>
                <a:cs typeface="Roboto"/>
                <a:sym typeface="Roboto"/>
              </a:rPr>
              <a:t>Scanning electron micrograph of enterococci</a:t>
            </a:r>
            <a:endParaRPr sz="1350">
              <a:solidFill>
                <a:srgbClr val="1B1B1B"/>
              </a:solidFill>
              <a:highlight>
                <a:srgbClr val="FFFFFF"/>
              </a:highlight>
              <a:latin typeface="Roboto"/>
              <a:ea typeface="Roboto"/>
              <a:cs typeface="Roboto"/>
              <a:sym typeface="Roboto"/>
            </a:endParaRPr>
          </a:p>
          <a:p>
            <a:pPr indent="0" lvl="0" marL="0" rtl="0" algn="l">
              <a:spcBef>
                <a:spcPts val="1200"/>
              </a:spcBef>
              <a:spcAft>
                <a:spcPts val="1200"/>
              </a:spcAft>
              <a:buNone/>
            </a:pPr>
            <a:r>
              <a:rPr lang="en" sz="1150">
                <a:solidFill>
                  <a:srgbClr val="1B1B1B"/>
                </a:solidFill>
                <a:highlight>
                  <a:srgbClr val="FFFFFF"/>
                </a:highlight>
                <a:latin typeface="Roboto"/>
                <a:ea typeface="Roboto"/>
                <a:cs typeface="Roboto"/>
                <a:sym typeface="Roboto"/>
              </a:rPr>
              <a:t>                                                                                                                                            </a:t>
            </a:r>
            <a:endParaRPr/>
          </a:p>
        </p:txBody>
      </p:sp>
      <p:sp>
        <p:nvSpPr>
          <p:cNvPr id="100" name="Google Shape;100;p18"/>
          <p:cNvSpPr/>
          <p:nvPr/>
        </p:nvSpPr>
        <p:spPr>
          <a:xfrm>
            <a:off x="227125" y="1398825"/>
            <a:ext cx="4767300" cy="3444900"/>
          </a:xfrm>
          <a:prstGeom prst="flowChartAlternateProcess">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07975" lvl="0" marL="457200" rtl="0" algn="l">
              <a:spcBef>
                <a:spcPts val="0"/>
              </a:spcBef>
              <a:spcAft>
                <a:spcPts val="0"/>
              </a:spcAft>
              <a:buClr>
                <a:srgbClr val="1B1B1B"/>
              </a:buClr>
              <a:buSzPts val="1250"/>
              <a:buFont typeface="Roboto"/>
              <a:buChar char="●"/>
            </a:pPr>
            <a:r>
              <a:rPr lang="en" sz="1250">
                <a:solidFill>
                  <a:srgbClr val="1B1B1B"/>
                </a:solidFill>
                <a:highlight>
                  <a:srgbClr val="FFFFFF"/>
                </a:highlight>
                <a:latin typeface="Roboto"/>
                <a:ea typeface="Roboto"/>
                <a:cs typeface="Roboto"/>
                <a:sym typeface="Roboto"/>
              </a:rPr>
              <a:t>      </a:t>
            </a:r>
            <a:r>
              <a:rPr lang="en" sz="1550">
                <a:solidFill>
                  <a:srgbClr val="1B1B1B"/>
                </a:solidFill>
                <a:highlight>
                  <a:srgbClr val="FFFFFF"/>
                </a:highlight>
                <a:latin typeface="Roboto"/>
                <a:ea typeface="Roboto"/>
                <a:cs typeface="Roboto"/>
                <a:sym typeface="Roboto"/>
              </a:rPr>
              <a:t> Enterococci are indicators of the presence of fecal material in water and, therefore, of the possible presence of disease-causing bacteria, viruses, and protozoa. These pathogens can sicken swimmers and others who use rivers and streams for recreation or eat raw shellfish or fish. Other potential health effects can include diseases of the skin, eyes, ears and respiratory tract. Eating fish or shellfish harvested from waters with fecal contamination can also result in human illness.</a:t>
            </a:r>
            <a:endParaRPr sz="1700"/>
          </a:p>
        </p:txBody>
      </p:sp>
      <p:pic>
        <p:nvPicPr>
          <p:cNvPr id="101" name="Google Shape;101;p18"/>
          <p:cNvPicPr preferRelativeResize="0"/>
          <p:nvPr/>
        </p:nvPicPr>
        <p:blipFill>
          <a:blip r:embed="rId3">
            <a:alphaModFix/>
          </a:blip>
          <a:stretch>
            <a:fillRect/>
          </a:stretch>
        </p:blipFill>
        <p:spPr>
          <a:xfrm>
            <a:off x="5537950" y="1228675"/>
            <a:ext cx="2492875" cy="2394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highlight>
                  <a:schemeClr val="dk1"/>
                </a:highlight>
              </a:rPr>
              <a:t>Materials to used for marine test simple: </a:t>
            </a:r>
            <a:endParaRPr u="sng">
              <a:highlight>
                <a:schemeClr val="dk1"/>
              </a:highlight>
            </a:endParaRPr>
          </a:p>
        </p:txBody>
      </p:sp>
      <p:sp>
        <p:nvSpPr>
          <p:cNvPr id="107" name="Google Shape;107;p19"/>
          <p:cNvSpPr txBox="1"/>
          <p:nvPr>
            <p:ph idx="1" type="body"/>
          </p:nvPr>
        </p:nvSpPr>
        <p:spPr>
          <a:xfrm>
            <a:off x="311700" y="1093850"/>
            <a:ext cx="8520600" cy="3812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accent1"/>
                </a:solidFill>
                <a:highlight>
                  <a:schemeClr val="dk1"/>
                </a:highlight>
              </a:rPr>
              <a:t>bottle</a:t>
            </a:r>
            <a:r>
              <a:rPr lang="en"/>
              <a:t>          </a:t>
            </a:r>
            <a:r>
              <a:rPr lang="en" u="sng">
                <a:solidFill>
                  <a:schemeClr val="accent1"/>
                </a:solidFill>
                <a:highlight>
                  <a:schemeClr val="dk1"/>
                </a:highlight>
              </a:rPr>
              <a:t>Enterolert</a:t>
            </a:r>
            <a:r>
              <a:rPr lang="en">
                <a:solidFill>
                  <a:schemeClr val="accent1"/>
                </a:solidFill>
                <a:highlight>
                  <a:schemeClr val="dk1"/>
                </a:highlight>
              </a:rPr>
              <a:t> </a:t>
            </a:r>
            <a:r>
              <a:rPr lang="en"/>
              <a:t>              </a:t>
            </a:r>
            <a:r>
              <a:rPr lang="en" u="sng">
                <a:solidFill>
                  <a:schemeClr val="accent1"/>
                </a:solidFill>
                <a:highlight>
                  <a:schemeClr val="dk1"/>
                </a:highlight>
              </a:rPr>
              <a:t>Quanti-tray</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 (</a:t>
            </a:r>
            <a:r>
              <a:rPr lang="en"/>
              <a:t>Figure 1) </a:t>
            </a:r>
            <a:r>
              <a:rPr lang="en"/>
              <a:t>        (Figure 2)              (Figure 3)</a:t>
            </a:r>
            <a:endParaRPr/>
          </a:p>
        </p:txBody>
      </p:sp>
      <p:pic>
        <p:nvPicPr>
          <p:cNvPr id="108" name="Google Shape;108;p19"/>
          <p:cNvPicPr preferRelativeResize="0"/>
          <p:nvPr/>
        </p:nvPicPr>
        <p:blipFill rotWithShape="1">
          <a:blip r:embed="rId3">
            <a:alphaModFix/>
          </a:blip>
          <a:srcRect b="86513" l="105482" r="-155677" t="-116064"/>
          <a:stretch/>
        </p:blipFill>
        <p:spPr>
          <a:xfrm>
            <a:off x="3217975" y="92325"/>
            <a:ext cx="3943350" cy="2914650"/>
          </a:xfrm>
          <a:prstGeom prst="rect">
            <a:avLst/>
          </a:prstGeom>
          <a:noFill/>
          <a:ln>
            <a:noFill/>
          </a:ln>
        </p:spPr>
      </p:pic>
      <p:pic>
        <p:nvPicPr>
          <p:cNvPr id="109" name="Google Shape;109;p19"/>
          <p:cNvPicPr preferRelativeResize="0"/>
          <p:nvPr/>
        </p:nvPicPr>
        <p:blipFill>
          <a:blip r:embed="rId4">
            <a:alphaModFix/>
          </a:blip>
          <a:stretch>
            <a:fillRect/>
          </a:stretch>
        </p:blipFill>
        <p:spPr>
          <a:xfrm>
            <a:off x="311700" y="1826463"/>
            <a:ext cx="1423250" cy="1674950"/>
          </a:xfrm>
          <a:prstGeom prst="rect">
            <a:avLst/>
          </a:prstGeom>
          <a:noFill/>
          <a:ln>
            <a:noFill/>
          </a:ln>
        </p:spPr>
      </p:pic>
      <p:pic>
        <p:nvPicPr>
          <p:cNvPr id="110" name="Google Shape;110;p19"/>
          <p:cNvPicPr preferRelativeResize="0"/>
          <p:nvPr/>
        </p:nvPicPr>
        <p:blipFill>
          <a:blip r:embed="rId5">
            <a:alphaModFix/>
          </a:blip>
          <a:stretch>
            <a:fillRect/>
          </a:stretch>
        </p:blipFill>
        <p:spPr>
          <a:xfrm>
            <a:off x="2574063" y="1661588"/>
            <a:ext cx="2310176" cy="1820326"/>
          </a:xfrm>
          <a:prstGeom prst="rect">
            <a:avLst/>
          </a:prstGeom>
          <a:noFill/>
          <a:ln>
            <a:noFill/>
          </a:ln>
        </p:spPr>
      </p:pic>
      <p:pic>
        <p:nvPicPr>
          <p:cNvPr id="111" name="Google Shape;111;p19"/>
          <p:cNvPicPr preferRelativeResize="0"/>
          <p:nvPr/>
        </p:nvPicPr>
        <p:blipFill>
          <a:blip r:embed="rId6">
            <a:alphaModFix/>
          </a:blip>
          <a:stretch>
            <a:fillRect/>
          </a:stretch>
        </p:blipFill>
        <p:spPr>
          <a:xfrm>
            <a:off x="5901075" y="1762125"/>
            <a:ext cx="2381250" cy="1619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highlight>
                  <a:schemeClr val="dk1"/>
                </a:highlight>
              </a:rPr>
              <a:t>Materials</a:t>
            </a:r>
            <a:r>
              <a:rPr lang="en" u="sng">
                <a:highlight>
                  <a:schemeClr val="dk1"/>
                </a:highlight>
              </a:rPr>
              <a:t> to use for Marine test simple:</a:t>
            </a:r>
            <a:endParaRPr u="sng">
              <a:highlight>
                <a:schemeClr val="dk1"/>
              </a:highlight>
            </a:endParaRPr>
          </a:p>
        </p:txBody>
      </p:sp>
      <p:sp>
        <p:nvSpPr>
          <p:cNvPr id="117" name="Google Shape;117;p20"/>
          <p:cNvSpPr txBox="1"/>
          <p:nvPr>
            <p:ph idx="1" type="body"/>
          </p:nvPr>
        </p:nvSpPr>
        <p:spPr>
          <a:xfrm>
            <a:off x="311700" y="1093850"/>
            <a:ext cx="8520600" cy="3813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u="sng">
                <a:solidFill>
                  <a:schemeClr val="accent1"/>
                </a:solidFill>
                <a:highlight>
                  <a:schemeClr val="dk1"/>
                </a:highlight>
              </a:rPr>
              <a:t>Rubber quanti-tray </a:t>
            </a:r>
            <a:r>
              <a:rPr lang="en"/>
              <a:t> </a:t>
            </a:r>
            <a:r>
              <a:rPr lang="en" u="sng">
                <a:solidFill>
                  <a:schemeClr val="accent1"/>
                </a:solidFill>
                <a:highlight>
                  <a:schemeClr val="dk1"/>
                </a:highlight>
              </a:rPr>
              <a:t>Quanti-tray sealer</a:t>
            </a:r>
            <a:r>
              <a:rPr lang="en"/>
              <a:t>     </a:t>
            </a:r>
            <a:r>
              <a:rPr lang="en" u="sng">
                <a:solidFill>
                  <a:schemeClr val="accent1"/>
                </a:solidFill>
                <a:highlight>
                  <a:schemeClr val="dk1"/>
                </a:highlight>
              </a:rPr>
              <a:t>Binder incubator</a:t>
            </a:r>
            <a:r>
              <a:rPr lang="en">
                <a:solidFill>
                  <a:schemeClr val="accent1"/>
                </a:solidFill>
              </a:rPr>
              <a:t> </a:t>
            </a: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t>  (Figure 4)            (Figure 5)           (Figure 6)</a:t>
            </a:r>
            <a:endParaRPr/>
          </a:p>
          <a:p>
            <a:pPr indent="0" lvl="0" marL="0" rtl="0" algn="l">
              <a:spcBef>
                <a:spcPts val="1200"/>
              </a:spcBef>
              <a:spcAft>
                <a:spcPts val="1200"/>
              </a:spcAft>
              <a:buNone/>
            </a:pPr>
            <a:r>
              <a:rPr lang="en"/>
              <a:t>         </a:t>
            </a:r>
            <a:endParaRPr/>
          </a:p>
        </p:txBody>
      </p:sp>
      <p:pic>
        <p:nvPicPr>
          <p:cNvPr id="118" name="Google Shape;118;p20"/>
          <p:cNvPicPr preferRelativeResize="0"/>
          <p:nvPr/>
        </p:nvPicPr>
        <p:blipFill>
          <a:blip r:embed="rId3">
            <a:alphaModFix/>
          </a:blip>
          <a:stretch>
            <a:fillRect/>
          </a:stretch>
        </p:blipFill>
        <p:spPr>
          <a:xfrm>
            <a:off x="658875" y="1523225"/>
            <a:ext cx="2057924" cy="2263400"/>
          </a:xfrm>
          <a:prstGeom prst="rect">
            <a:avLst/>
          </a:prstGeom>
          <a:noFill/>
          <a:ln>
            <a:noFill/>
          </a:ln>
        </p:spPr>
      </p:pic>
      <p:pic>
        <p:nvPicPr>
          <p:cNvPr id="119" name="Google Shape;119;p20"/>
          <p:cNvPicPr preferRelativeResize="0"/>
          <p:nvPr/>
        </p:nvPicPr>
        <p:blipFill>
          <a:blip r:embed="rId4">
            <a:alphaModFix/>
          </a:blip>
          <a:stretch>
            <a:fillRect/>
          </a:stretch>
        </p:blipFill>
        <p:spPr>
          <a:xfrm>
            <a:off x="2994825" y="1622175"/>
            <a:ext cx="3322450" cy="2164450"/>
          </a:xfrm>
          <a:prstGeom prst="rect">
            <a:avLst/>
          </a:prstGeom>
          <a:noFill/>
          <a:ln>
            <a:noFill/>
          </a:ln>
        </p:spPr>
      </p:pic>
      <p:pic>
        <p:nvPicPr>
          <p:cNvPr id="120" name="Google Shape;120;p20"/>
          <p:cNvPicPr preferRelativeResize="0"/>
          <p:nvPr/>
        </p:nvPicPr>
        <p:blipFill>
          <a:blip r:embed="rId5">
            <a:alphaModFix/>
          </a:blip>
          <a:stretch>
            <a:fillRect/>
          </a:stretch>
        </p:blipFill>
        <p:spPr>
          <a:xfrm>
            <a:off x="6443500" y="1625775"/>
            <a:ext cx="2313075" cy="2058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6" name="Google Shape;126;p21"/>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7" name="Google Shape;127;p2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