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3" r:id="rId6"/>
    <p:sldId id="280" r:id="rId7"/>
    <p:sldId id="277" r:id="rId8"/>
    <p:sldId id="265" r:id="rId9"/>
    <p:sldId id="266" r:id="rId10"/>
    <p:sldId id="278" r:id="rId11"/>
    <p:sldId id="271" r:id="rId12"/>
    <p:sldId id="281" r:id="rId13"/>
    <p:sldId id="279" r:id="rId14"/>
    <p:sldId id="272" r:id="rId15"/>
    <p:sldId id="274" r:id="rId16"/>
    <p:sldId id="268" r:id="rId17"/>
    <p:sldId id="269" r:id="rId18"/>
  </p:sldIdLst>
  <p:sldSz cx="12192000" cy="6858000"/>
  <p:notesSz cx="6858000" cy="9144000"/>
  <p:embeddedFontLst>
    <p:embeddedFont>
      <p:font typeface="Wingdings 3" panose="05040102010807070707" pitchFamily="18" charset="2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Bacterial</a:t>
            </a:r>
            <a:r>
              <a:rPr lang="en-US" sz="18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Growth After 7 Days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4"/>
                <c:pt idx="0">
                  <c:v>Sink 1</c:v>
                </c:pt>
                <c:pt idx="1">
                  <c:v>Sink 2</c:v>
                </c:pt>
                <c:pt idx="2">
                  <c:v>Sink 3</c:v>
                </c:pt>
                <c:pt idx="3">
                  <c:v>Sink 4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85</c:v>
                </c:pt>
                <c:pt idx="1">
                  <c:v>50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B-4C58-8485-F21DF5845E6E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Experimental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4"/>
                <c:pt idx="0">
                  <c:v>Sink 1</c:v>
                </c:pt>
                <c:pt idx="1">
                  <c:v>Sink 2</c:v>
                </c:pt>
                <c:pt idx="2">
                  <c:v>Sink 3</c:v>
                </c:pt>
                <c:pt idx="3">
                  <c:v>Sink 4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20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B-4C58-8485-F21DF5845E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1769616"/>
        <c:axId val="481772240"/>
      </c:barChart>
      <c:catAx>
        <c:axId val="48176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1772240"/>
        <c:crosses val="autoZero"/>
        <c:auto val="1"/>
        <c:lblAlgn val="ctr"/>
        <c:lblOffset val="100"/>
        <c:noMultiLvlLbl val="0"/>
      </c:catAx>
      <c:valAx>
        <c:axId val="48177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17696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6080-0B7A-41A5-8DFB-3169CEC9E65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CDD86-35F0-446B-84BD-552B4213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3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used 3 types of agars; Chocolate Agar, Blood Agar, and MacConkey Agar.</a:t>
            </a:r>
          </a:p>
          <a:p>
            <a:r>
              <a:rPr lang="en-US" dirty="0"/>
              <a:t>Between Steps 2 &amp; 3 is when the Garlic Extract Steps take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DD86-35F0-446B-84BD-552B4213E7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DD86-35F0-446B-84BD-552B4213E7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DD86-35F0-446B-84BD-552B4213E7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DD86-35F0-446B-84BD-552B4213E7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DD86-35F0-446B-84BD-552B4213E7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38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54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7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80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0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32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9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42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47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73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56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00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2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1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0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40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56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58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BB38-3F52-49F5-AB17-031654179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Antibacterial Effects of </a:t>
            </a:r>
            <a:r>
              <a:rPr lang="en-US" i="1" dirty="0"/>
              <a:t>Allium </a:t>
            </a:r>
            <a:r>
              <a:rPr lang="en-US" i="1" dirty="0" err="1"/>
              <a:t>sativum</a:t>
            </a:r>
            <a:r>
              <a:rPr lang="en-US" dirty="0"/>
              <a:t> (Garlic) on Environmental Bacteria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CD8D4-ED07-4414-A44D-89F01260A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David Borja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Marianas High School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Mentor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Johnny Aldan, BS, 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Northern Marianas College, Saipan, CNMI</a:t>
            </a:r>
          </a:p>
        </p:txBody>
      </p:sp>
    </p:spTree>
    <p:extLst>
      <p:ext uri="{BB962C8B-B14F-4D97-AF65-F5344CB8AC3E}">
        <p14:creationId xmlns:p14="http://schemas.microsoft.com/office/powerpoint/2010/main" val="2062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C535-8CFB-4AF3-BC49-FB3D0E85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98347"/>
            <a:ext cx="8534400" cy="1507067"/>
          </a:xfrm>
        </p:spPr>
        <p:txBody>
          <a:bodyPr/>
          <a:lstStyle/>
          <a:p>
            <a:r>
              <a:rPr lang="en-US" dirty="0"/>
              <a:t>Results (2 Days)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4D524-6E96-4C16-BB77-5396B4788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Without The Extract (Control)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777AF-98DD-41F0-AF07-8AA7215E28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34447" y="1493837"/>
            <a:ext cx="2942143" cy="346687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6B880-79B5-436D-B665-11765DE64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3471" y="685800"/>
            <a:ext cx="4665134" cy="576262"/>
          </a:xfrm>
        </p:spPr>
        <p:txBody>
          <a:bodyPr/>
          <a:lstStyle/>
          <a:p>
            <a:r>
              <a:rPr lang="en-US" u="sng" dirty="0"/>
              <a:t>With The Extract (Experimental)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7B8E2FC-98BB-4649-AE67-D38443A49A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38544" y="1305101"/>
            <a:ext cx="2948171" cy="3838320"/>
          </a:xfrm>
        </p:spPr>
      </p:pic>
    </p:spTree>
    <p:extLst>
      <p:ext uri="{BB962C8B-B14F-4D97-AF65-F5344CB8AC3E}">
        <p14:creationId xmlns:p14="http://schemas.microsoft.com/office/powerpoint/2010/main" val="10999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C535-8CFB-4AF3-BC49-FB3D0E85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98347"/>
            <a:ext cx="8534400" cy="1507067"/>
          </a:xfrm>
        </p:spPr>
        <p:txBody>
          <a:bodyPr/>
          <a:lstStyle/>
          <a:p>
            <a:r>
              <a:rPr lang="en-US" dirty="0"/>
              <a:t>Results (7 Days)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4D524-6E96-4C16-BB77-5396B4788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Without The Extract (Control)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777AF-98DD-41F0-AF07-8AA7215E28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1" y="1564460"/>
            <a:ext cx="3672425" cy="31023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6B880-79B5-436D-B665-11765DE64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3471" y="685800"/>
            <a:ext cx="4665134" cy="576262"/>
          </a:xfrm>
        </p:spPr>
        <p:txBody>
          <a:bodyPr/>
          <a:lstStyle/>
          <a:p>
            <a:r>
              <a:rPr lang="en-US" u="sng" dirty="0"/>
              <a:t>With The Extract (Experimental)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7B8E2FC-98BB-4649-AE67-D38443A49A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957" y="1756203"/>
            <a:ext cx="4011845" cy="2942144"/>
          </a:xfrm>
        </p:spPr>
      </p:pic>
    </p:spTree>
    <p:extLst>
      <p:ext uri="{BB962C8B-B14F-4D97-AF65-F5344CB8AC3E}">
        <p14:creationId xmlns:p14="http://schemas.microsoft.com/office/powerpoint/2010/main" val="2298885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8F62-1161-4040-AC3B-4E5E8D5F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3092"/>
            <a:ext cx="8534400" cy="150706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F8A80F-26F4-4EBC-ADB5-5521F061E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137337"/>
              </p:ext>
            </p:extLst>
          </p:nvPr>
        </p:nvGraphicFramePr>
        <p:xfrm>
          <a:off x="684212" y="689317"/>
          <a:ext cx="10091640" cy="39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E21332-975C-40D5-BC08-8E2E03E1CF21}"/>
              </a:ext>
            </a:extLst>
          </p:cNvPr>
          <p:cNvSpPr txBox="1"/>
          <p:nvPr/>
        </p:nvSpPr>
        <p:spPr>
          <a:xfrm>
            <a:off x="684212" y="4684542"/>
            <a:ext cx="101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* Numbers are an estimate based on observation of the agar’s surface area</a:t>
            </a:r>
          </a:p>
        </p:txBody>
      </p:sp>
    </p:spTree>
    <p:extLst>
      <p:ext uri="{BB962C8B-B14F-4D97-AF65-F5344CB8AC3E}">
        <p14:creationId xmlns:p14="http://schemas.microsoft.com/office/powerpoint/2010/main" val="5886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3A8D-D53A-4F02-B666-1BA1B0F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CED6-5EC5-4806-879D-86BDFC07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On the controlled agar the bacteria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didn’t have a confluent growth</a:t>
            </a:r>
          </a:p>
          <a:p>
            <a:r>
              <a:rPr lang="en-US" sz="3000" dirty="0">
                <a:solidFill>
                  <a:schemeClr val="tx1"/>
                </a:solidFill>
              </a:rPr>
              <a:t>On the experimental agar the bacteria grew around the drops of garlic and had a more confluent growth</a:t>
            </a:r>
          </a:p>
        </p:txBody>
      </p:sp>
    </p:spTree>
    <p:extLst>
      <p:ext uri="{BB962C8B-B14F-4D97-AF65-F5344CB8AC3E}">
        <p14:creationId xmlns:p14="http://schemas.microsoft.com/office/powerpoint/2010/main" val="1122804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E8C9-F3CE-4E8A-8526-E3D4ED64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90716"/>
            <a:ext cx="8534400" cy="150706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8AF5-E8E8-4923-9638-0F61EFAE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070811"/>
            <a:ext cx="8534400" cy="361526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After careful observations and repeated tests, we can conclude that we reject our hypothesis based on inconclusive results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results were inconclusive because of the irregular growth on the controlled agar and insufficient information from the controlled agar </a:t>
            </a:r>
          </a:p>
          <a:p>
            <a:r>
              <a:rPr lang="en-US" sz="2600" dirty="0">
                <a:solidFill>
                  <a:schemeClr val="tx1"/>
                </a:solidFill>
              </a:rPr>
              <a:t>However, it is suggestive that the garlic extract does have an antibacterial effect on environmental bacterial</a:t>
            </a:r>
          </a:p>
          <a:p>
            <a:r>
              <a:rPr lang="en-US" sz="2600" dirty="0">
                <a:solidFill>
                  <a:schemeClr val="tx1"/>
                </a:solidFill>
              </a:rPr>
              <a:t>More tests should be conducted to solidify this claim</a:t>
            </a:r>
          </a:p>
        </p:txBody>
      </p:sp>
    </p:spTree>
    <p:extLst>
      <p:ext uri="{BB962C8B-B14F-4D97-AF65-F5344CB8AC3E}">
        <p14:creationId xmlns:p14="http://schemas.microsoft.com/office/powerpoint/2010/main" val="2585595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8C44-3FAF-459F-A3D7-11394418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62B33-4CE8-4484-8927-E07538982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Agar diffusion test</a:t>
            </a:r>
          </a:p>
          <a:p>
            <a:r>
              <a:rPr lang="en-US" sz="3000" dirty="0">
                <a:solidFill>
                  <a:schemeClr val="tx1"/>
                </a:solidFill>
              </a:rPr>
              <a:t>Different concentrations of extract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 freshly made agars</a:t>
            </a:r>
          </a:p>
          <a:p>
            <a:r>
              <a:rPr lang="en-US" sz="3000" dirty="0">
                <a:solidFill>
                  <a:schemeClr val="tx1"/>
                </a:solidFill>
              </a:rPr>
              <a:t>Run tests in triplicate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 a better control method; e.g., apply drops of water</a:t>
            </a:r>
            <a:endParaRPr lang="en-US" sz="3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1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192F-71EA-4864-882C-A14CDD24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95628"/>
            <a:ext cx="8534400" cy="830256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5F29-DB99-412C-98D6-68130A220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981222"/>
            <a:ext cx="85344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Arya, Niharika. "Bacteria That are Helpful to Humans and the Environment." </a:t>
            </a:r>
            <a:r>
              <a:rPr lang="en-US" sz="1600" i="1" dirty="0">
                <a:solidFill>
                  <a:schemeClr val="tx1"/>
                </a:solidFill>
              </a:rPr>
              <a:t>Buzzle</a:t>
            </a:r>
            <a:r>
              <a:rPr lang="en-US" sz="1600" dirty="0">
                <a:solidFill>
                  <a:schemeClr val="tx1"/>
                </a:solidFill>
              </a:rPr>
              <a:t>. 	Buzzle.com, 22 Aug. 2016. Web. 01 Aug. 2017.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Borade</a:t>
            </a:r>
            <a:r>
              <a:rPr lang="en-US" sz="1600" dirty="0">
                <a:solidFill>
                  <a:schemeClr val="tx1"/>
                </a:solidFill>
              </a:rPr>
              <a:t>, Gaynor. "Diseases Caused by Bacteria." </a:t>
            </a:r>
            <a:r>
              <a:rPr lang="en-US" sz="1600" i="1" dirty="0">
                <a:solidFill>
                  <a:schemeClr val="tx1"/>
                </a:solidFill>
              </a:rPr>
              <a:t>Buzzle</a:t>
            </a:r>
            <a:r>
              <a:rPr lang="en-US" sz="1600" dirty="0">
                <a:solidFill>
                  <a:schemeClr val="tx1"/>
                </a:solidFill>
              </a:rPr>
              <a:t>. Buzzle.com, 04 Aug. 2016. 	Web. 01 Aug. 2017.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Ohta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Rie</a:t>
            </a:r>
            <a:r>
              <a:rPr lang="en-US" sz="1600" dirty="0">
                <a:solidFill>
                  <a:schemeClr val="tx1"/>
                </a:solidFill>
              </a:rPr>
              <a:t>, Norihiko Yamada, Hisae Kaneko, Keiko Ishikawa, Hiroyuki Fukuda, 	</a:t>
            </a:r>
            <a:r>
              <a:rPr lang="en-US" sz="1600" dirty="0" err="1">
                <a:solidFill>
                  <a:schemeClr val="tx1"/>
                </a:solidFill>
              </a:rPr>
              <a:t>Tsuchiyoshi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Fujino</a:t>
            </a:r>
            <a:r>
              <a:rPr lang="en-US" sz="1600" dirty="0">
                <a:solidFill>
                  <a:schemeClr val="tx1"/>
                </a:solidFill>
              </a:rPr>
              <a:t>, and Atsushi Suzuki. "In Vitro Inhibition of the Growth 	of </a:t>
            </a:r>
            <a:r>
              <a:rPr lang="en-US" sz="1600" i="1" dirty="0">
                <a:solidFill>
                  <a:schemeClr val="tx1"/>
                </a:solidFill>
              </a:rPr>
              <a:t>Helicobacter Pylori</a:t>
            </a:r>
            <a:r>
              <a:rPr lang="en-US" sz="1600" dirty="0">
                <a:solidFill>
                  <a:schemeClr val="tx1"/>
                </a:solidFill>
              </a:rPr>
              <a:t> by Oil-Macerated 	Garlic Constituents." </a:t>
            </a:r>
            <a:r>
              <a:rPr lang="en-US" sz="1600" i="1" dirty="0">
                <a:solidFill>
                  <a:schemeClr val="tx1"/>
                </a:solidFill>
              </a:rPr>
              <a:t>Antimicrobial 	Agents and Chemotherapy</a:t>
            </a:r>
            <a:r>
              <a:rPr lang="en-US" sz="1600" dirty="0">
                <a:solidFill>
                  <a:schemeClr val="tx1"/>
                </a:solidFill>
              </a:rPr>
              <a:t>. American Society for 	Microbiology, July 1999. 	Web. 5 July 2017.</a:t>
            </a:r>
          </a:p>
          <a:p>
            <a:r>
              <a:rPr lang="en-US" sz="1600" dirty="0">
                <a:solidFill>
                  <a:schemeClr val="tx1"/>
                </a:solidFill>
              </a:rPr>
              <a:t>Sanders, Helen. "Is This Vegetable Really A Good Antibiotic?" </a:t>
            </a:r>
            <a:r>
              <a:rPr lang="en-US" sz="1600" i="1" dirty="0">
                <a:solidFill>
                  <a:schemeClr val="tx1"/>
                </a:solidFill>
              </a:rPr>
              <a:t>Health Ambition</a:t>
            </a:r>
            <a:r>
              <a:rPr lang="en-US" sz="1600" dirty="0">
                <a:solidFill>
                  <a:schemeClr val="tx1"/>
                </a:solidFill>
              </a:rPr>
              <a:t>. 	</a:t>
            </a:r>
            <a:r>
              <a:rPr lang="en-US" sz="1600" dirty="0" err="1">
                <a:solidFill>
                  <a:schemeClr val="tx1"/>
                </a:solidFill>
              </a:rPr>
              <a:t>N.p</a:t>
            </a:r>
            <a:r>
              <a:rPr lang="en-US" sz="1600" dirty="0">
                <a:solidFill>
                  <a:schemeClr val="tx1"/>
                </a:solidFill>
              </a:rPr>
              <a:t>., 20 June 2016. Web. 27 June 2017.</a:t>
            </a:r>
          </a:p>
          <a:p>
            <a:r>
              <a:rPr lang="en-US" sz="1600" dirty="0">
                <a:solidFill>
                  <a:schemeClr val="tx1"/>
                </a:solidFill>
              </a:rPr>
              <a:t>Smith, Grace. "Kitchen Bacteria - Where It Grows and How to Fight It." </a:t>
            </a:r>
            <a:r>
              <a:rPr lang="en-US" sz="1600" i="1" dirty="0">
                <a:solidFill>
                  <a:schemeClr val="tx1"/>
                </a:solidFill>
              </a:rPr>
              <a:t>Food Safety 	First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N.p</a:t>
            </a:r>
            <a:r>
              <a:rPr lang="en-US" sz="1600" dirty="0">
                <a:solidFill>
                  <a:schemeClr val="tx1"/>
                </a:solidFill>
              </a:rPr>
              <a:t>., 22 Sept. 2016. Web. 3 July 2017.</a:t>
            </a:r>
          </a:p>
          <a:p>
            <a:r>
              <a:rPr lang="en-US" sz="1600" dirty="0">
                <a:solidFill>
                  <a:schemeClr val="tx1"/>
                </a:solidFill>
              </a:rPr>
              <a:t>"E.coli (Escherichia Coli)." </a:t>
            </a:r>
            <a:r>
              <a:rPr lang="en-US" sz="1600" i="1" dirty="0">
                <a:solidFill>
                  <a:schemeClr val="tx1"/>
                </a:solidFill>
              </a:rPr>
              <a:t>Centers for Disease Control and Prevention</a:t>
            </a:r>
            <a:r>
              <a:rPr lang="en-US" sz="1600" dirty="0">
                <a:solidFill>
                  <a:schemeClr val="tx1"/>
                </a:solidFill>
              </a:rPr>
              <a:t>. Centers for 	Disease Control and Prevention, 03 Mar. 2017. Web. 3 July 2017.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"GARLIC: Uses, Side Effects, Interactions and Warnings." </a:t>
            </a:r>
            <a:r>
              <a:rPr lang="en-US" sz="1600" i="1" dirty="0">
                <a:solidFill>
                  <a:schemeClr val="tx1"/>
                </a:solidFill>
              </a:rPr>
              <a:t>WebMD</a:t>
            </a:r>
            <a:r>
              <a:rPr lang="en-US" sz="1600" dirty="0">
                <a:solidFill>
                  <a:schemeClr val="tx1"/>
                </a:solidFill>
              </a:rPr>
              <a:t>. WebMD, </a:t>
            </a:r>
            <a:r>
              <a:rPr lang="en-US" sz="1600" dirty="0" err="1">
                <a:solidFill>
                  <a:schemeClr val="tx1"/>
                </a:solidFill>
              </a:rPr>
              <a:t>n.d.</a:t>
            </a:r>
            <a:r>
              <a:rPr lang="en-US" sz="1600" dirty="0">
                <a:solidFill>
                  <a:schemeClr val="tx1"/>
                </a:solidFill>
              </a:rPr>
              <a:t> 	Web. 27 June 2017.</a:t>
            </a:r>
          </a:p>
          <a:p>
            <a:r>
              <a:rPr lang="en-US" sz="1600" dirty="0">
                <a:solidFill>
                  <a:schemeClr val="tx1"/>
                </a:solidFill>
              </a:rPr>
              <a:t>"Northern Mariana Islands ." </a:t>
            </a:r>
            <a:r>
              <a:rPr lang="en-US" sz="1600" i="1" dirty="0">
                <a:solidFill>
                  <a:schemeClr val="tx1"/>
                </a:solidFill>
              </a:rPr>
              <a:t>Northern Mariana Islands | Data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N.p</a:t>
            </a:r>
            <a:r>
              <a:rPr lang="en-US" sz="1600" dirty="0">
                <a:solidFill>
                  <a:schemeClr val="tx1"/>
                </a:solidFill>
              </a:rPr>
              <a:t>., </a:t>
            </a:r>
            <a:r>
              <a:rPr lang="en-US" sz="1600" dirty="0" err="1">
                <a:solidFill>
                  <a:schemeClr val="tx1"/>
                </a:solidFill>
              </a:rPr>
              <a:t>n.d.</a:t>
            </a:r>
            <a:r>
              <a:rPr lang="en-US" sz="1600" dirty="0">
                <a:solidFill>
                  <a:schemeClr val="tx1"/>
                </a:solidFill>
              </a:rPr>
              <a:t> Web. 21 	July 2017.</a:t>
            </a:r>
          </a:p>
        </p:txBody>
      </p:sp>
    </p:spTree>
    <p:extLst>
      <p:ext uri="{BB962C8B-B14F-4D97-AF65-F5344CB8AC3E}">
        <p14:creationId xmlns:p14="http://schemas.microsoft.com/office/powerpoint/2010/main" val="101202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1632-7459-4B94-A463-A9200344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BC65-2C4E-46F4-AEE0-0EE4E3D8C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Mr. Johnny Aldan</a:t>
            </a:r>
          </a:p>
          <a:p>
            <a:r>
              <a:rPr lang="en-US" sz="3000" dirty="0">
                <a:solidFill>
                  <a:schemeClr val="tx1"/>
                </a:solidFill>
              </a:rPr>
              <a:t>Dr. George Hui</a:t>
            </a:r>
          </a:p>
          <a:p>
            <a:r>
              <a:rPr lang="en-US" sz="3000" dirty="0">
                <a:solidFill>
                  <a:schemeClr val="tx1"/>
                </a:solidFill>
              </a:rPr>
              <a:t>Northern Marianas College</a:t>
            </a:r>
          </a:p>
          <a:p>
            <a:r>
              <a:rPr lang="en-US" sz="3000" dirty="0">
                <a:solidFill>
                  <a:schemeClr val="tx1"/>
                </a:solidFill>
              </a:rPr>
              <a:t>Commonwealth Healthcare Corporation</a:t>
            </a:r>
          </a:p>
          <a:p>
            <a:r>
              <a:rPr lang="en-US" sz="3000" dirty="0">
                <a:solidFill>
                  <a:schemeClr val="tx1"/>
                </a:solidFill>
              </a:rPr>
              <a:t>CNMI Public School System</a:t>
            </a:r>
          </a:p>
        </p:txBody>
      </p:sp>
    </p:spTree>
    <p:extLst>
      <p:ext uri="{BB962C8B-B14F-4D97-AF65-F5344CB8AC3E}">
        <p14:creationId xmlns:p14="http://schemas.microsoft.com/office/powerpoint/2010/main" val="57380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33BC-3971-40CE-B40E-0B5D63EF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88E3-C9A6-45BA-A9B7-8D7B2D0A8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Examine the antibacterial properties of garlic on environmental bacteria</a:t>
            </a:r>
            <a:endParaRPr lang="en-US" sz="3000" i="1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Determine whether or not garlic’s antibacterial properties will be effective against environmental bacteria</a:t>
            </a:r>
          </a:p>
        </p:txBody>
      </p:sp>
    </p:spTree>
    <p:extLst>
      <p:ext uri="{BB962C8B-B14F-4D97-AF65-F5344CB8AC3E}">
        <p14:creationId xmlns:p14="http://schemas.microsoft.com/office/powerpoint/2010/main" val="3814965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057B-A30C-4CE4-AF56-FE24FDAA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0CAC-9847-47B0-B75C-4E95736F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It was hypothesized that the garlic extract would prevent the growth of the</a:t>
            </a:r>
            <a:r>
              <a:rPr lang="en-US" sz="3000" i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1345221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4702-CD99-405D-A2E5-707D9577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39753-7E6A-4946-AAC3-45D158F9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Provide a natural antibacterial agent</a:t>
            </a:r>
          </a:p>
          <a:p>
            <a:r>
              <a:rPr lang="en-US" sz="3000" dirty="0">
                <a:solidFill>
                  <a:schemeClr val="tx1"/>
                </a:solidFill>
              </a:rPr>
              <a:t>Raise awareness for alternative and organic antibacterial agents</a:t>
            </a:r>
          </a:p>
        </p:txBody>
      </p:sp>
    </p:spTree>
    <p:extLst>
      <p:ext uri="{BB962C8B-B14F-4D97-AF65-F5344CB8AC3E}">
        <p14:creationId xmlns:p14="http://schemas.microsoft.com/office/powerpoint/2010/main" val="3457729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E9E7-8655-468B-A2A2-0A367264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Allium </a:t>
            </a:r>
            <a:r>
              <a:rPr lang="en-US" dirty="0" err="1"/>
              <a:t>sativum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03BA5-015A-4655-A7F7-33E0DF15C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685800"/>
            <a:ext cx="4934479" cy="487093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Commonly known as “Garlic”</a:t>
            </a:r>
          </a:p>
          <a:p>
            <a:r>
              <a:rPr lang="en-US" sz="2600" dirty="0">
                <a:solidFill>
                  <a:schemeClr val="tx1"/>
                </a:solidFill>
              </a:rPr>
              <a:t>Native to Central Asia, but can be found around the world</a:t>
            </a:r>
          </a:p>
          <a:p>
            <a:r>
              <a:rPr lang="en-US" sz="2600" dirty="0">
                <a:solidFill>
                  <a:schemeClr val="tx1"/>
                </a:solidFill>
              </a:rPr>
              <a:t>Known Uses: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Food and Drinks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Traditional And Modern Medicine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Pest Control</a:t>
            </a:r>
          </a:p>
        </p:txBody>
      </p:sp>
      <p:pic>
        <p:nvPicPr>
          <p:cNvPr id="7" name="Content Placeholder 6" descr="A picture containing nut, fruit, indoor, table&#10;&#10;Description generated with very high confidence">
            <a:extLst>
              <a:ext uri="{FF2B5EF4-FFF2-40B4-BE49-F238E27FC236}">
                <a16:creationId xmlns:a16="http://schemas.microsoft.com/office/drawing/2014/main" id="{22F1FE54-2085-4500-AF5C-AB55D2D3F8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5269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48DD-D486-45E0-9D4C-AA4E442C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09362"/>
            <a:ext cx="8534400" cy="1507067"/>
          </a:xfrm>
        </p:spPr>
        <p:txBody>
          <a:bodyPr/>
          <a:lstStyle/>
          <a:p>
            <a:r>
              <a:rPr lang="en-US" dirty="0"/>
              <a:t>Environmental 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1C7C2-F194-43C4-B93B-6BC712E0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92237"/>
            <a:ext cx="8534400" cy="361526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There is a wide variety of bacteria that can be found all over the environment.</a:t>
            </a:r>
          </a:p>
          <a:p>
            <a:r>
              <a:rPr lang="en-US" sz="2600" dirty="0">
                <a:solidFill>
                  <a:schemeClr val="tx1"/>
                </a:solidFill>
              </a:rPr>
              <a:t>Some have beneficial effects that help aid our environment and body; such as, breaking down organic substances in soil, helping with the process of digestion, function of our immune system</a:t>
            </a:r>
          </a:p>
          <a:p>
            <a:r>
              <a:rPr lang="en-US" sz="2600" dirty="0">
                <a:solidFill>
                  <a:schemeClr val="tx1"/>
                </a:solidFill>
              </a:rPr>
              <a:t>However, there are also harmful types present that can cause diseases; such as, staph infections, pneumonia, strep throat, etc.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1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9830-D9C2-463A-B983-7D7C13D9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52" y="5079870"/>
            <a:ext cx="8534400" cy="1507067"/>
          </a:xfrm>
        </p:spPr>
        <p:txBody>
          <a:bodyPr/>
          <a:lstStyle/>
          <a:p>
            <a:r>
              <a:rPr lang="en-US" dirty="0"/>
              <a:t>Materials</a:t>
            </a:r>
          </a:p>
        </p:txBody>
      </p:sp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B0612B72-5BF4-4838-9F0A-660821FE1E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71812" y="2664442"/>
            <a:ext cx="2121749" cy="2828998"/>
          </a:xfrm>
          <a:prstGeom prst="rect">
            <a:avLst/>
          </a:prstGeom>
        </p:spPr>
      </p:pic>
      <p:pic>
        <p:nvPicPr>
          <p:cNvPr id="6" name="Picture 5" descr="A picture containing indoor, laying, top&#10;&#10;Description generated with high confidence">
            <a:extLst>
              <a:ext uri="{FF2B5EF4-FFF2-40B4-BE49-F238E27FC236}">
                <a16:creationId xmlns:a16="http://schemas.microsoft.com/office/drawing/2014/main" id="{7755BDB6-C89E-44D9-A2A5-21DBFA33C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552" y="195985"/>
            <a:ext cx="2769472" cy="2077104"/>
          </a:xfrm>
          <a:prstGeom prst="rect">
            <a:avLst/>
          </a:prstGeom>
        </p:spPr>
      </p:pic>
      <p:pic>
        <p:nvPicPr>
          <p:cNvPr id="8" name="Picture 7" descr="A picture containing wall&#10;&#10;Description generated with very high confidence">
            <a:extLst>
              <a:ext uri="{FF2B5EF4-FFF2-40B4-BE49-F238E27FC236}">
                <a16:creationId xmlns:a16="http://schemas.microsoft.com/office/drawing/2014/main" id="{D5C0634E-FFBC-4327-BC7E-82213EE486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67" y="3020784"/>
            <a:ext cx="2804857" cy="2103643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2B47C762-D79B-474F-8630-F9DA704829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182717"/>
            <a:ext cx="2804857" cy="2103643"/>
          </a:xfrm>
          <a:prstGeom prst="rect">
            <a:avLst/>
          </a:prstGeom>
        </p:spPr>
      </p:pic>
      <p:pic>
        <p:nvPicPr>
          <p:cNvPr id="12" name="Picture 11" descr="A picture containing indoor, table, wall, cup&#10;&#10;Description generated with high confidence">
            <a:extLst>
              <a:ext uri="{FF2B5EF4-FFF2-40B4-BE49-F238E27FC236}">
                <a16:creationId xmlns:a16="http://schemas.microsoft.com/office/drawing/2014/main" id="{92182EE2-E062-4F5D-AB77-F008DA1239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187" y="182716"/>
            <a:ext cx="2804857" cy="2103643"/>
          </a:xfrm>
          <a:prstGeom prst="rect">
            <a:avLst/>
          </a:prstGeom>
        </p:spPr>
      </p:pic>
      <p:pic>
        <p:nvPicPr>
          <p:cNvPr id="14" name="Picture 13" descr="A picture containing wall, indoor, sitting&#10;&#10;Description generated with high confidence">
            <a:extLst>
              <a:ext uri="{FF2B5EF4-FFF2-40B4-BE49-F238E27FC236}">
                <a16:creationId xmlns:a16="http://schemas.microsoft.com/office/drawing/2014/main" id="{21CDE80C-2566-4E71-9B09-E69E1101D8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69" y="195985"/>
            <a:ext cx="2787165" cy="20903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53B0A-829E-4694-995C-C6110C610D07}"/>
              </a:ext>
            </a:extLst>
          </p:cNvPr>
          <p:cNvSpPr txBox="1"/>
          <p:nvPr/>
        </p:nvSpPr>
        <p:spPr>
          <a:xfrm>
            <a:off x="164468" y="2286359"/>
            <a:ext cx="280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Cotton-Tipped Applicators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DC259-1401-4495-AE3B-83C7F4DC9020}"/>
              </a:ext>
            </a:extLst>
          </p:cNvPr>
          <p:cNvSpPr txBox="1"/>
          <p:nvPr/>
        </p:nvSpPr>
        <p:spPr>
          <a:xfrm>
            <a:off x="9237749" y="2273088"/>
            <a:ext cx="28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Gloves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F69FF-E835-4817-BA35-498542D95DD5}"/>
              </a:ext>
            </a:extLst>
          </p:cNvPr>
          <p:cNvSpPr txBox="1"/>
          <p:nvPr/>
        </p:nvSpPr>
        <p:spPr>
          <a:xfrm>
            <a:off x="6275980" y="2286359"/>
            <a:ext cx="28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Mortar &amp; Pestle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1B966-2E88-48DD-A576-7BB3E92B7635}"/>
              </a:ext>
            </a:extLst>
          </p:cNvPr>
          <p:cNvSpPr txBox="1"/>
          <p:nvPr/>
        </p:nvSpPr>
        <p:spPr>
          <a:xfrm>
            <a:off x="3134656" y="2273089"/>
            <a:ext cx="28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150ml Beaker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5975B-9414-4142-9CC1-BD8C0E906DF9}"/>
              </a:ext>
            </a:extLst>
          </p:cNvPr>
          <p:cNvSpPr txBox="1"/>
          <p:nvPr/>
        </p:nvSpPr>
        <p:spPr>
          <a:xfrm>
            <a:off x="3218186" y="5139816"/>
            <a:ext cx="28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4X4 Gauze Sponge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08B1C-E6D3-4697-A00A-8336A4EA9EB3}"/>
              </a:ext>
            </a:extLst>
          </p:cNvPr>
          <p:cNvSpPr txBox="1"/>
          <p:nvPr/>
        </p:nvSpPr>
        <p:spPr>
          <a:xfrm>
            <a:off x="164467" y="5124427"/>
            <a:ext cx="28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1ml </a:t>
            </a:r>
            <a:r>
              <a:rPr lang="en-US" sz="2000" dirty="0"/>
              <a:t>Pipette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0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93C-ABA0-4F87-A7C4-2525E4FE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The Bacteria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229FA3-370A-4B81-AA68-A867C5AC25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2" y="1252237"/>
            <a:ext cx="4937125" cy="248239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85D76-7913-4857-A283-09C6096F9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Used sterile cotton tipped applicators to swab sink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Used the spread method to smear the contents of the swab onto agars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Put agars into Incubator Shaker for 48 Hours at 37˚C</a:t>
            </a:r>
          </a:p>
        </p:txBody>
      </p:sp>
    </p:spTree>
    <p:extLst>
      <p:ext uri="{BB962C8B-B14F-4D97-AF65-F5344CB8AC3E}">
        <p14:creationId xmlns:p14="http://schemas.microsoft.com/office/powerpoint/2010/main" val="1793971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5668-4943-4E11-BCF3-67E88F0A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74507"/>
            <a:ext cx="8534400" cy="1507067"/>
          </a:xfrm>
        </p:spPr>
        <p:txBody>
          <a:bodyPr/>
          <a:lstStyle/>
          <a:p>
            <a:r>
              <a:rPr lang="en-US" dirty="0"/>
              <a:t>The Garlic Extract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DA845-41BE-4A98-A1C9-AA21CC4D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1159240"/>
            <a:ext cx="4937655" cy="36152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Bought and peeled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~35g</a:t>
            </a:r>
            <a:r>
              <a:rPr lang="en-US" dirty="0">
                <a:solidFill>
                  <a:schemeClr val="tx1"/>
                </a:solidFill>
              </a:rPr>
              <a:t> of fresh garlic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Used a sterile mortar and pestle to crush the garlic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Mixed in 2ml of distilled water with the crushed garlic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Put garlic into sterile gauze sponge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Squeezed the garlic extract into a 150ml sterile beaker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Used a sterile 1ml pipette to apply 3 drops of the extract to smeared agars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erson standing in a kitchen preparing food&#10;&#10;Description generated with very high confidence">
            <a:extLst>
              <a:ext uri="{FF2B5EF4-FFF2-40B4-BE49-F238E27FC236}">
                <a16:creationId xmlns:a16="http://schemas.microsoft.com/office/drawing/2014/main" id="{7C6B0272-06CB-4315-8963-4179DB371D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995" y="2336317"/>
            <a:ext cx="2800617" cy="1575347"/>
          </a:xfrm>
          <a:prstGeom prst="rect">
            <a:avLst/>
          </a:prstGeom>
        </p:spPr>
      </p:pic>
      <p:pic>
        <p:nvPicPr>
          <p:cNvPr id="7" name="Picture 6" descr="A person standing in a kitchen preparing food&#10;&#10;Description generated with very high confidence">
            <a:extLst>
              <a:ext uri="{FF2B5EF4-FFF2-40B4-BE49-F238E27FC236}">
                <a16:creationId xmlns:a16="http://schemas.microsoft.com/office/drawing/2014/main" id="{4B7A7321-5AA3-487F-8366-0F3060C9D6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994" y="3986833"/>
            <a:ext cx="2800618" cy="1575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13A2E-6E98-4A9D-A6DF-E441B5C6BB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994" y="685800"/>
            <a:ext cx="2800618" cy="1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25875</TotalTime>
  <Words>541</Words>
  <Application>Microsoft Office PowerPoint</Application>
  <PresentationFormat>Widescreen</PresentationFormat>
  <Paragraphs>85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Wingdings 3</vt:lpstr>
      <vt:lpstr>Century Gothic</vt:lpstr>
      <vt:lpstr>Calibri</vt:lpstr>
      <vt:lpstr>Slice</vt:lpstr>
      <vt:lpstr>The Antibacterial Effects of Allium sativum (Garlic) on Environmental Bacteria</vt:lpstr>
      <vt:lpstr>Goals Of The Experiment</vt:lpstr>
      <vt:lpstr>Hypothesis</vt:lpstr>
      <vt:lpstr>Importance</vt:lpstr>
      <vt:lpstr>Allium sativum</vt:lpstr>
      <vt:lpstr>Environmental Bacteria</vt:lpstr>
      <vt:lpstr>Materials</vt:lpstr>
      <vt:lpstr>Growing The Bacteria</vt:lpstr>
      <vt:lpstr>The Garlic Extract</vt:lpstr>
      <vt:lpstr>Results (2 Days)</vt:lpstr>
      <vt:lpstr>Results (7 Days)</vt:lpstr>
      <vt:lpstr>Results</vt:lpstr>
      <vt:lpstr>Results</vt:lpstr>
      <vt:lpstr>Conclusion</vt:lpstr>
      <vt:lpstr>Future Experiments</vt:lpstr>
      <vt:lpstr>Bibliography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Antimicrobial Effects of Allium Sativum on Escherichia Coli</dc:title>
  <dc:creator>David Borja</dc:creator>
  <cp:lastModifiedBy>David Borja</cp:lastModifiedBy>
  <cp:revision>79</cp:revision>
  <dcterms:created xsi:type="dcterms:W3CDTF">2017-07-09T07:55:21Z</dcterms:created>
  <dcterms:modified xsi:type="dcterms:W3CDTF">2017-08-02T21:16:15Z</dcterms:modified>
</cp:coreProperties>
</file>