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291" r:id="rId3"/>
    <p:sldId id="257" r:id="rId4"/>
    <p:sldId id="260" r:id="rId5"/>
    <p:sldId id="259" r:id="rId6"/>
    <p:sldId id="274" r:id="rId7"/>
    <p:sldId id="275" r:id="rId8"/>
    <p:sldId id="283" r:id="rId9"/>
    <p:sldId id="286" r:id="rId10"/>
    <p:sldId id="278" r:id="rId11"/>
    <p:sldId id="279" r:id="rId12"/>
    <p:sldId id="290" r:id="rId13"/>
    <p:sldId id="288" r:id="rId14"/>
    <p:sldId id="289" r:id="rId15"/>
    <p:sldId id="271" r:id="rId16"/>
    <p:sldId id="272"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F9F9F"/>
    <a:srgbClr val="448CE4"/>
    <a:srgbClr val="FFFF99"/>
    <a:srgbClr val="FFFFCC"/>
    <a:srgbClr val="6FFC20"/>
    <a:srgbClr val="37FB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714" autoAdjust="0"/>
    <p:restoredTop sz="95110" autoAdjust="0"/>
  </p:normalViewPr>
  <p:slideViewPr>
    <p:cSldViewPr snapToGrid="0">
      <p:cViewPr varScale="1">
        <p:scale>
          <a:sx n="73" d="100"/>
          <a:sy n="73" d="100"/>
        </p:scale>
        <p:origin x="1494"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ln>
                  <a:solidFill>
                    <a:schemeClr val="tx1"/>
                  </a:solidFill>
                </a:ln>
                <a:solidFill>
                  <a:schemeClr val="bg1"/>
                </a:solidFill>
                <a:latin typeface="Impact" panose="020B0806030902050204" pitchFamily="34" charset="0"/>
                <a:ea typeface="+mn-ea"/>
                <a:cs typeface="+mn-cs"/>
              </a:defRPr>
            </a:pPr>
            <a:r>
              <a:rPr lang="en-US" sz="2800" dirty="0" smtClean="0">
                <a:ln>
                  <a:solidFill>
                    <a:schemeClr val="tx1"/>
                  </a:solidFill>
                </a:ln>
                <a:solidFill>
                  <a:schemeClr val="bg1"/>
                </a:solidFill>
                <a:latin typeface="Impact" panose="020B0806030902050204" pitchFamily="34" charset="0"/>
              </a:rPr>
              <a:t>Mean Damage Over</a:t>
            </a:r>
            <a:r>
              <a:rPr lang="en-US" sz="2800" baseline="0" dirty="0" smtClean="0">
                <a:ln>
                  <a:solidFill>
                    <a:schemeClr val="tx1"/>
                  </a:solidFill>
                </a:ln>
                <a:solidFill>
                  <a:schemeClr val="bg1"/>
                </a:solidFill>
                <a:latin typeface="Impact" panose="020B0806030902050204" pitchFamily="34" charset="0"/>
              </a:rPr>
              <a:t> 3 Years</a:t>
            </a:r>
            <a:endParaRPr lang="en-US" sz="2800" dirty="0">
              <a:ln>
                <a:solidFill>
                  <a:schemeClr val="tx1"/>
                </a:solidFill>
              </a:ln>
              <a:solidFill>
                <a:schemeClr val="bg1"/>
              </a:solidFill>
              <a:latin typeface="Impact" panose="020B0806030902050204" pitchFamily="34" charset="0"/>
            </a:endParaRPr>
          </a:p>
        </c:rich>
      </c:tx>
      <c:layout>
        <c:manualLayout>
          <c:xMode val="edge"/>
          <c:yMode val="edge"/>
          <c:x val="0.26466863517060368"/>
          <c:y val="1.2674852681543705E-3"/>
        </c:manualLayout>
      </c:layout>
      <c:overlay val="0"/>
      <c:spPr>
        <a:noFill/>
        <a:ln>
          <a:noFill/>
        </a:ln>
        <a:effectLst/>
      </c:spPr>
      <c:txPr>
        <a:bodyPr rot="0" spcFirstLastPara="1" vertOverflow="ellipsis" vert="horz" wrap="square" anchor="ctr" anchorCtr="1"/>
        <a:lstStyle/>
        <a:p>
          <a:pPr>
            <a:defRPr sz="2800" b="0" i="0" u="none" strike="noStrike" kern="1200" spc="0" baseline="0">
              <a:ln>
                <a:solidFill>
                  <a:schemeClr val="tx1"/>
                </a:solidFill>
              </a:ln>
              <a:solidFill>
                <a:schemeClr val="bg1"/>
              </a:solidFill>
              <a:latin typeface="Impact" panose="020B0806030902050204" pitchFamily="34" charset="0"/>
              <a:ea typeface="+mn-ea"/>
              <a:cs typeface="+mn-cs"/>
            </a:defRPr>
          </a:pPr>
          <a:endParaRPr lang="en-US"/>
        </a:p>
      </c:txPr>
    </c:title>
    <c:autoTitleDeleted val="0"/>
    <c:plotArea>
      <c:layout>
        <c:manualLayout>
          <c:layoutTarget val="inner"/>
          <c:xMode val="edge"/>
          <c:yMode val="edge"/>
          <c:x val="0.14531971784776901"/>
          <c:y val="0.11215457913783712"/>
          <c:w val="0.82677169151843499"/>
          <c:h val="0.77268177225005685"/>
        </c:manualLayout>
      </c:layout>
      <c:lineChart>
        <c:grouping val="standard"/>
        <c:varyColors val="0"/>
        <c:ser>
          <c:idx val="0"/>
          <c:order val="0"/>
          <c:tx>
            <c:strRef>
              <c:f>Sheet1!$A$2</c:f>
              <c:strCache>
                <c:ptCount val="1"/>
                <c:pt idx="0">
                  <c:v>Overall Damage</c:v>
                </c:pt>
              </c:strCache>
            </c:strRef>
          </c:tx>
          <c:spPr>
            <a:ln w="28575" cap="rnd">
              <a:solidFill>
                <a:schemeClr val="accent1"/>
              </a:solidFill>
              <a:round/>
              <a:tailEnd type="none" w="lg" len="lg"/>
            </a:ln>
            <a:effectLst/>
          </c:spPr>
          <c:marker>
            <c:symbol val="none"/>
          </c:marker>
          <c:dLbls>
            <c:dLbl>
              <c:idx val="0"/>
              <c:layout>
                <c:manualLayout>
                  <c:x val="-4.2361111111111134E-2"/>
                  <c:y val="0.10414661291765065"/>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082E-40C7-9846-4249B4C46A74}"/>
                </c:ext>
              </c:extLst>
            </c:dLbl>
            <c:dLbl>
              <c:idx val="1"/>
              <c:layout>
                <c:manualLayout>
                  <c:x val="-5.5134055861473366E-2"/>
                  <c:y val="0.11339738937917605"/>
                </c:manualLayout>
              </c:layout>
              <c:spPr>
                <a:noFill/>
                <a:ln>
                  <a:noFill/>
                </a:ln>
                <a:effectLst/>
              </c:spPr>
              <c:txPr>
                <a:bodyPr rot="0" spcFirstLastPara="1" vertOverflow="ellipsis" vert="horz" wrap="square" lIns="38100" tIns="19050" rIns="38100" bIns="19050" anchor="ctr" anchorCtr="1">
                  <a:noAutofit/>
                </a:bodyPr>
                <a:lstStyle/>
                <a:p>
                  <a:pPr>
                    <a:defRPr sz="1800" b="0" i="0" u="none" strike="noStrike" kern="1200" baseline="0">
                      <a:ln>
                        <a:solidFill>
                          <a:sysClr val="windowText" lastClr="000000"/>
                        </a:solidFill>
                      </a:ln>
                      <a:solidFill>
                        <a:schemeClr val="bg1"/>
                      </a:solidFill>
                      <a:latin typeface="Impact" panose="020B0806030902050204" pitchFamily="34"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9.8699322376660389E-2"/>
                      <c:h val="9.9859525295016016E-2"/>
                    </c:manualLayout>
                  </c15:layout>
                </c:ext>
                <c:ext xmlns:c16="http://schemas.microsoft.com/office/drawing/2014/chart" uri="{C3380CC4-5D6E-409C-BE32-E72D297353CC}">
                  <c16:uniqueId val="{0000000A-082E-40C7-9846-4249B4C46A74}"/>
                </c:ext>
              </c:extLst>
            </c:dLbl>
            <c:dLbl>
              <c:idx val="2"/>
              <c:layout>
                <c:manualLayout>
                  <c:x val="-6.0009615747607825E-2"/>
                  <c:y val="0.1234647448869101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082E-40C7-9846-4249B4C46A74}"/>
                </c:ext>
              </c:extLst>
            </c:dLbl>
            <c:dLbl>
              <c:idx val="3"/>
              <c:layout>
                <c:manualLayout>
                  <c:x val="-6.2236604267416389E-2"/>
                  <c:y val="0.10217177886497281"/>
                </c:manualLayout>
              </c:layout>
              <c:spPr>
                <a:noFill/>
                <a:ln>
                  <a:noFill/>
                </a:ln>
                <a:effectLst/>
              </c:spPr>
              <c:txPr>
                <a:bodyPr rot="0" spcFirstLastPara="1" vertOverflow="ellipsis" vert="horz" wrap="square" lIns="38100" tIns="19050" rIns="38100" bIns="19050" anchor="ctr" anchorCtr="1">
                  <a:noAutofit/>
                </a:bodyPr>
                <a:lstStyle/>
                <a:p>
                  <a:pPr>
                    <a:defRPr sz="1800" b="0" i="0" u="none" strike="noStrike" kern="1200" baseline="0">
                      <a:ln>
                        <a:solidFill>
                          <a:sysClr val="windowText" lastClr="000000"/>
                        </a:solidFill>
                      </a:ln>
                      <a:solidFill>
                        <a:schemeClr val="bg1"/>
                      </a:solidFill>
                      <a:latin typeface="Impact" panose="020B0806030902050204" pitchFamily="34"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9.6092450873125512E-2"/>
                      <c:h val="8.0602115517075357E-2"/>
                    </c:manualLayout>
                  </c15:layout>
                </c:ext>
                <c:ext xmlns:c16="http://schemas.microsoft.com/office/drawing/2014/chart" uri="{C3380CC4-5D6E-409C-BE32-E72D297353CC}">
                  <c16:uniqueId val="{0000000C-082E-40C7-9846-4249B4C46A74}"/>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ln>
                      <a:solidFill>
                        <a:sysClr val="windowText" lastClr="000000"/>
                      </a:solidFill>
                    </a:ln>
                    <a:solidFill>
                      <a:schemeClr val="bg1"/>
                    </a:solidFill>
                    <a:latin typeface="Impact" panose="020B080603090205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Dir val="y"/>
            <c:errBarType val="both"/>
            <c:errValType val="stdErr"/>
            <c:noEndCap val="0"/>
            <c:spPr>
              <a:noFill/>
              <a:ln w="9525" cap="flat" cmpd="sng" algn="ctr">
                <a:solidFill>
                  <a:schemeClr val="tx1">
                    <a:lumMod val="65000"/>
                    <a:lumOff val="35000"/>
                  </a:schemeClr>
                </a:solidFill>
                <a:round/>
              </a:ln>
              <a:effectLst/>
            </c:spPr>
          </c:errBars>
          <c:cat>
            <c:strRef>
              <c:f>Sheet1!$B$1:$E$1</c:f>
              <c:strCache>
                <c:ptCount val="4"/>
                <c:pt idx="0">
                  <c:v>2016</c:v>
                </c:pt>
                <c:pt idx="1">
                  <c:v>2017</c:v>
                </c:pt>
                <c:pt idx="2">
                  <c:v>Late 2017</c:v>
                </c:pt>
                <c:pt idx="3">
                  <c:v>2018</c:v>
                </c:pt>
              </c:strCache>
            </c:strRef>
          </c:cat>
          <c:val>
            <c:numRef>
              <c:f>Sheet1!$B$2:$E$2</c:f>
              <c:numCache>
                <c:formatCode>General</c:formatCode>
                <c:ptCount val="4"/>
                <c:pt idx="0">
                  <c:v>1.0329999999999999</c:v>
                </c:pt>
                <c:pt idx="1">
                  <c:v>1.27</c:v>
                </c:pt>
                <c:pt idx="2">
                  <c:v>1.3380000000000001</c:v>
                </c:pt>
                <c:pt idx="3">
                  <c:v>1.1499999999999999</c:v>
                </c:pt>
              </c:numCache>
            </c:numRef>
          </c:val>
          <c:smooth val="0"/>
          <c:extLst>
            <c:ext xmlns:c16="http://schemas.microsoft.com/office/drawing/2014/chart" uri="{C3380CC4-5D6E-409C-BE32-E72D297353CC}">
              <c16:uniqueId val="{00000000-082E-40C7-9846-4249B4C46A74}"/>
            </c:ext>
          </c:extLst>
        </c:ser>
        <c:ser>
          <c:idx val="1"/>
          <c:order val="1"/>
          <c:tx>
            <c:strRef>
              <c:f>Sheet1!$A$3</c:f>
              <c:strCache>
                <c:ptCount val="1"/>
                <c:pt idx="0">
                  <c:v>Top 4 Fronds</c:v>
                </c:pt>
              </c:strCache>
            </c:strRef>
          </c:tx>
          <c:spPr>
            <a:ln w="28575" cap="rnd">
              <a:solidFill>
                <a:schemeClr val="accent2"/>
              </a:solidFill>
              <a:round/>
              <a:tailEnd type="none" w="lg" len="lg"/>
            </a:ln>
            <a:effectLst/>
          </c:spPr>
          <c:marker>
            <c:symbol val="none"/>
          </c:marker>
          <c:dLbls>
            <c:dLbl>
              <c:idx val="0"/>
              <c:layout>
                <c:manualLayout>
                  <c:x val="-7.1206922673058101E-2"/>
                  <c:y val="7.085535997768713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082E-40C7-9846-4249B4C46A74}"/>
                </c:ext>
              </c:extLst>
            </c:dLbl>
            <c:dLbl>
              <c:idx val="1"/>
              <c:layout>
                <c:manualLayout>
                  <c:x val="-6.411884279084186E-2"/>
                  <c:y val="8.208927141166909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082E-40C7-9846-4249B4C46A74}"/>
                </c:ext>
              </c:extLst>
            </c:dLbl>
            <c:dLbl>
              <c:idx val="2"/>
              <c:layout>
                <c:manualLayout>
                  <c:x val="-3.0555555555555555E-2"/>
                  <c:y val="9.110574136212019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082E-40C7-9846-4249B4C46A74}"/>
                </c:ext>
              </c:extLst>
            </c:dLbl>
            <c:dLbl>
              <c:idx val="3"/>
              <c:layout>
                <c:manualLayout>
                  <c:x val="-7.8151315147230532E-2"/>
                  <c:y val="6.497332822242628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082E-40C7-9846-4249B4C46A74}"/>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ln>
                      <a:solidFill>
                        <a:sysClr val="windowText" lastClr="000000"/>
                      </a:solidFill>
                    </a:ln>
                    <a:solidFill>
                      <a:schemeClr val="bg1"/>
                    </a:solidFill>
                    <a:latin typeface="Impact" panose="020B080603090205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Dir val="y"/>
            <c:errBarType val="both"/>
            <c:errValType val="stdErr"/>
            <c:noEndCap val="0"/>
            <c:spPr>
              <a:noFill/>
              <a:ln w="9525" cap="flat" cmpd="sng" algn="ctr">
                <a:solidFill>
                  <a:schemeClr val="tx1">
                    <a:lumMod val="65000"/>
                    <a:lumOff val="35000"/>
                  </a:schemeClr>
                </a:solidFill>
                <a:round/>
              </a:ln>
              <a:effectLst/>
            </c:spPr>
          </c:errBars>
          <c:cat>
            <c:strRef>
              <c:f>Sheet1!$B$1:$E$1</c:f>
              <c:strCache>
                <c:ptCount val="4"/>
                <c:pt idx="0">
                  <c:v>2016</c:v>
                </c:pt>
                <c:pt idx="1">
                  <c:v>2017</c:v>
                </c:pt>
                <c:pt idx="2">
                  <c:v>Late 2017</c:v>
                </c:pt>
                <c:pt idx="3">
                  <c:v>2018</c:v>
                </c:pt>
              </c:strCache>
            </c:strRef>
          </c:cat>
          <c:val>
            <c:numRef>
              <c:f>Sheet1!$B$3:$E$3</c:f>
              <c:numCache>
                <c:formatCode>General</c:formatCode>
                <c:ptCount val="4"/>
                <c:pt idx="0">
                  <c:v>0.86639999999999995</c:v>
                </c:pt>
                <c:pt idx="1">
                  <c:v>0.91290000000000004</c:v>
                </c:pt>
                <c:pt idx="2">
                  <c:v>1.03</c:v>
                </c:pt>
                <c:pt idx="3">
                  <c:v>0.9002</c:v>
                </c:pt>
              </c:numCache>
            </c:numRef>
          </c:val>
          <c:smooth val="0"/>
          <c:extLst>
            <c:ext xmlns:c16="http://schemas.microsoft.com/office/drawing/2014/chart" uri="{C3380CC4-5D6E-409C-BE32-E72D297353CC}">
              <c16:uniqueId val="{00000001-082E-40C7-9846-4249B4C46A74}"/>
            </c:ext>
          </c:extLst>
        </c:ser>
        <c:dLbls>
          <c:showLegendKey val="0"/>
          <c:showVal val="1"/>
          <c:showCatName val="0"/>
          <c:showSerName val="0"/>
          <c:showPercent val="0"/>
          <c:showBubbleSize val="0"/>
        </c:dLbls>
        <c:smooth val="0"/>
        <c:axId val="906836576"/>
        <c:axId val="906836992"/>
      </c:lineChart>
      <c:catAx>
        <c:axId val="90683657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ln>
                  <a:solidFill>
                    <a:sysClr val="windowText" lastClr="000000"/>
                  </a:solidFill>
                </a:ln>
                <a:solidFill>
                  <a:schemeClr val="bg1"/>
                </a:solidFill>
                <a:latin typeface="Impact" panose="020B0806030902050204" pitchFamily="34" charset="0"/>
                <a:ea typeface="+mn-ea"/>
                <a:cs typeface="+mn-cs"/>
              </a:defRPr>
            </a:pPr>
            <a:endParaRPr lang="en-US"/>
          </a:p>
        </c:txPr>
        <c:crossAx val="906836992"/>
        <c:crosses val="autoZero"/>
        <c:auto val="1"/>
        <c:lblAlgn val="ctr"/>
        <c:lblOffset val="100"/>
        <c:noMultiLvlLbl val="0"/>
      </c:catAx>
      <c:valAx>
        <c:axId val="906836992"/>
        <c:scaling>
          <c:orientation val="minMax"/>
          <c:min val="0.70000000000000007"/>
        </c:scaling>
        <c:delete val="0"/>
        <c:axPos val="l"/>
        <c:majorGridlines>
          <c:spPr>
            <a:ln w="25400" cap="flat" cmpd="sng" algn="ctr">
              <a:solidFill>
                <a:schemeClr val="tx1">
                  <a:lumMod val="15000"/>
                  <a:lumOff val="85000"/>
                </a:schemeClr>
              </a:solidFill>
              <a:round/>
            </a:ln>
            <a:effectLst/>
          </c:spPr>
        </c:majorGridlines>
        <c:minorGridlines>
          <c:spPr>
            <a:ln w="9525" cap="flat" cmpd="sng" algn="ctr">
              <a:noFill/>
              <a:round/>
            </a:ln>
            <a:effectLst/>
          </c:spPr>
        </c:min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906836576"/>
        <c:crosses val="autoZero"/>
        <c:crossBetween val="between"/>
      </c:valAx>
      <c:spPr>
        <a:noFill/>
        <a:ln>
          <a:noFill/>
        </a:ln>
        <a:effectLst/>
      </c:spPr>
    </c:plotArea>
    <c:legend>
      <c:legendPos val="r"/>
      <c:layout>
        <c:manualLayout>
          <c:xMode val="edge"/>
          <c:yMode val="edge"/>
          <c:x val="0.18283740389449413"/>
          <c:y val="0.12827909389373274"/>
          <c:w val="0.28106471038921499"/>
          <c:h val="0.11863342511076194"/>
        </c:manualLayout>
      </c:layout>
      <c:overlay val="0"/>
      <c:spPr>
        <a:noFill/>
        <a:ln>
          <a:noFill/>
        </a:ln>
        <a:effectLst/>
      </c:spPr>
      <c:txPr>
        <a:bodyPr rot="0" spcFirstLastPara="1" vertOverflow="ellipsis" vert="horz" wrap="square" anchor="ctr" anchorCtr="1"/>
        <a:lstStyle/>
        <a:p>
          <a:pPr>
            <a:defRPr sz="1600" b="0" i="0" u="none" strike="noStrike" kern="1200" baseline="0">
              <a:ln w="3175">
                <a:solidFill>
                  <a:schemeClr val="tx1"/>
                </a:solidFill>
              </a:ln>
              <a:solidFill>
                <a:schemeClr val="bg1"/>
              </a:solidFill>
              <a:latin typeface="Impact" panose="020B0806030902050204" pitchFamily="34"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6FF680-D0A6-4A38-96E5-6FC3864DFB13}" type="datetimeFigureOut">
              <a:rPr lang="en-US" smtClean="0"/>
              <a:t>8/3/2018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3F0490-BF0F-4601-9197-707D233F5E5F}"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A2B3B57-475B-4B84-BB22-BF3CE006A8C0}" type="datetimeFigureOut">
              <a:rPr lang="en-US" smtClean="0"/>
              <a:pPr/>
              <a:t>8/3/2018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8B2410-1B3B-499C-BA9E-59CE8DC652C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2B3B57-475B-4B84-BB22-BF3CE006A8C0}" type="datetimeFigureOut">
              <a:rPr lang="en-US" smtClean="0"/>
              <a:pPr/>
              <a:t>8/3/2018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8B2410-1B3B-499C-BA9E-59CE8DC652C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2B3B57-475B-4B84-BB22-BF3CE006A8C0}" type="datetimeFigureOut">
              <a:rPr lang="en-US" smtClean="0"/>
              <a:pPr/>
              <a:t>8/3/2018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8B2410-1B3B-499C-BA9E-59CE8DC652C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2B3B57-475B-4B84-BB22-BF3CE006A8C0}" type="datetimeFigureOut">
              <a:rPr lang="en-US" smtClean="0"/>
              <a:pPr/>
              <a:t>8/3/2018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8B2410-1B3B-499C-BA9E-59CE8DC652C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A2B3B57-475B-4B84-BB22-BF3CE006A8C0}" type="datetimeFigureOut">
              <a:rPr lang="en-US" smtClean="0"/>
              <a:pPr/>
              <a:t>8/3/2018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8B2410-1B3B-499C-BA9E-59CE8DC652C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A2B3B57-475B-4B84-BB22-BF3CE006A8C0}" type="datetimeFigureOut">
              <a:rPr lang="en-US" smtClean="0"/>
              <a:pPr/>
              <a:t>8/3/2018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8B2410-1B3B-499C-BA9E-59CE8DC652C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A2B3B57-475B-4B84-BB22-BF3CE006A8C0}" type="datetimeFigureOut">
              <a:rPr lang="en-US" smtClean="0"/>
              <a:pPr/>
              <a:t>8/3/2018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8B2410-1B3B-499C-BA9E-59CE8DC652C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A2B3B57-475B-4B84-BB22-BF3CE006A8C0}" type="datetimeFigureOut">
              <a:rPr lang="en-US" smtClean="0"/>
              <a:pPr/>
              <a:t>8/3/2018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8B2410-1B3B-499C-BA9E-59CE8DC652C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2B3B57-475B-4B84-BB22-BF3CE006A8C0}" type="datetimeFigureOut">
              <a:rPr lang="en-US" smtClean="0"/>
              <a:pPr/>
              <a:t>8/3/2018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8B2410-1B3B-499C-BA9E-59CE8DC652C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2B3B57-475B-4B84-BB22-BF3CE006A8C0}" type="datetimeFigureOut">
              <a:rPr lang="en-US" smtClean="0"/>
              <a:pPr/>
              <a:t>8/3/2018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8B2410-1B3B-499C-BA9E-59CE8DC652C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2B3B57-475B-4B84-BB22-BF3CE006A8C0}" type="datetimeFigureOut">
              <a:rPr lang="en-US" smtClean="0"/>
              <a:pPr/>
              <a:t>8/3/2018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8B2410-1B3B-499C-BA9E-59CE8DC652C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2B3B57-475B-4B84-BB22-BF3CE006A8C0}" type="datetimeFigureOut">
              <a:rPr lang="en-US" smtClean="0"/>
              <a:pPr/>
              <a:t>8/3/2018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8B2410-1B3B-499C-BA9E-59CE8DC652C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838200"/>
            <a:ext cx="7772400" cy="1470025"/>
          </a:xfrm>
        </p:spPr>
        <p:txBody>
          <a:bodyPr>
            <a:noAutofit/>
          </a:bodyPr>
          <a:lstStyle/>
          <a:p>
            <a:r>
              <a:rPr lang="en-US" sz="5400" b="1" dirty="0" smtClean="0">
                <a:ln w="19050">
                  <a:solidFill>
                    <a:schemeClr val="tx1"/>
                  </a:solidFill>
                  <a:prstDash val="solid"/>
                </a:ln>
                <a:solidFill>
                  <a:schemeClr val="bg1"/>
                </a:solidFill>
                <a:latin typeface="Impact" panose="020B0806030902050204" pitchFamily="34" charset="0"/>
              </a:rPr>
              <a:t>2018 CRB Damage Assessments and Distribution In Palau</a:t>
            </a:r>
            <a:endParaRPr lang="en-US" sz="5400" b="1" dirty="0">
              <a:ln w="19050">
                <a:solidFill>
                  <a:schemeClr val="tx1"/>
                </a:solidFill>
                <a:prstDash val="solid"/>
              </a:ln>
              <a:solidFill>
                <a:schemeClr val="bg1"/>
              </a:solidFill>
              <a:latin typeface="Impact" panose="020B0806030902050204" pitchFamily="34" charset="0"/>
            </a:endParaRPr>
          </a:p>
        </p:txBody>
      </p:sp>
      <p:sp>
        <p:nvSpPr>
          <p:cNvPr id="3" name="Subtitle 2"/>
          <p:cNvSpPr>
            <a:spLocks noGrp="1"/>
          </p:cNvSpPr>
          <p:nvPr>
            <p:ph type="subTitle" idx="1"/>
          </p:nvPr>
        </p:nvSpPr>
        <p:spPr>
          <a:xfrm>
            <a:off x="862965" y="3211512"/>
            <a:ext cx="7418070" cy="2743200"/>
          </a:xfrm>
        </p:spPr>
        <p:txBody>
          <a:bodyPr>
            <a:normAutofit/>
          </a:bodyPr>
          <a:lstStyle/>
          <a:p>
            <a:r>
              <a:rPr lang="en-US" dirty="0" smtClean="0">
                <a:ln w="12700">
                  <a:solidFill>
                    <a:schemeClr val="tx1"/>
                  </a:solidFill>
                </a:ln>
                <a:solidFill>
                  <a:schemeClr val="bg1"/>
                </a:solidFill>
                <a:effectLst>
                  <a:outerShdw dist="76200" dir="18300000" algn="bl" rotWithShape="0">
                    <a:schemeClr val="tx1">
                      <a:alpha val="40000"/>
                    </a:schemeClr>
                  </a:outerShdw>
                </a:effectLst>
                <a:latin typeface="Impact" pitchFamily="34" charset="0"/>
              </a:rPr>
              <a:t>Melemalt E. Benedict</a:t>
            </a:r>
          </a:p>
          <a:p>
            <a:endParaRPr lang="en-US" dirty="0">
              <a:ln w="12700">
                <a:solidFill>
                  <a:schemeClr val="tx1"/>
                </a:solidFill>
              </a:ln>
              <a:solidFill>
                <a:schemeClr val="bg1"/>
              </a:solidFill>
              <a:effectLst>
                <a:outerShdw dist="76200" dir="18300000" algn="bl" rotWithShape="0">
                  <a:schemeClr val="tx1">
                    <a:alpha val="40000"/>
                  </a:schemeClr>
                </a:outerShdw>
              </a:effectLst>
              <a:latin typeface="Impact" pitchFamily="34" charset="0"/>
            </a:endParaRPr>
          </a:p>
          <a:p>
            <a:r>
              <a:rPr lang="en-US" dirty="0" smtClean="0">
                <a:ln w="12700">
                  <a:solidFill>
                    <a:schemeClr val="tx1"/>
                  </a:solidFill>
                </a:ln>
                <a:solidFill>
                  <a:schemeClr val="bg1"/>
                </a:solidFill>
                <a:effectLst>
                  <a:outerShdw dist="76200" dir="18300000" algn="bl" rotWithShape="0">
                    <a:schemeClr val="tx1">
                      <a:alpha val="40000"/>
                    </a:schemeClr>
                  </a:outerShdw>
                </a:effectLst>
                <a:latin typeface="Impact" pitchFamily="34" charset="0"/>
              </a:rPr>
              <a:t>Mentors</a:t>
            </a:r>
            <a:r>
              <a:rPr lang="en-US" dirty="0">
                <a:ln w="12700">
                  <a:solidFill>
                    <a:schemeClr val="tx1"/>
                  </a:solidFill>
                </a:ln>
                <a:solidFill>
                  <a:schemeClr val="bg1"/>
                </a:solidFill>
                <a:effectLst>
                  <a:outerShdw dist="76200" dir="18300000" algn="bl" rotWithShape="0">
                    <a:schemeClr val="tx1">
                      <a:alpha val="40000"/>
                    </a:schemeClr>
                  </a:outerShdw>
                </a:effectLst>
                <a:latin typeface="Impact" pitchFamily="34" charset="0"/>
              </a:rPr>
              <a:t>: </a:t>
            </a:r>
            <a:r>
              <a:rPr lang="en-US" dirty="0" smtClean="0">
                <a:ln w="12700">
                  <a:solidFill>
                    <a:schemeClr val="tx1"/>
                  </a:solidFill>
                </a:ln>
                <a:solidFill>
                  <a:schemeClr val="bg1"/>
                </a:solidFill>
                <a:effectLst>
                  <a:outerShdw dist="76200" dir="18300000" algn="bl" rotWithShape="0">
                    <a:schemeClr val="tx1">
                      <a:alpha val="40000"/>
                    </a:schemeClr>
                  </a:outerShdw>
                </a:effectLst>
                <a:latin typeface="Impact" pitchFamily="34" charset="0"/>
              </a:rPr>
              <a:t>Justin </a:t>
            </a:r>
            <a:r>
              <a:rPr lang="en-US" dirty="0">
                <a:ln w="12700">
                  <a:solidFill>
                    <a:schemeClr val="tx1"/>
                  </a:solidFill>
                </a:ln>
                <a:solidFill>
                  <a:schemeClr val="bg1"/>
                </a:solidFill>
                <a:effectLst>
                  <a:outerShdw dist="76200" dir="18300000" algn="bl" rotWithShape="0">
                    <a:schemeClr val="tx1">
                      <a:alpha val="40000"/>
                    </a:schemeClr>
                  </a:outerShdw>
                </a:effectLst>
                <a:latin typeface="Impact" pitchFamily="34" charset="0"/>
              </a:rPr>
              <a:t>O. Ramarui, </a:t>
            </a:r>
          </a:p>
          <a:p>
            <a:r>
              <a:rPr lang="en-US" dirty="0" smtClean="0">
                <a:ln w="12700">
                  <a:solidFill>
                    <a:schemeClr val="tx1"/>
                  </a:solidFill>
                </a:ln>
                <a:solidFill>
                  <a:schemeClr val="bg1"/>
                </a:solidFill>
                <a:effectLst>
                  <a:outerShdw dist="76200" dir="18300000" algn="bl" rotWithShape="0">
                    <a:schemeClr val="tx1">
                      <a:alpha val="40000"/>
                    </a:schemeClr>
                  </a:outerShdw>
                </a:effectLst>
                <a:latin typeface="Impact" pitchFamily="34" charset="0"/>
              </a:rPr>
              <a:t>Joel Miles PhD, &amp; Christopher Kitalong PhD</a:t>
            </a:r>
            <a:endParaRPr lang="en-US" dirty="0">
              <a:ln w="12700">
                <a:solidFill>
                  <a:schemeClr val="tx1"/>
                </a:solidFill>
              </a:ln>
              <a:solidFill>
                <a:schemeClr val="bg1"/>
              </a:solidFill>
              <a:effectLst>
                <a:outerShdw dist="76200" dir="18300000" algn="bl" rotWithShape="0">
                  <a:schemeClr val="tx1">
                    <a:alpha val="40000"/>
                  </a:schemeClr>
                </a:outerShdw>
              </a:effectLst>
              <a:latin typeface="Impact"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35418"/>
            <a:ext cx="2163472" cy="62258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9600" y="6119446"/>
            <a:ext cx="914400" cy="738554"/>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172200" y="6123597"/>
            <a:ext cx="1066800" cy="734403"/>
          </a:xfrm>
          <a:prstGeom prst="rect">
            <a:avLst/>
          </a:prstGeom>
        </p:spPr>
      </p:pic>
      <p:pic>
        <p:nvPicPr>
          <p:cNvPr id="8" name="Picture 6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55667" y="6193443"/>
            <a:ext cx="2244933" cy="705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newsflash/>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87" descr="Screen Shot 2017-03-30 at 11.17.38 AM.png"/>
          <p:cNvPicPr>
            <a:picLocks noChangeAspect="1"/>
          </p:cNvPicPr>
          <p:nvPr/>
        </p:nvPicPr>
        <p:blipFill rotWithShape="1">
          <a:blip r:embed="rId2">
            <a:extLst>
              <a:ext uri="{28A0092B-C50C-407E-A947-70E740481C1C}">
                <a14:useLocalDpi xmlns:a14="http://schemas.microsoft.com/office/drawing/2010/main" val="0"/>
              </a:ext>
            </a:extLst>
          </a:blip>
          <a:srcRect l="4232" r="9430"/>
          <a:stretch/>
        </p:blipFill>
        <p:spPr>
          <a:xfrm>
            <a:off x="2369262" y="6350"/>
            <a:ext cx="4250996" cy="6851650"/>
          </a:xfrm>
          <a:prstGeom prst="rect">
            <a:avLst/>
          </a:prstGeom>
          <a:ln>
            <a:solidFill>
              <a:srgbClr val="000000"/>
            </a:solidFill>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7800" y="2690673"/>
            <a:ext cx="4325258" cy="4167327"/>
          </a:xfrm>
          <a:prstGeom prst="rect">
            <a:avLst/>
          </a:prstGeom>
        </p:spPr>
      </p:pic>
      <p:pic>
        <p:nvPicPr>
          <p:cNvPr id="4" name="Picture 3"/>
          <p:cNvPicPr>
            <a:picLocks noChangeAspect="1"/>
          </p:cNvPicPr>
          <p:nvPr/>
        </p:nvPicPr>
        <p:blipFill>
          <a:blip r:embed="rId4"/>
          <a:stretch>
            <a:fillRect/>
          </a:stretch>
        </p:blipFill>
        <p:spPr>
          <a:xfrm>
            <a:off x="0" y="2041848"/>
            <a:ext cx="9144000" cy="4816152"/>
          </a:xfrm>
          <a:prstGeom prst="rect">
            <a:avLst/>
          </a:prstGeom>
        </p:spPr>
      </p:pic>
      <p:sp>
        <p:nvSpPr>
          <p:cNvPr id="2" name="Title 1"/>
          <p:cNvSpPr>
            <a:spLocks noGrp="1"/>
          </p:cNvSpPr>
          <p:nvPr>
            <p:ph type="title"/>
          </p:nvPr>
        </p:nvSpPr>
        <p:spPr/>
        <p:txBody>
          <a:bodyPr>
            <a:normAutofit/>
          </a:bodyPr>
          <a:lstStyle/>
          <a:p>
            <a:r>
              <a:rPr lang="en-US" dirty="0" smtClean="0">
                <a:ln>
                  <a:solidFill>
                    <a:sysClr val="windowText" lastClr="000000"/>
                  </a:solidFill>
                </a:ln>
                <a:solidFill>
                  <a:schemeClr val="bg1"/>
                </a:solidFill>
                <a:latin typeface="Impact" panose="020B0806030902050204" pitchFamily="34" charset="0"/>
              </a:rPr>
              <a:t>METHODS AND MATERIALS</a:t>
            </a:r>
            <a:endParaRPr lang="en-US" dirty="0">
              <a:ln>
                <a:solidFill>
                  <a:sysClr val="windowText" lastClr="000000"/>
                </a:solidFill>
              </a:ln>
              <a:solidFill>
                <a:schemeClr val="bg1"/>
              </a:solidFill>
              <a:latin typeface="Impact" panose="020B0806030902050204" pitchFamily="34" charset="0"/>
            </a:endParaRPr>
          </a:p>
        </p:txBody>
      </p:sp>
      <p:sp>
        <p:nvSpPr>
          <p:cNvPr id="3" name="Content Placeholder 2"/>
          <p:cNvSpPr>
            <a:spLocks noGrp="1"/>
          </p:cNvSpPr>
          <p:nvPr>
            <p:ph idx="1"/>
          </p:nvPr>
        </p:nvSpPr>
        <p:spPr/>
        <p:txBody>
          <a:bodyPr>
            <a:normAutofit/>
          </a:bodyPr>
          <a:lstStyle/>
          <a:p>
            <a:r>
              <a:rPr lang="en-US" dirty="0">
                <a:ln>
                  <a:solidFill>
                    <a:sysClr val="windowText" lastClr="000000"/>
                  </a:solidFill>
                </a:ln>
                <a:solidFill>
                  <a:schemeClr val="bg1"/>
                </a:solidFill>
                <a:latin typeface="Impact" pitchFamily="34" charset="0"/>
              </a:rPr>
              <a:t>LOCATING SURVEY SITES AND RECORDED THEIR GPS </a:t>
            </a:r>
            <a:r>
              <a:rPr lang="en-US" dirty="0" smtClean="0">
                <a:ln>
                  <a:solidFill>
                    <a:sysClr val="windowText" lastClr="000000"/>
                  </a:solidFill>
                </a:ln>
                <a:solidFill>
                  <a:schemeClr val="bg1"/>
                </a:solidFill>
                <a:latin typeface="Impact" pitchFamily="34" charset="0"/>
              </a:rPr>
              <a:t>COORDINATES</a:t>
            </a:r>
          </a:p>
          <a:p>
            <a:endParaRPr lang="en-US" dirty="0">
              <a:ln>
                <a:solidFill>
                  <a:sysClr val="windowText" lastClr="000000"/>
                </a:solidFill>
              </a:ln>
              <a:solidFill>
                <a:schemeClr val="bg1"/>
              </a:solidFill>
            </a:endParaRPr>
          </a:p>
          <a:p>
            <a:r>
              <a:rPr lang="en-US" dirty="0" smtClean="0">
                <a:ln>
                  <a:solidFill>
                    <a:sysClr val="windowText" lastClr="000000"/>
                  </a:solidFill>
                </a:ln>
                <a:solidFill>
                  <a:schemeClr val="bg1"/>
                </a:solidFill>
                <a:latin typeface="Impact" pitchFamily="34" charset="0"/>
              </a:rPr>
              <a:t>RECORDING DAMAGE ASSESSMENT DATA</a:t>
            </a:r>
          </a:p>
          <a:p>
            <a:endParaRPr lang="en-US" dirty="0" smtClean="0">
              <a:ln>
                <a:solidFill>
                  <a:sysClr val="windowText" lastClr="000000"/>
                </a:solidFill>
              </a:ln>
              <a:solidFill>
                <a:schemeClr val="bg1"/>
              </a:solidFill>
              <a:latin typeface="Impact" pitchFamily="34" charset="0"/>
            </a:endParaRPr>
          </a:p>
          <a:p>
            <a:r>
              <a:rPr lang="en-US" dirty="0" smtClean="0">
                <a:ln>
                  <a:solidFill>
                    <a:sysClr val="windowText" lastClr="000000"/>
                  </a:solidFill>
                </a:ln>
                <a:solidFill>
                  <a:schemeClr val="bg1"/>
                </a:solidFill>
                <a:latin typeface="Impact" pitchFamily="34" charset="0"/>
              </a:rPr>
              <a:t>ANALYZED ASSESSMENT DATA IN R VERSION 3.5.1 VIA ANOVA .</a:t>
            </a:r>
          </a:p>
          <a:p>
            <a:endParaRPr lang="en-US" dirty="0" smtClean="0">
              <a:ln>
                <a:solidFill>
                  <a:sysClr val="windowText" lastClr="000000"/>
                </a:solidFill>
              </a:ln>
              <a:solidFill>
                <a:schemeClr val="bg1"/>
              </a:solidFill>
              <a:latin typeface="Impact" pitchFamily="34" charset="0"/>
            </a:endParaRPr>
          </a:p>
          <a:p>
            <a:pPr lvl="1">
              <a:buNone/>
            </a:pPr>
            <a:endParaRPr lang="en-US" dirty="0" smtClean="0">
              <a:ln>
                <a:solidFill>
                  <a:sysClr val="windowText" lastClr="000000"/>
                </a:solidFill>
              </a:ln>
              <a:solidFill>
                <a:schemeClr val="bg1"/>
              </a:solidFill>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hidden"/>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77132"/>
            <a:ext cx="4419600" cy="5817128"/>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6107289" cy="4580467"/>
          </a:xfrm>
          <a:prstGeom prst="rect">
            <a:avLst/>
          </a:prstGeom>
        </p:spPr>
      </p:pic>
      <p:sp>
        <p:nvSpPr>
          <p:cNvPr id="2" name="Title 1"/>
          <p:cNvSpPr>
            <a:spLocks noGrp="1"/>
          </p:cNvSpPr>
          <p:nvPr>
            <p:ph type="title"/>
          </p:nvPr>
        </p:nvSpPr>
        <p:spPr>
          <a:xfrm>
            <a:off x="457200" y="82296"/>
            <a:ext cx="8229600" cy="1143000"/>
          </a:xfrm>
        </p:spPr>
        <p:txBody>
          <a:bodyPr>
            <a:normAutofit/>
          </a:bodyPr>
          <a:lstStyle/>
          <a:p>
            <a:r>
              <a:rPr lang="en-US" sz="5400" dirty="0" smtClean="0">
                <a:ln>
                  <a:solidFill>
                    <a:sysClr val="windowText" lastClr="000000"/>
                  </a:solidFill>
                </a:ln>
                <a:solidFill>
                  <a:schemeClr val="bg1"/>
                </a:solidFill>
                <a:latin typeface="Impact" panose="020B0806030902050204" pitchFamily="34" charset="0"/>
              </a:rPr>
              <a:t>METHODS AND MATERIALS</a:t>
            </a:r>
            <a:endParaRPr lang="en-US" sz="5400" dirty="0">
              <a:ln>
                <a:solidFill>
                  <a:sysClr val="windowText" lastClr="000000"/>
                </a:solidFill>
              </a:ln>
              <a:solidFill>
                <a:schemeClr val="bg1"/>
              </a:solidFill>
              <a:latin typeface="Impact" panose="020B0806030902050204" pitchFamily="34" charset="0"/>
            </a:endParaRPr>
          </a:p>
        </p:txBody>
      </p:sp>
      <p:pic>
        <p:nvPicPr>
          <p:cNvPr id="5"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33787" y="3209192"/>
            <a:ext cx="4865077" cy="3648808"/>
          </a:xfrm>
          <a:prstGeom prst="rect">
            <a:avLst/>
          </a:prstGeom>
        </p:spPr>
      </p:pic>
      <p:pic>
        <p:nvPicPr>
          <p:cNvPr id="10" name="Picture 9"/>
          <p:cNvPicPr>
            <a:picLocks noChangeAspect="1"/>
          </p:cNvPicPr>
          <p:nvPr/>
        </p:nvPicPr>
        <p:blipFill>
          <a:blip r:embed="rId5"/>
          <a:stretch>
            <a:fillRect/>
          </a:stretch>
        </p:blipFill>
        <p:spPr>
          <a:xfrm>
            <a:off x="0" y="-219152"/>
            <a:ext cx="5260622" cy="3825673"/>
          </a:xfrm>
          <a:prstGeom prst="rect">
            <a:avLst/>
          </a:prstGeom>
        </p:spPr>
      </p:pic>
      <p:pic>
        <p:nvPicPr>
          <p:cNvPr id="7" name="Picture 6"/>
          <p:cNvPicPr>
            <a:picLocks noChangeAspect="1"/>
          </p:cNvPicPr>
          <p:nvPr/>
        </p:nvPicPr>
        <p:blipFill>
          <a:blip r:embed="rId6"/>
          <a:stretch>
            <a:fillRect/>
          </a:stretch>
        </p:blipFill>
        <p:spPr>
          <a:xfrm>
            <a:off x="4956029" y="400974"/>
            <a:ext cx="4242835" cy="6411094"/>
          </a:xfrm>
          <a:prstGeom prst="rect">
            <a:avLst/>
          </a:prstGeom>
        </p:spPr>
      </p:pic>
      <p:sp>
        <p:nvSpPr>
          <p:cNvPr id="3" name="Content Placeholder 2"/>
          <p:cNvSpPr>
            <a:spLocks noGrp="1"/>
          </p:cNvSpPr>
          <p:nvPr>
            <p:ph idx="1"/>
          </p:nvPr>
        </p:nvSpPr>
        <p:spPr>
          <a:xfrm>
            <a:off x="457200" y="1225296"/>
            <a:ext cx="8229600" cy="5632704"/>
          </a:xfrm>
        </p:spPr>
        <p:txBody>
          <a:bodyPr>
            <a:normAutofit/>
          </a:bodyPr>
          <a:lstStyle/>
          <a:p>
            <a:r>
              <a:rPr lang="en-US" dirty="0" smtClean="0">
                <a:ln>
                  <a:solidFill>
                    <a:sysClr val="windowText" lastClr="000000"/>
                  </a:solidFill>
                </a:ln>
                <a:solidFill>
                  <a:schemeClr val="bg1"/>
                </a:solidFill>
                <a:latin typeface="Impact" panose="020B0806030902050204" pitchFamily="34" charset="0"/>
                <a:cs typeface="Aharoni" pitchFamily="2" charset="-79"/>
              </a:rPr>
              <a:t>COLLECTING ADULT CRB SPECIALIZED PHEROMONE TRAPS WITH UV LIGHTS PROVIDED BY UH ARE USED TO CATCH ADULT BEETLES.</a:t>
            </a:r>
          </a:p>
          <a:p>
            <a:endParaRPr lang="en-US" dirty="0" smtClean="0">
              <a:ln>
                <a:solidFill>
                  <a:sysClr val="windowText" lastClr="000000"/>
                </a:solidFill>
              </a:ln>
              <a:solidFill>
                <a:schemeClr val="bg1"/>
              </a:solidFill>
              <a:latin typeface="Impact" panose="020B0806030902050204" pitchFamily="34" charset="0"/>
              <a:cs typeface="Aharoni" pitchFamily="2" charset="-79"/>
            </a:endParaRPr>
          </a:p>
          <a:p>
            <a:r>
              <a:rPr lang="en-US" dirty="0" smtClean="0">
                <a:ln>
                  <a:solidFill>
                    <a:sysClr val="windowText" lastClr="000000"/>
                  </a:solidFill>
                </a:ln>
                <a:solidFill>
                  <a:schemeClr val="bg1"/>
                </a:solidFill>
                <a:latin typeface="Impact" panose="020B0806030902050204" pitchFamily="34" charset="0"/>
                <a:cs typeface="Aharoni" pitchFamily="2" charset="-79"/>
              </a:rPr>
              <a:t>USED GLOVES, PICKS, &amp; SHOVELS TO BREAK UP MULCH, ROTTEN COCONUT LOGS, COMPOST PILES TO COLLECT THE CRB LARVAE INSIDE</a:t>
            </a:r>
            <a:r>
              <a:rPr lang="en-US" dirty="0">
                <a:ln>
                  <a:solidFill>
                    <a:sysClr val="windowText" lastClr="000000"/>
                  </a:solidFill>
                </a:ln>
                <a:solidFill>
                  <a:schemeClr val="bg1"/>
                </a:solidFill>
                <a:latin typeface="Impact" panose="020B0806030902050204" pitchFamily="34" charset="0"/>
                <a:cs typeface="Aharoni" pitchFamily="2" charset="-79"/>
              </a:rPr>
              <a:t>. </a:t>
            </a:r>
            <a:endParaRPr lang="en-US" dirty="0" smtClean="0">
              <a:ln>
                <a:solidFill>
                  <a:sysClr val="windowText" lastClr="000000"/>
                </a:solidFill>
              </a:ln>
              <a:solidFill>
                <a:schemeClr val="bg1"/>
              </a:solidFill>
              <a:latin typeface="Impact" panose="020B0806030902050204" pitchFamily="34" charset="0"/>
              <a:cs typeface="Aharoni" pitchFamily="2" charset="-79"/>
            </a:endParaRPr>
          </a:p>
          <a:p>
            <a:endParaRPr lang="en-US" dirty="0" smtClean="0">
              <a:ln>
                <a:solidFill>
                  <a:sysClr val="windowText" lastClr="000000"/>
                </a:solidFill>
              </a:ln>
              <a:solidFill>
                <a:schemeClr val="bg1"/>
              </a:solidFill>
              <a:latin typeface="Impact" panose="020B0806030902050204" pitchFamily="34" charset="0"/>
              <a:cs typeface="Aharoni" pitchFamily="2" charset="-79"/>
            </a:endParaRPr>
          </a:p>
          <a:p>
            <a:r>
              <a:rPr lang="en-US" dirty="0" smtClean="0">
                <a:ln>
                  <a:solidFill>
                    <a:sysClr val="windowText" lastClr="000000"/>
                  </a:solidFill>
                </a:ln>
                <a:solidFill>
                  <a:schemeClr val="bg1"/>
                </a:solidFill>
                <a:latin typeface="Impact" panose="020B0806030902050204" pitchFamily="34" charset="0"/>
                <a:cs typeface="Aharoni" pitchFamily="2" charset="-79"/>
              </a:rPr>
              <a:t>DISECTED </a:t>
            </a:r>
            <a:r>
              <a:rPr lang="en-US" dirty="0">
                <a:ln>
                  <a:solidFill>
                    <a:sysClr val="windowText" lastClr="000000"/>
                  </a:solidFill>
                </a:ln>
                <a:solidFill>
                  <a:schemeClr val="bg1"/>
                </a:solidFill>
                <a:latin typeface="Impact" panose="020B0806030902050204" pitchFamily="34" charset="0"/>
                <a:cs typeface="Aharoni" pitchFamily="2" charset="-79"/>
              </a:rPr>
              <a:t>SAMPLES, DETERMINED BIOTYPES, &amp; DETECTED THE PRESENCE NUDIVIRUS (OrNV)</a:t>
            </a:r>
          </a:p>
          <a:p>
            <a:endParaRPr lang="en-US" dirty="0">
              <a:ln>
                <a:solidFill>
                  <a:sysClr val="windowText" lastClr="000000"/>
                </a:solidFill>
              </a:ln>
              <a:solidFill>
                <a:schemeClr val="bg1"/>
              </a:solidFill>
              <a:latin typeface="Impact" panose="020B0806030902050204" pitchFamily="34" charset="0"/>
              <a:cs typeface="Aharoni" pitchFamily="2" charset="-79"/>
            </a:endParaRPr>
          </a:p>
        </p:txBody>
      </p:sp>
    </p:spTree>
  </p:cSld>
  <p:clrMapOvr>
    <a:masterClrMapping/>
  </p:clrMapOvr>
  <p:transition>
    <p:strip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 grpId="1"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extLst>
              <p:ext uri="{D42A27DB-BD31-4B8C-83A1-F6EECF244321}">
                <p14:modId xmlns:p14="http://schemas.microsoft.com/office/powerpoint/2010/main" val="3367288700"/>
              </p:ext>
            </p:extLst>
          </p:nvPr>
        </p:nvGraphicFramePr>
        <p:xfrm>
          <a:off x="-309988" y="275766"/>
          <a:ext cx="6013053" cy="5421086"/>
        </p:xfrm>
        <a:graphic>
          <a:graphicData uri="http://schemas.openxmlformats.org/drawingml/2006/chart">
            <c:chart xmlns:c="http://schemas.openxmlformats.org/drawingml/2006/chart" xmlns:r="http://schemas.openxmlformats.org/officeDocument/2006/relationships" r:id="rId2"/>
          </a:graphicData>
        </a:graphic>
      </p:graphicFrame>
      <p:pic>
        <p:nvPicPr>
          <p:cNvPr id="7" name="Content Placeholder 8">
            <a:extLst>
              <a:ext uri="{FF2B5EF4-FFF2-40B4-BE49-F238E27FC236}">
                <a16:creationId xmlns:a16="http://schemas.microsoft.com/office/drawing/2014/main" id="{CCA42A17-C2A5-DE4D-87B5-CB2E7C22E949}"/>
              </a:ext>
            </a:extLst>
          </p:cNvPr>
          <p:cNvPicPr>
            <a:picLocks noChangeAspect="1"/>
          </p:cNvPicPr>
          <p:nvPr/>
        </p:nvPicPr>
        <p:blipFill>
          <a:blip r:embed="rId3"/>
          <a:stretch>
            <a:fillRect/>
          </a:stretch>
        </p:blipFill>
        <p:spPr>
          <a:xfrm>
            <a:off x="5703065" y="605576"/>
            <a:ext cx="3440935" cy="47614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5703065" y="179061"/>
            <a:ext cx="3130947" cy="523220"/>
          </a:xfrm>
          <a:prstGeom prst="rect">
            <a:avLst/>
          </a:prstGeom>
          <a:noFill/>
        </p:spPr>
        <p:txBody>
          <a:bodyPr wrap="square" rtlCol="0">
            <a:spAutoFit/>
          </a:bodyPr>
          <a:lstStyle/>
          <a:p>
            <a:r>
              <a:rPr lang="en-US" sz="2800" dirty="0" smtClean="0">
                <a:ln>
                  <a:solidFill>
                    <a:schemeClr val="tx1"/>
                  </a:solidFill>
                </a:ln>
                <a:solidFill>
                  <a:schemeClr val="bg1"/>
                </a:solidFill>
                <a:latin typeface="Impact" panose="020B0806030902050204" pitchFamily="34" charset="0"/>
              </a:rPr>
              <a:t>Collected 2015-2017 </a:t>
            </a:r>
          </a:p>
        </p:txBody>
      </p:sp>
      <p:sp>
        <p:nvSpPr>
          <p:cNvPr id="9" name="TextBox 8"/>
          <p:cNvSpPr txBox="1"/>
          <p:nvPr/>
        </p:nvSpPr>
        <p:spPr>
          <a:xfrm>
            <a:off x="0" y="5610963"/>
            <a:ext cx="9144000" cy="1247038"/>
          </a:xfrm>
          <a:prstGeom prst="rect">
            <a:avLst/>
          </a:prstGeom>
          <a:noFill/>
        </p:spPr>
        <p:txBody>
          <a:bodyPr wrap="square" numCol="3" rtlCol="0">
            <a:spAutoFit/>
          </a:bodyPr>
          <a:lstStyle/>
          <a:p>
            <a:pPr algn="ctr"/>
            <a:r>
              <a:rPr lang="en-US" dirty="0">
                <a:ln>
                  <a:solidFill>
                    <a:schemeClr val="tx1"/>
                  </a:solidFill>
                </a:ln>
                <a:solidFill>
                  <a:schemeClr val="bg1"/>
                </a:solidFill>
                <a:latin typeface="Impact" panose="020B0806030902050204" pitchFamily="34" charset="0"/>
              </a:rPr>
              <a:t>P-Values for Overall</a:t>
            </a:r>
          </a:p>
          <a:p>
            <a:pPr algn="ctr"/>
            <a:r>
              <a:rPr lang="en-US" dirty="0">
                <a:ln>
                  <a:solidFill>
                    <a:schemeClr val="tx1"/>
                  </a:solidFill>
                </a:ln>
                <a:solidFill>
                  <a:schemeClr val="bg1"/>
                </a:solidFill>
                <a:latin typeface="Impact" panose="020B0806030902050204" pitchFamily="34" charset="0"/>
              </a:rPr>
              <a:t>2017-2016=0.0000000</a:t>
            </a:r>
          </a:p>
          <a:p>
            <a:pPr algn="ctr"/>
            <a:r>
              <a:rPr lang="en-US" dirty="0">
                <a:ln>
                  <a:solidFill>
                    <a:schemeClr val="tx1"/>
                  </a:solidFill>
                </a:ln>
                <a:solidFill>
                  <a:schemeClr val="bg1"/>
                </a:solidFill>
                <a:latin typeface="Impact" panose="020B0806030902050204" pitchFamily="34" charset="0"/>
              </a:rPr>
              <a:t>2017-Late 2017=0.0926417</a:t>
            </a:r>
          </a:p>
          <a:p>
            <a:pPr algn="ctr"/>
            <a:r>
              <a:rPr lang="en-US" dirty="0">
                <a:ln>
                  <a:solidFill>
                    <a:schemeClr val="tx1"/>
                  </a:solidFill>
                </a:ln>
                <a:solidFill>
                  <a:schemeClr val="bg1"/>
                </a:solidFill>
                <a:latin typeface="Impact" panose="020B0806030902050204" pitchFamily="34" charset="0"/>
              </a:rPr>
              <a:t>Late </a:t>
            </a:r>
            <a:r>
              <a:rPr lang="en-US" dirty="0" smtClean="0">
                <a:ln>
                  <a:solidFill>
                    <a:schemeClr val="tx1"/>
                  </a:solidFill>
                </a:ln>
                <a:solidFill>
                  <a:schemeClr val="bg1"/>
                </a:solidFill>
                <a:latin typeface="Impact" panose="020B0806030902050204" pitchFamily="34" charset="0"/>
              </a:rPr>
              <a:t>2017-2018=0.0000000</a:t>
            </a:r>
            <a:endParaRPr lang="en-US" dirty="0">
              <a:ln>
                <a:solidFill>
                  <a:schemeClr val="tx1"/>
                </a:solidFill>
              </a:ln>
              <a:solidFill>
                <a:schemeClr val="bg1"/>
              </a:solidFill>
              <a:latin typeface="Impact" panose="020B0806030902050204" pitchFamily="34" charset="0"/>
            </a:endParaRPr>
          </a:p>
          <a:p>
            <a:pPr algn="ctr"/>
            <a:r>
              <a:rPr lang="en-US" dirty="0">
                <a:ln>
                  <a:solidFill>
                    <a:schemeClr val="tx1"/>
                  </a:solidFill>
                </a:ln>
                <a:solidFill>
                  <a:schemeClr val="bg1"/>
                </a:solidFill>
                <a:latin typeface="Impact" panose="020B0806030902050204" pitchFamily="34" charset="0"/>
              </a:rPr>
              <a:t>P-Values for Top 4 Fronds</a:t>
            </a:r>
          </a:p>
          <a:p>
            <a:pPr algn="ctr"/>
            <a:r>
              <a:rPr lang="en-US" dirty="0">
                <a:ln>
                  <a:solidFill>
                    <a:schemeClr val="tx1"/>
                  </a:solidFill>
                </a:ln>
                <a:solidFill>
                  <a:schemeClr val="bg1"/>
                </a:solidFill>
                <a:latin typeface="Impact" panose="020B0806030902050204" pitchFamily="34" charset="0"/>
              </a:rPr>
              <a:t>2017-2016=0.0121349</a:t>
            </a:r>
          </a:p>
          <a:p>
            <a:pPr algn="ctr"/>
            <a:r>
              <a:rPr lang="en-US" dirty="0">
                <a:ln>
                  <a:solidFill>
                    <a:schemeClr val="tx1"/>
                  </a:solidFill>
                </a:ln>
                <a:solidFill>
                  <a:schemeClr val="bg1"/>
                </a:solidFill>
                <a:latin typeface="Impact" panose="020B0806030902050204" pitchFamily="34" charset="0"/>
              </a:rPr>
              <a:t>2017-Late 2017=0.0018246</a:t>
            </a:r>
          </a:p>
          <a:p>
            <a:pPr algn="ctr"/>
            <a:r>
              <a:rPr lang="en-US" dirty="0">
                <a:ln>
                  <a:solidFill>
                    <a:schemeClr val="tx1"/>
                  </a:solidFill>
                </a:ln>
                <a:solidFill>
                  <a:schemeClr val="bg1"/>
                </a:solidFill>
                <a:latin typeface="Impact" panose="020B0806030902050204" pitchFamily="34" charset="0"/>
              </a:rPr>
              <a:t>Late </a:t>
            </a:r>
            <a:r>
              <a:rPr lang="en-US" dirty="0" smtClean="0">
                <a:ln>
                  <a:solidFill>
                    <a:schemeClr val="tx1"/>
                  </a:solidFill>
                </a:ln>
                <a:solidFill>
                  <a:schemeClr val="bg1"/>
                </a:solidFill>
                <a:latin typeface="Impact" panose="020B0806030902050204" pitchFamily="34" charset="0"/>
              </a:rPr>
              <a:t>2017-2018=0.0000000</a:t>
            </a:r>
          </a:p>
          <a:p>
            <a:pPr algn="ctr"/>
            <a:r>
              <a:rPr lang="en-US" kern="0" dirty="0">
                <a:ln>
                  <a:solidFill>
                    <a:sysClr val="windowText" lastClr="000000"/>
                  </a:solidFill>
                </a:ln>
                <a:solidFill>
                  <a:schemeClr val="bg1"/>
                </a:solidFill>
                <a:latin typeface="Impact" panose="020B0806030902050204" pitchFamily="34" charset="0"/>
              </a:rPr>
              <a:t>174 CRB-G</a:t>
            </a:r>
          </a:p>
          <a:p>
            <a:pPr algn="ctr"/>
            <a:r>
              <a:rPr lang="en-US" kern="0" dirty="0" smtClean="0">
                <a:ln>
                  <a:solidFill>
                    <a:sysClr val="windowText" lastClr="000000"/>
                  </a:solidFill>
                </a:ln>
                <a:solidFill>
                  <a:schemeClr val="bg1"/>
                </a:solidFill>
                <a:latin typeface="Impact" panose="020B0806030902050204" pitchFamily="34" charset="0"/>
              </a:rPr>
              <a:t>133 </a:t>
            </a:r>
            <a:r>
              <a:rPr lang="en-US" kern="0" dirty="0">
                <a:ln>
                  <a:solidFill>
                    <a:sysClr val="windowText" lastClr="000000"/>
                  </a:solidFill>
                </a:ln>
                <a:solidFill>
                  <a:schemeClr val="bg1"/>
                </a:solidFill>
                <a:latin typeface="Impact" panose="020B0806030902050204" pitchFamily="34" charset="0"/>
              </a:rPr>
              <a:t>CRB-P</a:t>
            </a:r>
          </a:p>
          <a:p>
            <a:pPr algn="ctr"/>
            <a:r>
              <a:rPr lang="en-US" kern="0" dirty="0">
                <a:ln>
                  <a:solidFill>
                    <a:sysClr val="windowText" lastClr="000000"/>
                  </a:solidFill>
                </a:ln>
                <a:solidFill>
                  <a:schemeClr val="bg1"/>
                </a:solidFill>
                <a:latin typeface="Impact" panose="020B0806030902050204" pitchFamily="34" charset="0"/>
              </a:rPr>
              <a:t>83% of CRB-G tested positive for </a:t>
            </a:r>
            <a:r>
              <a:rPr lang="en-US" kern="0" dirty="0" smtClean="0">
                <a:ln>
                  <a:solidFill>
                    <a:sysClr val="windowText" lastClr="000000"/>
                  </a:solidFill>
                </a:ln>
                <a:solidFill>
                  <a:schemeClr val="bg1"/>
                </a:solidFill>
                <a:latin typeface="Impact" panose="020B0806030902050204" pitchFamily="34" charset="0"/>
              </a:rPr>
              <a:t>OrNV</a:t>
            </a:r>
            <a:endParaRPr lang="en-US" kern="0" dirty="0">
              <a:ln>
                <a:solidFill>
                  <a:sysClr val="windowText" lastClr="000000"/>
                </a:solidFill>
              </a:ln>
              <a:solidFill>
                <a:schemeClr val="bg1"/>
              </a:solidFill>
              <a:latin typeface="Impact" panose="020B0806030902050204" pitchFamily="34" charset="0"/>
            </a:endParaRPr>
          </a:p>
        </p:txBody>
      </p:sp>
    </p:spTree>
    <p:extLst>
      <p:ext uri="{BB962C8B-B14F-4D97-AF65-F5344CB8AC3E}">
        <p14:creationId xmlns:p14="http://schemas.microsoft.com/office/powerpoint/2010/main" val="11984016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Users\STEP-UP\Desktop\crb photots\CYMERA_20170712_105215.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4"/>
          <p:cNvSpPr/>
          <p:nvPr/>
        </p:nvSpPr>
        <p:spPr>
          <a:xfrm>
            <a:off x="304800" y="1417638"/>
            <a:ext cx="8534400" cy="5386090"/>
          </a:xfrm>
          <a:prstGeom prst="rect">
            <a:avLst/>
          </a:prstGeom>
        </p:spPr>
        <p:txBody>
          <a:bodyPr wrap="square">
            <a:spAutoFit/>
          </a:bodyPr>
          <a:lstStyle/>
          <a:p>
            <a:pPr marL="342900" indent="-342900">
              <a:buFont typeface="Arial" pitchFamily="34" charset="0"/>
              <a:buChar char="•"/>
            </a:pPr>
            <a:r>
              <a:rPr lang="en-US" sz="4000" dirty="0" smtClean="0">
                <a:ln>
                  <a:solidFill>
                    <a:sysClr val="windowText" lastClr="000000"/>
                  </a:solidFill>
                </a:ln>
                <a:solidFill>
                  <a:schemeClr val="bg1"/>
                </a:solidFill>
                <a:latin typeface="Impact" panose="020B0806030902050204" pitchFamily="34" charset="0"/>
                <a:cs typeface="Aharoni" pitchFamily="2" charset="-79"/>
              </a:rPr>
              <a:t>Based on the survey we did these past three years, the coconut trees showed slight increase in damage.</a:t>
            </a:r>
          </a:p>
          <a:p>
            <a:pPr marL="342900" indent="-342900">
              <a:buFont typeface="Arial" pitchFamily="34" charset="0"/>
              <a:buChar char="•"/>
            </a:pPr>
            <a:endParaRPr lang="en-US" sz="4000" dirty="0" smtClean="0">
              <a:ln>
                <a:solidFill>
                  <a:sysClr val="windowText" lastClr="000000"/>
                </a:solidFill>
              </a:ln>
              <a:solidFill>
                <a:schemeClr val="bg1"/>
              </a:solidFill>
              <a:latin typeface="Impact" panose="020B0806030902050204" pitchFamily="34" charset="0"/>
              <a:cs typeface="Aharoni" pitchFamily="2" charset="-79"/>
            </a:endParaRPr>
          </a:p>
          <a:p>
            <a:pPr marL="342900" indent="-342900">
              <a:buFont typeface="Arial" pitchFamily="34" charset="0"/>
              <a:buChar char="•"/>
            </a:pPr>
            <a:r>
              <a:rPr lang="en-US" sz="4000" dirty="0" smtClean="0">
                <a:ln>
                  <a:solidFill>
                    <a:sysClr val="windowText" lastClr="000000"/>
                  </a:solidFill>
                </a:ln>
                <a:solidFill>
                  <a:schemeClr val="bg1"/>
                </a:solidFill>
                <a:latin typeface="Impact" panose="020B0806030902050204" pitchFamily="34" charset="0"/>
                <a:cs typeface="Aharoni" pitchFamily="2" charset="-79"/>
              </a:rPr>
              <a:t>The rate of increase of </a:t>
            </a:r>
            <a:r>
              <a:rPr lang="en-US" sz="4000" dirty="0">
                <a:ln>
                  <a:solidFill>
                    <a:sysClr val="windowText" lastClr="000000"/>
                  </a:solidFill>
                </a:ln>
                <a:solidFill>
                  <a:schemeClr val="bg1"/>
                </a:solidFill>
                <a:latin typeface="Impact" panose="020B0806030902050204" pitchFamily="34" charset="0"/>
                <a:cs typeface="Aharoni" pitchFamily="2" charset="-79"/>
              </a:rPr>
              <a:t>d</a:t>
            </a:r>
            <a:r>
              <a:rPr lang="en-US" sz="4000" dirty="0" smtClean="0">
                <a:ln>
                  <a:solidFill>
                    <a:sysClr val="windowText" lastClr="000000"/>
                  </a:solidFill>
                </a:ln>
                <a:solidFill>
                  <a:schemeClr val="bg1"/>
                </a:solidFill>
                <a:latin typeface="Impact" panose="020B0806030902050204" pitchFamily="34" charset="0"/>
                <a:cs typeface="Aharoni" pitchFamily="2" charset="-79"/>
              </a:rPr>
              <a:t>amage to the trees is  much lower in Palau compared to other affected countries.</a:t>
            </a:r>
          </a:p>
          <a:p>
            <a:endParaRPr lang="en-US" sz="4000" dirty="0" smtClean="0">
              <a:ln>
                <a:solidFill>
                  <a:sysClr val="windowText" lastClr="000000"/>
                </a:solidFill>
              </a:ln>
              <a:solidFill>
                <a:schemeClr val="bg1"/>
              </a:solidFill>
              <a:latin typeface="Impact" panose="020B0806030902050204" pitchFamily="34" charset="0"/>
              <a:cs typeface="Aharoni" pitchFamily="2" charset="-79"/>
            </a:endParaRPr>
          </a:p>
          <a:p>
            <a:pPr marL="342900" indent="-342900">
              <a:buFont typeface="Arial" pitchFamily="34" charset="0"/>
              <a:buChar char="•"/>
            </a:pPr>
            <a:endParaRPr lang="en-US" sz="2400" dirty="0" smtClean="0">
              <a:ln>
                <a:solidFill>
                  <a:sysClr val="windowText" lastClr="000000"/>
                </a:solidFill>
              </a:ln>
              <a:solidFill>
                <a:schemeClr val="bg1"/>
              </a:solidFill>
              <a:latin typeface="Impact" panose="020B0806030902050204" pitchFamily="34" charset="0"/>
              <a:cs typeface="Aharoni" pitchFamily="2" charset="-79"/>
            </a:endParaRPr>
          </a:p>
        </p:txBody>
      </p:sp>
      <p:sp>
        <p:nvSpPr>
          <p:cNvPr id="6" name="Title 4"/>
          <p:cNvSpPr txBox="1">
            <a:spLocks/>
          </p:cNvSpPr>
          <p:nvPr/>
        </p:nvSpPr>
        <p:spPr>
          <a:xfrm>
            <a:off x="609600" y="4270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smtClean="0">
                <a:ln w="28575">
                  <a:solidFill>
                    <a:sysClr val="windowText" lastClr="000000"/>
                  </a:solidFill>
                </a:ln>
                <a:solidFill>
                  <a:schemeClr val="bg1"/>
                </a:solidFill>
                <a:latin typeface="Impact" panose="020B0806030902050204" pitchFamily="34" charset="0"/>
              </a:rPr>
              <a:t>DISCUSSION</a:t>
            </a:r>
            <a:endParaRPr lang="en-US" dirty="0">
              <a:ln w="28575">
                <a:solidFill>
                  <a:sysClr val="windowText" lastClr="000000"/>
                </a:solidFill>
              </a:ln>
              <a:solidFill>
                <a:schemeClr val="bg1"/>
              </a:solidFill>
              <a:latin typeface="Impact" panose="020B0806030902050204" pitchFamily="34" charset="0"/>
            </a:endParaRPr>
          </a:p>
        </p:txBody>
      </p:sp>
    </p:spTree>
    <p:extLst>
      <p:ext uri="{BB962C8B-B14F-4D97-AF65-F5344CB8AC3E}">
        <p14:creationId xmlns:p14="http://schemas.microsoft.com/office/powerpoint/2010/main" val="1164123494"/>
      </p:ext>
    </p:extLst>
  </p:cSld>
  <p:clrMapOvr>
    <a:masterClrMapping/>
  </p:clrMapOvr>
  <p:transition>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allAtOnce"/>
      <p:bldP spid="5" grpId="1" uiExpand="1"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STEP-UP\Desktop\crb photots\CYMERA_20170712_125127.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6" name="Content Placeholder 5"/>
          <p:cNvSpPr>
            <a:spLocks noGrp="1"/>
          </p:cNvSpPr>
          <p:nvPr>
            <p:ph idx="1"/>
          </p:nvPr>
        </p:nvSpPr>
        <p:spPr>
          <a:xfrm>
            <a:off x="630072" y="1417638"/>
            <a:ext cx="7620000" cy="3916363"/>
          </a:xfrm>
          <a:ln>
            <a:noFill/>
          </a:ln>
        </p:spPr>
        <p:txBody>
          <a:bodyPr>
            <a:noAutofit/>
          </a:bodyPr>
          <a:lstStyle/>
          <a:p>
            <a:r>
              <a:rPr lang="en-US" sz="4000" dirty="0" smtClean="0">
                <a:ln w="19050">
                  <a:solidFill>
                    <a:sysClr val="windowText" lastClr="000000"/>
                  </a:solidFill>
                </a:ln>
                <a:solidFill>
                  <a:schemeClr val="bg1"/>
                </a:solidFill>
                <a:latin typeface="Impact" panose="020B0806030902050204" pitchFamily="34" charset="0"/>
              </a:rPr>
              <a:t>These trends in addition to other evidence have led us to believe that cross-breeding between the two </a:t>
            </a:r>
            <a:r>
              <a:rPr lang="en-US" sz="4000" dirty="0">
                <a:ln w="19050">
                  <a:solidFill>
                    <a:sysClr val="windowText" lastClr="000000"/>
                  </a:solidFill>
                </a:ln>
                <a:solidFill>
                  <a:schemeClr val="bg1"/>
                </a:solidFill>
                <a:latin typeface="Impact" panose="020B0806030902050204" pitchFamily="34" charset="0"/>
              </a:rPr>
              <a:t>bio-types in Palau has </a:t>
            </a:r>
            <a:r>
              <a:rPr lang="en-US" sz="4000" dirty="0" smtClean="0">
                <a:ln w="19050">
                  <a:solidFill>
                    <a:sysClr val="windowText" lastClr="000000"/>
                  </a:solidFill>
                </a:ln>
                <a:solidFill>
                  <a:schemeClr val="bg1"/>
                </a:solidFill>
                <a:latin typeface="Impact" panose="020B0806030902050204" pitchFamily="34" charset="0"/>
              </a:rPr>
              <a:t>made the resistant strain susceptible to the Nudivirus thereby killing them and sparing the coconut trees.</a:t>
            </a:r>
          </a:p>
        </p:txBody>
      </p:sp>
      <p:sp>
        <p:nvSpPr>
          <p:cNvPr id="7" name="Title 1"/>
          <p:cNvSpPr>
            <a:spLocks noGrp="1"/>
          </p:cNvSpPr>
          <p:nvPr>
            <p:ph type="title"/>
          </p:nvPr>
        </p:nvSpPr>
        <p:spPr/>
        <p:txBody>
          <a:bodyPr>
            <a:noAutofit/>
          </a:bodyPr>
          <a:lstStyle/>
          <a:p>
            <a:r>
              <a:rPr lang="en-US" sz="7200" dirty="0" smtClean="0">
                <a:ln w="28575">
                  <a:solidFill>
                    <a:sysClr val="windowText" lastClr="000000"/>
                  </a:solidFill>
                </a:ln>
                <a:solidFill>
                  <a:schemeClr val="bg1"/>
                </a:solidFill>
                <a:latin typeface="Impact" panose="020B0806030902050204" pitchFamily="34" charset="0"/>
              </a:rPr>
              <a:t>CONCLUSION</a:t>
            </a:r>
            <a:endParaRPr lang="en-US" sz="7200" dirty="0">
              <a:ln w="28575">
                <a:solidFill>
                  <a:sysClr val="windowText" lastClr="000000"/>
                </a:solidFill>
              </a:ln>
              <a:solidFill>
                <a:schemeClr val="bg1"/>
              </a:solidFill>
              <a:latin typeface="Impact" panose="020B0806030902050204" pitchFamily="34" charset="0"/>
            </a:endParaRPr>
          </a:p>
        </p:txBody>
      </p:sp>
    </p:spTree>
    <p:extLst>
      <p:ext uri="{BB962C8B-B14F-4D97-AF65-F5344CB8AC3E}">
        <p14:creationId xmlns:p14="http://schemas.microsoft.com/office/powerpoint/2010/main" val="4165307771"/>
      </p:ext>
    </p:extLst>
  </p:cSld>
  <p:clrMapOvr>
    <a:masterClrMapping/>
  </p:clrMapOvr>
  <p:transition>
    <p:diamon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8">
            <a:extLst>
              <a:ext uri="{FF2B5EF4-FFF2-40B4-BE49-F238E27FC236}">
                <a16:creationId xmlns:a16="http://schemas.microsoft.com/office/drawing/2014/main" id="{520F1112-689D-CB4A-AAE6-9DCAB6B0F9AC}"/>
              </a:ext>
            </a:extLst>
          </p:cNvPr>
          <p:cNvPicPr>
            <a:picLocks noChangeAspect="1"/>
          </p:cNvPicPr>
          <p:nvPr/>
        </p:nvPicPr>
        <p:blipFill>
          <a:blip r:embed="rId2"/>
          <a:stretch>
            <a:fillRect/>
          </a:stretch>
        </p:blipFill>
        <p:spPr>
          <a:xfrm>
            <a:off x="-30581" y="1845360"/>
            <a:ext cx="9174581" cy="48837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a:xfrm>
            <a:off x="457200" y="72726"/>
            <a:ext cx="8229600" cy="1143000"/>
          </a:xfrm>
        </p:spPr>
        <p:txBody>
          <a:bodyPr>
            <a:normAutofit/>
          </a:bodyPr>
          <a:lstStyle/>
          <a:p>
            <a:r>
              <a:rPr lang="en-US" sz="4800" dirty="0" smtClean="0">
                <a:ln>
                  <a:solidFill>
                    <a:sysClr val="windowText" lastClr="000000"/>
                  </a:solidFill>
                </a:ln>
                <a:solidFill>
                  <a:schemeClr val="bg1"/>
                </a:solidFill>
                <a:latin typeface="Impact" panose="020B0806030902050204" pitchFamily="34" charset="0"/>
              </a:rPr>
              <a:t>WHAT’S NEXT? </a:t>
            </a:r>
            <a:endParaRPr lang="en-US" sz="4800" dirty="0">
              <a:ln>
                <a:solidFill>
                  <a:sysClr val="windowText" lastClr="000000"/>
                </a:solidFill>
              </a:ln>
              <a:solidFill>
                <a:schemeClr val="bg1"/>
              </a:solidFill>
              <a:latin typeface="Impact" panose="020B0806030902050204" pitchFamily="34" charset="0"/>
            </a:endParaRPr>
          </a:p>
        </p:txBody>
      </p:sp>
      <p:sp>
        <p:nvSpPr>
          <p:cNvPr id="3" name="Content Placeholder 2"/>
          <p:cNvSpPr>
            <a:spLocks noGrp="1"/>
          </p:cNvSpPr>
          <p:nvPr>
            <p:ph idx="1"/>
          </p:nvPr>
        </p:nvSpPr>
        <p:spPr>
          <a:xfrm>
            <a:off x="-30581" y="1112080"/>
            <a:ext cx="5827486" cy="5617028"/>
          </a:xfrm>
        </p:spPr>
        <p:txBody>
          <a:bodyPr>
            <a:normAutofit/>
          </a:bodyPr>
          <a:lstStyle/>
          <a:p>
            <a:r>
              <a:rPr lang="en-US" dirty="0" smtClean="0">
                <a:ln w="19050">
                  <a:solidFill>
                    <a:sysClr val="windowText" lastClr="000000"/>
                  </a:solidFill>
                </a:ln>
                <a:solidFill>
                  <a:schemeClr val="bg1"/>
                </a:solidFill>
                <a:latin typeface="Impact" panose="020B0806030902050204" pitchFamily="34" charset="0"/>
                <a:cs typeface="Aharoni" pitchFamily="2" charset="-79"/>
              </a:rPr>
              <a:t>We </a:t>
            </a:r>
            <a:r>
              <a:rPr lang="en-US" dirty="0">
                <a:ln w="19050">
                  <a:solidFill>
                    <a:sysClr val="windowText" lastClr="000000"/>
                  </a:solidFill>
                </a:ln>
                <a:solidFill>
                  <a:schemeClr val="bg1"/>
                </a:solidFill>
                <a:latin typeface="Impact" panose="020B0806030902050204" pitchFamily="34" charset="0"/>
                <a:cs typeface="Aharoni" pitchFamily="2" charset="-79"/>
              </a:rPr>
              <a:t>will raise awareness of </a:t>
            </a:r>
            <a:r>
              <a:rPr lang="en-US" dirty="0" smtClean="0">
                <a:ln w="19050">
                  <a:solidFill>
                    <a:sysClr val="windowText" lastClr="000000"/>
                  </a:solidFill>
                </a:ln>
                <a:solidFill>
                  <a:schemeClr val="bg1"/>
                </a:solidFill>
                <a:latin typeface="Impact" panose="020B0806030902050204" pitchFamily="34" charset="0"/>
                <a:cs typeface="Aharoni" pitchFamily="2" charset="-79"/>
              </a:rPr>
              <a:t>CRB.</a:t>
            </a:r>
          </a:p>
          <a:p>
            <a:endParaRPr lang="en-US" dirty="0">
              <a:ln w="19050">
                <a:solidFill>
                  <a:sysClr val="windowText" lastClr="000000"/>
                </a:solidFill>
              </a:ln>
              <a:solidFill>
                <a:schemeClr val="bg1"/>
              </a:solidFill>
              <a:latin typeface="Impact" panose="020B0806030902050204" pitchFamily="34" charset="0"/>
              <a:cs typeface="Aharoni" pitchFamily="2" charset="-79"/>
            </a:endParaRPr>
          </a:p>
          <a:p>
            <a:r>
              <a:rPr lang="en-US" dirty="0" smtClean="0">
                <a:ln w="19050">
                  <a:solidFill>
                    <a:sysClr val="windowText" lastClr="000000"/>
                  </a:solidFill>
                </a:ln>
                <a:solidFill>
                  <a:schemeClr val="bg1"/>
                </a:solidFill>
                <a:latin typeface="Impact" panose="020B0806030902050204" pitchFamily="34" charset="0"/>
                <a:cs typeface="Aharoni" pitchFamily="2" charset="-79"/>
              </a:rPr>
              <a:t>Share </a:t>
            </a:r>
            <a:r>
              <a:rPr lang="en-US" dirty="0">
                <a:ln w="19050">
                  <a:solidFill>
                    <a:sysClr val="windowText" lastClr="000000"/>
                  </a:solidFill>
                </a:ln>
                <a:solidFill>
                  <a:schemeClr val="bg1"/>
                </a:solidFill>
                <a:latin typeface="Impact" panose="020B0806030902050204" pitchFamily="34" charset="0"/>
                <a:cs typeface="Aharoni" pitchFamily="2" charset="-79"/>
              </a:rPr>
              <a:t>information </a:t>
            </a:r>
            <a:r>
              <a:rPr lang="en-US" dirty="0" smtClean="0">
                <a:ln w="19050">
                  <a:solidFill>
                    <a:sysClr val="windowText" lastClr="000000"/>
                  </a:solidFill>
                </a:ln>
                <a:solidFill>
                  <a:schemeClr val="bg1"/>
                </a:solidFill>
                <a:latin typeface="Impact" panose="020B0806030902050204" pitchFamily="34" charset="0"/>
                <a:cs typeface="Aharoni" pitchFamily="2" charset="-79"/>
              </a:rPr>
              <a:t>between </a:t>
            </a:r>
            <a:r>
              <a:rPr lang="en-US" dirty="0">
                <a:ln w="19050">
                  <a:solidFill>
                    <a:sysClr val="windowText" lastClr="000000"/>
                  </a:solidFill>
                </a:ln>
                <a:solidFill>
                  <a:schemeClr val="bg1"/>
                </a:solidFill>
                <a:latin typeface="Impact" panose="020B0806030902050204" pitchFamily="34" charset="0"/>
                <a:cs typeface="Aharoni" pitchFamily="2" charset="-79"/>
              </a:rPr>
              <a:t>countries that are afflicted by CRB</a:t>
            </a:r>
            <a:r>
              <a:rPr lang="en-US" dirty="0" smtClean="0">
                <a:ln w="19050">
                  <a:solidFill>
                    <a:sysClr val="windowText" lastClr="000000"/>
                  </a:solidFill>
                </a:ln>
                <a:solidFill>
                  <a:schemeClr val="bg1"/>
                </a:solidFill>
                <a:latin typeface="Impact" panose="020B0806030902050204" pitchFamily="34" charset="0"/>
                <a:cs typeface="Aharoni" pitchFamily="2" charset="-79"/>
              </a:rPr>
              <a:t>.</a:t>
            </a:r>
          </a:p>
          <a:p>
            <a:endParaRPr lang="en-US" dirty="0" smtClean="0">
              <a:ln w="19050">
                <a:solidFill>
                  <a:sysClr val="windowText" lastClr="000000"/>
                </a:solidFill>
              </a:ln>
              <a:solidFill>
                <a:schemeClr val="bg1"/>
              </a:solidFill>
              <a:latin typeface="Impact" panose="020B0806030902050204" pitchFamily="34" charset="0"/>
              <a:cs typeface="Aharoni" pitchFamily="2" charset="-79"/>
            </a:endParaRPr>
          </a:p>
          <a:p>
            <a:r>
              <a:rPr lang="en-US" dirty="0" smtClean="0">
                <a:ln w="19050">
                  <a:solidFill>
                    <a:sysClr val="windowText" lastClr="000000"/>
                  </a:solidFill>
                </a:ln>
                <a:solidFill>
                  <a:schemeClr val="bg1"/>
                </a:solidFill>
                <a:latin typeface="Impact" panose="020B0806030902050204" pitchFamily="34" charset="0"/>
                <a:cs typeface="Aharoni" pitchFamily="2" charset="-79"/>
              </a:rPr>
              <a:t>Take Actions to eradicate this threat</a:t>
            </a:r>
            <a:r>
              <a:rPr lang="en-US" dirty="0">
                <a:ln w="19050">
                  <a:solidFill>
                    <a:sysClr val="windowText" lastClr="000000"/>
                  </a:solidFill>
                </a:ln>
                <a:solidFill>
                  <a:schemeClr val="bg1"/>
                </a:solidFill>
                <a:latin typeface="Impact" panose="020B0806030902050204" pitchFamily="34" charset="0"/>
                <a:cs typeface="Aharoni" pitchFamily="2" charset="-79"/>
              </a:rPr>
              <a:t> </a:t>
            </a:r>
            <a:r>
              <a:rPr lang="en-US" dirty="0" smtClean="0">
                <a:ln w="19050">
                  <a:solidFill>
                    <a:sysClr val="windowText" lastClr="000000"/>
                  </a:solidFill>
                </a:ln>
                <a:solidFill>
                  <a:schemeClr val="bg1"/>
                </a:solidFill>
                <a:latin typeface="Impact" panose="020B0806030902050204" pitchFamily="34" charset="0"/>
                <a:cs typeface="Aharoni" pitchFamily="2" charset="-79"/>
              </a:rPr>
              <a:t>through international support &amp; cooperation to solve this problem.</a:t>
            </a:r>
          </a:p>
        </p:txBody>
      </p:sp>
      <p:sp>
        <p:nvSpPr>
          <p:cNvPr id="6" name="&quot;No&quot; Symbol 5"/>
          <p:cNvSpPr/>
          <p:nvPr/>
        </p:nvSpPr>
        <p:spPr>
          <a:xfrm rot="299289">
            <a:off x="5755011" y="2993493"/>
            <a:ext cx="2973683" cy="2980167"/>
          </a:xfrm>
          <a:prstGeom prst="noSmoking">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519106066"/>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8000" dirty="0" smtClean="0">
                <a:ln>
                  <a:solidFill>
                    <a:schemeClr val="tx1"/>
                  </a:solidFill>
                </a:ln>
                <a:solidFill>
                  <a:schemeClr val="bg1"/>
                </a:solidFill>
                <a:latin typeface="Impact" panose="020B0806030902050204" pitchFamily="34" charset="0"/>
              </a:rPr>
              <a:t>Acknowledgments</a:t>
            </a:r>
            <a:r>
              <a:rPr lang="en-US" sz="3200" dirty="0" smtClean="0">
                <a:ln>
                  <a:solidFill>
                    <a:srgbClr val="FF0000"/>
                  </a:solidFill>
                </a:ln>
                <a:latin typeface="Goudy Stout" pitchFamily="18" charset="0"/>
              </a:rPr>
              <a:t> </a:t>
            </a:r>
            <a:endParaRPr lang="en-US" sz="3200" dirty="0">
              <a:ln>
                <a:solidFill>
                  <a:srgbClr val="FF0000"/>
                </a:solidFill>
              </a:ln>
              <a:latin typeface="Goudy Stout" pitchFamily="18" charset="0"/>
            </a:endParaRPr>
          </a:p>
        </p:txBody>
      </p:sp>
      <p:sp>
        <p:nvSpPr>
          <p:cNvPr id="3" name="Content Placeholder 2"/>
          <p:cNvSpPr>
            <a:spLocks noGrp="1"/>
          </p:cNvSpPr>
          <p:nvPr>
            <p:ph idx="1"/>
          </p:nvPr>
        </p:nvSpPr>
        <p:spPr/>
        <p:txBody>
          <a:bodyPr>
            <a:normAutofit/>
          </a:bodyPr>
          <a:lstStyle/>
          <a:p>
            <a:r>
              <a:rPr lang="en-US" sz="2800" dirty="0">
                <a:ln w="12700">
                  <a:solidFill>
                    <a:sysClr val="windowText" lastClr="000000"/>
                  </a:solidFill>
                </a:ln>
                <a:solidFill>
                  <a:schemeClr val="bg1"/>
                </a:solidFill>
                <a:latin typeface="Impact" panose="020B0806030902050204" pitchFamily="34" charset="0"/>
              </a:rPr>
              <a:t>STEP-UP</a:t>
            </a:r>
          </a:p>
          <a:p>
            <a:r>
              <a:rPr lang="en-US" sz="2800" dirty="0" smtClean="0">
                <a:ln w="12700">
                  <a:solidFill>
                    <a:sysClr val="windowText" lastClr="000000"/>
                  </a:solidFill>
                </a:ln>
                <a:solidFill>
                  <a:schemeClr val="bg1"/>
                </a:solidFill>
                <a:latin typeface="Impact" panose="020B0806030902050204" pitchFamily="34" charset="0"/>
              </a:rPr>
              <a:t>The </a:t>
            </a:r>
            <a:r>
              <a:rPr lang="en-US" sz="2800" dirty="0">
                <a:ln w="12700">
                  <a:solidFill>
                    <a:sysClr val="windowText" lastClr="000000"/>
                  </a:solidFill>
                </a:ln>
                <a:solidFill>
                  <a:schemeClr val="bg1"/>
                </a:solidFill>
                <a:latin typeface="Impact" panose="020B0806030902050204" pitchFamily="34" charset="0"/>
              </a:rPr>
              <a:t>University of </a:t>
            </a:r>
            <a:r>
              <a:rPr lang="en-US" sz="2800" dirty="0" smtClean="0">
                <a:ln w="12700">
                  <a:solidFill>
                    <a:sysClr val="windowText" lastClr="000000"/>
                  </a:solidFill>
                </a:ln>
                <a:solidFill>
                  <a:schemeClr val="bg1"/>
                </a:solidFill>
                <a:latin typeface="Impact" panose="020B0806030902050204" pitchFamily="34" charset="0"/>
              </a:rPr>
              <a:t>Hawaii</a:t>
            </a:r>
          </a:p>
          <a:p>
            <a:r>
              <a:rPr lang="en-US" sz="2800" dirty="0" smtClean="0">
                <a:ln w="12700">
                  <a:solidFill>
                    <a:sysClr val="windowText" lastClr="000000"/>
                  </a:solidFill>
                </a:ln>
                <a:solidFill>
                  <a:schemeClr val="bg1"/>
                </a:solidFill>
                <a:latin typeface="Impact" panose="020B0806030902050204" pitchFamily="34" charset="0"/>
              </a:rPr>
              <a:t>PCC</a:t>
            </a:r>
            <a:endParaRPr lang="en-US" sz="2800" dirty="0">
              <a:ln w="12700">
                <a:solidFill>
                  <a:sysClr val="windowText" lastClr="000000"/>
                </a:solidFill>
              </a:ln>
              <a:solidFill>
                <a:schemeClr val="bg1"/>
              </a:solidFill>
              <a:latin typeface="Impact" panose="020B0806030902050204" pitchFamily="34" charset="0"/>
            </a:endParaRPr>
          </a:p>
          <a:p>
            <a:r>
              <a:rPr lang="en-US" sz="2800" dirty="0">
                <a:ln w="12700">
                  <a:solidFill>
                    <a:sysClr val="windowText" lastClr="000000"/>
                  </a:solidFill>
                </a:ln>
                <a:solidFill>
                  <a:schemeClr val="bg1"/>
                </a:solidFill>
                <a:latin typeface="Impact" panose="020B0806030902050204" pitchFamily="34" charset="0"/>
              </a:rPr>
              <a:t>Dr. Joel </a:t>
            </a:r>
            <a:r>
              <a:rPr lang="en-US" sz="2800" dirty="0" smtClean="0">
                <a:ln w="12700">
                  <a:solidFill>
                    <a:sysClr val="windowText" lastClr="000000"/>
                  </a:solidFill>
                </a:ln>
                <a:solidFill>
                  <a:schemeClr val="bg1"/>
                </a:solidFill>
                <a:latin typeface="Impact" panose="020B0806030902050204" pitchFamily="34" charset="0"/>
              </a:rPr>
              <a:t>Miles</a:t>
            </a:r>
            <a:endParaRPr lang="en-US" sz="2800" dirty="0">
              <a:ln w="12700">
                <a:solidFill>
                  <a:sysClr val="windowText" lastClr="000000"/>
                </a:solidFill>
              </a:ln>
              <a:solidFill>
                <a:schemeClr val="bg1"/>
              </a:solidFill>
              <a:latin typeface="Impact" panose="020B0806030902050204" pitchFamily="34" charset="0"/>
            </a:endParaRPr>
          </a:p>
          <a:p>
            <a:r>
              <a:rPr lang="en-US" sz="2800" dirty="0">
                <a:ln w="12700">
                  <a:solidFill>
                    <a:sysClr val="windowText" lastClr="000000"/>
                  </a:solidFill>
                </a:ln>
                <a:solidFill>
                  <a:schemeClr val="bg1"/>
                </a:solidFill>
                <a:latin typeface="Impact" panose="020B0806030902050204" pitchFamily="34" charset="0"/>
              </a:rPr>
              <a:t>David </a:t>
            </a:r>
            <a:r>
              <a:rPr lang="en-US" sz="2800" dirty="0" smtClean="0">
                <a:ln w="12700">
                  <a:solidFill>
                    <a:sysClr val="windowText" lastClr="000000"/>
                  </a:solidFill>
                </a:ln>
                <a:solidFill>
                  <a:schemeClr val="bg1"/>
                </a:solidFill>
                <a:latin typeface="Impact" panose="020B0806030902050204" pitchFamily="34" charset="0"/>
              </a:rPr>
              <a:t>Mason</a:t>
            </a:r>
            <a:endParaRPr lang="en-US" sz="2800" dirty="0" smtClean="0">
              <a:ln w="12700">
                <a:solidFill>
                  <a:sysClr val="windowText" lastClr="000000"/>
                </a:solidFill>
              </a:ln>
              <a:solidFill>
                <a:schemeClr val="bg1"/>
              </a:solidFill>
              <a:latin typeface="Impact" panose="020B0806030902050204" pitchFamily="34" charset="0"/>
            </a:endParaRPr>
          </a:p>
          <a:p>
            <a:r>
              <a:rPr lang="en-US" sz="2800" dirty="0" smtClean="0">
                <a:ln w="12700">
                  <a:solidFill>
                    <a:sysClr val="windowText" lastClr="000000"/>
                  </a:solidFill>
                </a:ln>
                <a:solidFill>
                  <a:schemeClr val="bg1"/>
                </a:solidFill>
                <a:latin typeface="Impact" panose="020B0806030902050204" pitchFamily="34" charset="0"/>
              </a:rPr>
              <a:t>Special thanks to Shizu, Mike, &amp; </a:t>
            </a:r>
            <a:r>
              <a:rPr lang="en-US" sz="2800" dirty="0" smtClean="0">
                <a:ln w="12700">
                  <a:solidFill>
                    <a:sysClr val="windowText" lastClr="000000"/>
                  </a:solidFill>
                </a:ln>
                <a:solidFill>
                  <a:schemeClr val="bg1"/>
                </a:solidFill>
                <a:latin typeface="Impact" panose="020B0806030902050204" pitchFamily="34" charset="0"/>
              </a:rPr>
              <a:t>Brandi</a:t>
            </a:r>
            <a:endParaRPr lang="en-US" sz="2800" dirty="0">
              <a:ln w="12700">
                <a:solidFill>
                  <a:sysClr val="windowText" lastClr="000000"/>
                </a:solidFill>
              </a:ln>
              <a:solidFill>
                <a:schemeClr val="bg1"/>
              </a:solidFill>
              <a:latin typeface="Impact" panose="020B0806030902050204" pitchFamily="34" charset="0"/>
            </a:endParaRPr>
          </a:p>
          <a:p>
            <a:r>
              <a:rPr lang="en-US" sz="2800" dirty="0" smtClean="0">
                <a:ln w="12700">
                  <a:solidFill>
                    <a:sysClr val="windowText" lastClr="000000"/>
                  </a:solidFill>
                </a:ln>
                <a:solidFill>
                  <a:schemeClr val="bg1"/>
                </a:solidFill>
                <a:latin typeface="Impact" panose="020B0806030902050204" pitchFamily="34" charset="0"/>
              </a:rPr>
              <a:t>Jose</a:t>
            </a:r>
            <a:r>
              <a:rPr lang="en-US" sz="2800" dirty="0">
                <a:ln w="12700">
                  <a:solidFill>
                    <a:sysClr val="windowText" lastClr="000000"/>
                  </a:solidFill>
                </a:ln>
                <a:solidFill>
                  <a:schemeClr val="bg1"/>
                </a:solidFill>
                <a:latin typeface="Impact" panose="020B0806030902050204" pitchFamily="34" charset="0"/>
              </a:rPr>
              <a:t>, Yaya, Marinca, Jason, &amp; </a:t>
            </a:r>
            <a:r>
              <a:rPr lang="en-US" sz="2800" dirty="0" smtClean="0">
                <a:ln w="12700">
                  <a:solidFill>
                    <a:sysClr val="windowText" lastClr="000000"/>
                  </a:solidFill>
                </a:ln>
                <a:solidFill>
                  <a:schemeClr val="bg1"/>
                </a:solidFill>
                <a:latin typeface="Impact" pitchFamily="34" charset="0"/>
              </a:rPr>
              <a:t>Jesse </a:t>
            </a:r>
            <a:r>
              <a:rPr lang="en-US" sz="2800" dirty="0" smtClean="0">
                <a:ln w="12700">
                  <a:solidFill>
                    <a:sysClr val="windowText" lastClr="000000"/>
                  </a:solidFill>
                </a:ln>
                <a:solidFill>
                  <a:schemeClr val="bg1"/>
                </a:solidFill>
                <a:latin typeface="Impact" pitchFamily="34" charset="0"/>
              </a:rPr>
              <a:t>“</a:t>
            </a:r>
            <a:r>
              <a:rPr lang="en-US" sz="2800" dirty="0" smtClean="0">
                <a:ln w="12700">
                  <a:solidFill>
                    <a:sysClr val="windowText" lastClr="000000"/>
                  </a:solidFill>
                </a:ln>
                <a:solidFill>
                  <a:schemeClr val="bg1"/>
                </a:solidFill>
                <a:latin typeface="Impact" pitchFamily="34" charset="0"/>
              </a:rPr>
              <a:t>PAIR CAMP TEAM</a:t>
            </a:r>
            <a:r>
              <a:rPr lang="en-US" sz="2800" dirty="0" smtClean="0">
                <a:ln w="12700">
                  <a:solidFill>
                    <a:sysClr val="windowText" lastClr="000000"/>
                  </a:solidFill>
                </a:ln>
                <a:solidFill>
                  <a:schemeClr val="bg1"/>
                </a:solidFill>
                <a:latin typeface="Impact" pitchFamily="34" charset="0"/>
              </a:rPr>
              <a:t>”</a:t>
            </a:r>
          </a:p>
          <a:p>
            <a:pPr lvl="1"/>
            <a:r>
              <a:rPr lang="en-US" sz="2400" dirty="0" smtClean="0">
                <a:ln w="12700">
                  <a:solidFill>
                    <a:sysClr val="windowText" lastClr="000000"/>
                  </a:solidFill>
                </a:ln>
                <a:solidFill>
                  <a:schemeClr val="bg1"/>
                </a:solidFill>
                <a:latin typeface="Impact" pitchFamily="34" charset="0"/>
              </a:rPr>
              <a:t>Follow us on Facebook PAIR CAMP</a:t>
            </a:r>
          </a:p>
          <a:p>
            <a:pPr lvl="1"/>
            <a:r>
              <a:rPr lang="en-US" sz="2400" dirty="0" smtClean="0">
                <a:ln w="12700">
                  <a:solidFill>
                    <a:sysClr val="windowText" lastClr="000000"/>
                  </a:solidFill>
                </a:ln>
                <a:solidFill>
                  <a:schemeClr val="bg1"/>
                </a:solidFill>
                <a:latin typeface="Impact" pitchFamily="34" charset="0"/>
              </a:rPr>
              <a:t>Instagram @ </a:t>
            </a:r>
            <a:r>
              <a:rPr lang="en-US" sz="2400" dirty="0" err="1" smtClean="0">
                <a:ln w="12700">
                  <a:solidFill>
                    <a:sysClr val="windowText" lastClr="000000"/>
                  </a:solidFill>
                </a:ln>
                <a:solidFill>
                  <a:schemeClr val="bg1"/>
                </a:solidFill>
                <a:latin typeface="Impact" pitchFamily="34" charset="0"/>
              </a:rPr>
              <a:t>pair.camp</a:t>
            </a:r>
            <a:r>
              <a:rPr lang="en-US" sz="2400" dirty="0">
                <a:ln w="12700">
                  <a:solidFill>
                    <a:sysClr val="windowText" lastClr="000000"/>
                  </a:solidFill>
                </a:ln>
                <a:solidFill>
                  <a:schemeClr val="bg1"/>
                </a:solidFill>
                <a:latin typeface="Impact" pitchFamily="34" charset="0"/>
              </a:rPr>
              <a:t> #</a:t>
            </a:r>
            <a:r>
              <a:rPr lang="en-US" sz="2400" dirty="0" err="1">
                <a:ln w="12700">
                  <a:solidFill>
                    <a:sysClr val="windowText" lastClr="000000"/>
                  </a:solidFill>
                </a:ln>
                <a:solidFill>
                  <a:schemeClr val="bg1"/>
                </a:solidFill>
                <a:latin typeface="Impact" pitchFamily="34" charset="0"/>
              </a:rPr>
              <a:t>saveournuts</a:t>
            </a:r>
            <a:r>
              <a:rPr lang="en-US" sz="2400">
                <a:ln w="12700">
                  <a:solidFill>
                    <a:sysClr val="windowText" lastClr="000000"/>
                  </a:solidFill>
                </a:ln>
                <a:solidFill>
                  <a:schemeClr val="bg1"/>
                </a:solidFill>
                <a:latin typeface="Impact" pitchFamily="34" charset="0"/>
              </a:rPr>
              <a:t> </a:t>
            </a:r>
            <a:endParaRPr lang="en-US" sz="2400" dirty="0">
              <a:ln w="12700">
                <a:solidFill>
                  <a:sysClr val="windowText" lastClr="000000"/>
                </a:solidFill>
              </a:ln>
              <a:solidFill>
                <a:schemeClr val="bg1"/>
              </a:solidFill>
              <a:latin typeface="Impact" panose="020B0806030902050204" pitchFamily="34" charset="0"/>
            </a:endParaRPr>
          </a:p>
        </p:txBody>
      </p:sp>
    </p:spTree>
    <p:extLst>
      <p:ext uri="{BB962C8B-B14F-4D97-AF65-F5344CB8AC3E}">
        <p14:creationId xmlns:p14="http://schemas.microsoft.com/office/powerpoint/2010/main" val="829766528"/>
      </p:ext>
    </p:extLst>
  </p:cSld>
  <p:clrMapOvr>
    <a:masterClrMapping/>
  </p:clrMapOvr>
  <p:transition>
    <p:cover dir="l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9144000" cy="6858001"/>
          </a:xfrm>
          <a:prstGeom prst="rect">
            <a:avLst/>
          </a:prstGeom>
        </p:spPr>
      </p:pic>
      <p:sp>
        <p:nvSpPr>
          <p:cNvPr id="5" name="TextBox 4"/>
          <p:cNvSpPr txBox="1"/>
          <p:nvPr/>
        </p:nvSpPr>
        <p:spPr>
          <a:xfrm>
            <a:off x="4903902" y="3853429"/>
            <a:ext cx="862012" cy="400110"/>
          </a:xfrm>
          <a:prstGeom prst="rect">
            <a:avLst/>
          </a:prstGeom>
          <a:solidFill>
            <a:schemeClr val="tx2"/>
          </a:solidFill>
        </p:spPr>
        <p:txBody>
          <a:bodyPr wrap="square" rtlCol="0">
            <a:spAutoFit/>
          </a:bodyPr>
          <a:lstStyle/>
          <a:p>
            <a:r>
              <a:rPr lang="en-US" sz="2000" dirty="0" smtClean="0">
                <a:ln>
                  <a:solidFill>
                    <a:sysClr val="windowText" lastClr="000000"/>
                  </a:solidFill>
                </a:ln>
                <a:solidFill>
                  <a:schemeClr val="bg1"/>
                </a:solidFill>
                <a:latin typeface="Impact" panose="020B0806030902050204" pitchFamily="34" charset="0"/>
              </a:rPr>
              <a:t>Palau</a:t>
            </a:r>
            <a:endParaRPr lang="en-US" sz="2000" dirty="0">
              <a:ln>
                <a:solidFill>
                  <a:sysClr val="windowText" lastClr="000000"/>
                </a:solidFill>
              </a:ln>
              <a:solidFill>
                <a:schemeClr val="bg1"/>
              </a:solidFill>
              <a:latin typeface="Impact" panose="020B0806030902050204" pitchFamily="34" charset="0"/>
            </a:endParaRPr>
          </a:p>
        </p:txBody>
      </p:sp>
    </p:spTree>
    <p:extLst>
      <p:ext uri="{BB962C8B-B14F-4D97-AF65-F5344CB8AC3E}">
        <p14:creationId xmlns:p14="http://schemas.microsoft.com/office/powerpoint/2010/main" val="42057209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 y="0"/>
            <a:ext cx="9144001" cy="6857998"/>
          </a:xfrm>
          <a:prstGeom prst="rect">
            <a:avLst/>
          </a:prstGeom>
        </p:spPr>
      </p:pic>
      <p:sp>
        <p:nvSpPr>
          <p:cNvPr id="2" name="Title 1"/>
          <p:cNvSpPr>
            <a:spLocks noGrp="1"/>
          </p:cNvSpPr>
          <p:nvPr>
            <p:ph type="title"/>
          </p:nvPr>
        </p:nvSpPr>
        <p:spPr/>
        <p:txBody>
          <a:bodyPr>
            <a:noAutofit/>
          </a:bodyPr>
          <a:lstStyle/>
          <a:p>
            <a:r>
              <a:rPr lang="en-US" sz="7200" b="1" dirty="0" smtClean="0">
                <a:ln w="22225">
                  <a:solidFill>
                    <a:sysClr val="windowText" lastClr="000000"/>
                  </a:solidFill>
                  <a:prstDash val="solid"/>
                </a:ln>
                <a:solidFill>
                  <a:schemeClr val="bg1"/>
                </a:solidFill>
                <a:latin typeface="Impact" panose="020B0806030902050204" pitchFamily="34" charset="0"/>
              </a:rPr>
              <a:t>OVERVIEW</a:t>
            </a:r>
            <a:endParaRPr lang="en-US" sz="7200" b="1" dirty="0">
              <a:ln w="22225">
                <a:solidFill>
                  <a:sysClr val="windowText" lastClr="000000"/>
                </a:solidFill>
                <a:prstDash val="solid"/>
              </a:ln>
              <a:solidFill>
                <a:schemeClr val="bg1"/>
              </a:solidFill>
              <a:latin typeface="Impact" panose="020B0806030902050204" pitchFamily="34" charset="0"/>
            </a:endParaRPr>
          </a:p>
        </p:txBody>
      </p:sp>
      <p:sp>
        <p:nvSpPr>
          <p:cNvPr id="3" name="Content Placeholder 2"/>
          <p:cNvSpPr>
            <a:spLocks noGrp="1"/>
          </p:cNvSpPr>
          <p:nvPr>
            <p:ph idx="1"/>
          </p:nvPr>
        </p:nvSpPr>
        <p:spPr>
          <a:xfrm>
            <a:off x="457200" y="1600200"/>
            <a:ext cx="8229600" cy="4525963"/>
          </a:xfrm>
        </p:spPr>
        <p:txBody>
          <a:bodyPr/>
          <a:lstStyle/>
          <a:p>
            <a:r>
              <a:rPr lang="en-US" dirty="0" smtClean="0">
                <a:ln w="12700">
                  <a:solidFill>
                    <a:schemeClr val="tx1"/>
                  </a:solidFill>
                </a:ln>
                <a:solidFill>
                  <a:schemeClr val="bg1"/>
                </a:solidFill>
                <a:latin typeface="Impact" pitchFamily="34" charset="0"/>
              </a:rPr>
              <a:t>ABSTRACT</a:t>
            </a:r>
          </a:p>
          <a:p>
            <a:r>
              <a:rPr lang="en-US" dirty="0" smtClean="0">
                <a:ln w="12700">
                  <a:solidFill>
                    <a:schemeClr val="tx1"/>
                  </a:solidFill>
                </a:ln>
                <a:solidFill>
                  <a:schemeClr val="bg1"/>
                </a:solidFill>
                <a:latin typeface="Impact" pitchFamily="34" charset="0"/>
              </a:rPr>
              <a:t>IMPORTANCE OF COCONUT TREES</a:t>
            </a:r>
          </a:p>
          <a:p>
            <a:r>
              <a:rPr lang="en-US" dirty="0" smtClean="0">
                <a:ln w="12700">
                  <a:solidFill>
                    <a:schemeClr val="tx1"/>
                  </a:solidFill>
                </a:ln>
                <a:solidFill>
                  <a:schemeClr val="bg1"/>
                </a:solidFill>
                <a:latin typeface="Impact" pitchFamily="34" charset="0"/>
              </a:rPr>
              <a:t>CRB AND THEIR IMPACT ON COCONUT TREES</a:t>
            </a:r>
          </a:p>
          <a:p>
            <a:r>
              <a:rPr lang="en-US" dirty="0" smtClean="0">
                <a:ln w="12700">
                  <a:solidFill>
                    <a:schemeClr val="tx1"/>
                  </a:solidFill>
                </a:ln>
                <a:solidFill>
                  <a:schemeClr val="bg1"/>
                </a:solidFill>
                <a:latin typeface="Impact" pitchFamily="34" charset="0"/>
              </a:rPr>
              <a:t>METHODS AND MATERIALS</a:t>
            </a:r>
          </a:p>
          <a:p>
            <a:r>
              <a:rPr lang="en-US" dirty="0" smtClean="0">
                <a:ln w="12700">
                  <a:solidFill>
                    <a:schemeClr val="tx1"/>
                  </a:solidFill>
                </a:ln>
                <a:solidFill>
                  <a:schemeClr val="bg1"/>
                </a:solidFill>
                <a:latin typeface="Impact" pitchFamily="34" charset="0"/>
              </a:rPr>
              <a:t>RESULTS</a:t>
            </a:r>
          </a:p>
          <a:p>
            <a:r>
              <a:rPr lang="en-US" dirty="0" smtClean="0">
                <a:ln w="12700">
                  <a:solidFill>
                    <a:schemeClr val="tx1"/>
                  </a:solidFill>
                </a:ln>
                <a:solidFill>
                  <a:schemeClr val="bg1"/>
                </a:solidFill>
                <a:latin typeface="Impact" pitchFamily="34" charset="0"/>
              </a:rPr>
              <a:t>DISCUSSION</a:t>
            </a:r>
          </a:p>
          <a:p>
            <a:r>
              <a:rPr lang="en-US" dirty="0" smtClean="0">
                <a:ln w="12700">
                  <a:solidFill>
                    <a:schemeClr val="tx1"/>
                  </a:solidFill>
                </a:ln>
                <a:solidFill>
                  <a:schemeClr val="bg1"/>
                </a:solidFill>
                <a:latin typeface="Impact" pitchFamily="34" charset="0"/>
              </a:rPr>
              <a:t>CONCLUSION</a:t>
            </a:r>
          </a:p>
          <a:p>
            <a:endParaRPr lang="en-US" dirty="0">
              <a:ln w="12700">
                <a:solidFill>
                  <a:schemeClr val="tx1"/>
                </a:solidFill>
              </a:ln>
              <a:solidFill>
                <a:schemeClr val="bg1"/>
              </a:solidFill>
            </a:endParaRPr>
          </a:p>
        </p:txBody>
      </p:sp>
    </p:spTree>
  </p:cSld>
  <p:clrMapOvr>
    <a:masterClrMapping/>
  </p:clrMapOvr>
  <p:transition spd="slow">
    <p:dissolv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5986"/>
            <a:ext cx="8229600" cy="1143000"/>
          </a:xfrm>
        </p:spPr>
        <p:txBody>
          <a:bodyPr>
            <a:normAutofit/>
          </a:bodyPr>
          <a:lstStyle/>
          <a:p>
            <a:r>
              <a:rPr lang="en-US" sz="5400" b="1" dirty="0" smtClean="0">
                <a:ln w="22225">
                  <a:solidFill>
                    <a:sysClr val="windowText" lastClr="000000"/>
                  </a:solidFill>
                  <a:prstDash val="solid"/>
                </a:ln>
                <a:solidFill>
                  <a:schemeClr val="bg1"/>
                </a:solidFill>
                <a:latin typeface="Impact" panose="020B0806030902050204" pitchFamily="34" charset="0"/>
              </a:rPr>
              <a:t>ABSTRACT</a:t>
            </a:r>
            <a:endParaRPr lang="en-US" sz="5400" b="1" dirty="0">
              <a:ln w="22225">
                <a:solidFill>
                  <a:sysClr val="windowText" lastClr="000000"/>
                </a:solidFill>
                <a:prstDash val="solid"/>
              </a:ln>
              <a:solidFill>
                <a:schemeClr val="bg1"/>
              </a:solidFill>
              <a:latin typeface="Impact" panose="020B0806030902050204" pitchFamily="34" charset="0"/>
            </a:endParaRPr>
          </a:p>
        </p:txBody>
      </p:sp>
      <p:sp>
        <p:nvSpPr>
          <p:cNvPr id="3" name="Content Placeholder 2"/>
          <p:cNvSpPr>
            <a:spLocks noGrp="1"/>
          </p:cNvSpPr>
          <p:nvPr>
            <p:ph idx="1"/>
          </p:nvPr>
        </p:nvSpPr>
        <p:spPr>
          <a:xfrm>
            <a:off x="0" y="725424"/>
            <a:ext cx="9144000" cy="5087815"/>
          </a:xfrm>
        </p:spPr>
        <p:txBody>
          <a:bodyPr>
            <a:noAutofit/>
          </a:bodyPr>
          <a:lstStyle/>
          <a:p>
            <a:pPr marL="0" indent="0">
              <a:buNone/>
            </a:pPr>
            <a:r>
              <a:rPr lang="en-US" sz="1400" b="1" dirty="0">
                <a:latin typeface="Times New Roman" panose="02020603050405020304" pitchFamily="18" charset="0"/>
                <a:cs typeface="Times New Roman" panose="02020603050405020304" pitchFamily="18" charset="0"/>
              </a:rPr>
              <a:t>Assessment of Coconut Rhinoceros Beetle Damage and Resistance in the Palau Archipelago</a:t>
            </a:r>
            <a:endParaRPr lang="en-US" sz="1400" dirty="0">
              <a:latin typeface="Times New Roman" panose="02020603050405020304" pitchFamily="18" charset="0"/>
              <a:cs typeface="Times New Roman" panose="02020603050405020304" pitchFamily="18" charset="0"/>
            </a:endParaRPr>
          </a:p>
          <a:p>
            <a:pPr marL="0" indent="0">
              <a:buNone/>
            </a:pPr>
            <a:r>
              <a:rPr lang="en-US" sz="1400" dirty="0">
                <a:latin typeface="Times New Roman" panose="02020603050405020304" pitchFamily="18" charset="0"/>
                <a:cs typeface="Times New Roman" panose="02020603050405020304" pitchFamily="18" charset="0"/>
              </a:rPr>
              <a:t> </a:t>
            </a:r>
          </a:p>
          <a:p>
            <a:pPr marL="0" indent="0">
              <a:buNone/>
            </a:pPr>
            <a:r>
              <a:rPr lang="en-US" sz="1400" dirty="0">
                <a:latin typeface="Times New Roman" panose="02020603050405020304" pitchFamily="18" charset="0"/>
                <a:cs typeface="Times New Roman" panose="02020603050405020304" pitchFamily="18" charset="0"/>
              </a:rPr>
              <a:t>Melemalt Benedict </a:t>
            </a:r>
          </a:p>
          <a:p>
            <a:pPr marL="0" indent="0">
              <a:buNone/>
            </a:pPr>
            <a:r>
              <a:rPr lang="en-US" sz="1400" dirty="0">
                <a:latin typeface="Times New Roman" panose="02020603050405020304" pitchFamily="18" charset="0"/>
                <a:cs typeface="Times New Roman" panose="02020603050405020304" pitchFamily="18" charset="0"/>
              </a:rPr>
              <a:t>Christopher Kitalong PhD, Joel Miles PhD, Pacific Academic Institute for Research</a:t>
            </a:r>
          </a:p>
          <a:p>
            <a:pPr marL="0" indent="0">
              <a:buNone/>
            </a:pPr>
            <a:r>
              <a:rPr lang="en-US" sz="1400" dirty="0">
                <a:latin typeface="Times New Roman" panose="02020603050405020304" pitchFamily="18" charset="0"/>
                <a:cs typeface="Times New Roman" panose="02020603050405020304" pitchFamily="18" charset="0"/>
              </a:rPr>
              <a:t>Justin Omak Ramarui, Jason Ngiramengior, Balang Skey, Nelson Masang, Shizu Watanabe, Michael Melzer, Madoka Nakai</a:t>
            </a:r>
          </a:p>
          <a:p>
            <a:pPr marL="0" indent="0">
              <a:buNone/>
            </a:pPr>
            <a:r>
              <a:rPr lang="en-US" sz="1400" b="1" dirty="0">
                <a:latin typeface="Times New Roman" panose="02020603050405020304" pitchFamily="18" charset="0"/>
                <a:cs typeface="Times New Roman" panose="02020603050405020304" pitchFamily="18" charset="0"/>
              </a:rPr>
              <a:t>Coordinating Center:</a:t>
            </a:r>
            <a:r>
              <a:rPr lang="en-US" sz="1400" dirty="0">
                <a:latin typeface="Times New Roman" panose="02020603050405020304" pitchFamily="18" charset="0"/>
                <a:cs typeface="Times New Roman" panose="02020603050405020304" pitchFamily="18" charset="0"/>
              </a:rPr>
              <a:t> Pacific Academic Institute for Research, University of Hawai’i at Manoa, Palau Community College and Tokyo University of Agriculture and Technology</a:t>
            </a:r>
          </a:p>
          <a:p>
            <a:pPr marL="0" indent="0">
              <a:buNone/>
            </a:pPr>
            <a:r>
              <a:rPr lang="en-US" sz="1400" b="1" dirty="0">
                <a:latin typeface="Times New Roman" panose="02020603050405020304" pitchFamily="18" charset="0"/>
                <a:cs typeface="Times New Roman" panose="02020603050405020304" pitchFamily="18" charset="0"/>
              </a:rPr>
              <a:t> </a:t>
            </a:r>
            <a:endParaRPr lang="en-US" sz="1400" dirty="0">
              <a:latin typeface="Times New Roman" panose="02020603050405020304" pitchFamily="18" charset="0"/>
              <a:cs typeface="Times New Roman" panose="02020603050405020304" pitchFamily="18" charset="0"/>
            </a:endParaRPr>
          </a:p>
          <a:p>
            <a:pPr marL="0" indent="0">
              <a:buNone/>
            </a:pPr>
            <a:r>
              <a:rPr lang="en-US" sz="1400" b="1" dirty="0">
                <a:latin typeface="Times New Roman" panose="02020603050405020304" pitchFamily="18" charset="0"/>
                <a:cs typeface="Times New Roman" panose="02020603050405020304" pitchFamily="18" charset="0"/>
              </a:rPr>
              <a:t>ABSTRACT</a:t>
            </a:r>
            <a:endParaRPr lang="en-US" sz="1400" dirty="0">
              <a:latin typeface="Times New Roman" panose="02020603050405020304" pitchFamily="18" charset="0"/>
              <a:cs typeface="Times New Roman" panose="02020603050405020304" pitchFamily="18" charset="0"/>
            </a:endParaRPr>
          </a:p>
          <a:p>
            <a:pPr marL="0" indent="0">
              <a:buNone/>
            </a:pPr>
            <a:r>
              <a:rPr lang="en-US" sz="1400" dirty="0">
                <a:latin typeface="Times New Roman" panose="02020603050405020304" pitchFamily="18" charset="0"/>
                <a:cs typeface="Times New Roman" panose="02020603050405020304" pitchFamily="18" charset="0"/>
              </a:rPr>
              <a:t>	</a:t>
            </a:r>
          </a:p>
          <a:p>
            <a:pPr marL="0" indent="0">
              <a:buNone/>
            </a:pPr>
            <a:r>
              <a:rPr lang="en-US" sz="1400" dirty="0">
                <a:latin typeface="Times New Roman" panose="02020603050405020304" pitchFamily="18" charset="0"/>
                <a:cs typeface="Times New Roman" panose="02020603050405020304" pitchFamily="18" charset="0"/>
              </a:rPr>
              <a:t>The Coconut Rhinoceros Beetle (CRB), a.k.a. </a:t>
            </a:r>
            <a:r>
              <a:rPr lang="en-US" sz="1400" i="1" dirty="0">
                <a:latin typeface="Times New Roman" panose="02020603050405020304" pitchFamily="18" charset="0"/>
                <a:cs typeface="Times New Roman" panose="02020603050405020304" pitchFamily="18" charset="0"/>
              </a:rPr>
              <a:t>Oryctes rhinoceros</a:t>
            </a:r>
            <a:r>
              <a:rPr lang="en-US" sz="1400" dirty="0">
                <a:latin typeface="Times New Roman" panose="02020603050405020304" pitchFamily="18" charset="0"/>
                <a:cs typeface="Times New Roman" panose="02020603050405020304" pitchFamily="18" charset="0"/>
              </a:rPr>
              <a:t>, is an invasive insect that kills coconut trees and other palm species by feeding on the plant’s crown. There is a confirmed presence of at least two biotypes of the CRB in Palau, Nudivirus (OrNV) resistant CRB-G versus all other CRB types. The resistant CRB-G has caused the devastation of palm trees throughout Southeastern Asia and Pacific. Multiple institutions across the globe have been working to help control and eradicate CRB.</a:t>
            </a:r>
          </a:p>
          <a:p>
            <a:pPr marL="0" indent="0">
              <a:buNone/>
            </a:pPr>
            <a:r>
              <a:rPr lang="en-US" sz="1400" dirty="0">
                <a:latin typeface="Times New Roman" panose="02020603050405020304" pitchFamily="18" charset="0"/>
                <a:cs typeface="Times New Roman" panose="02020603050405020304" pitchFamily="18" charset="0"/>
              </a:rPr>
              <a:t>In Palau, Damage Assessment Surveys were conducted on coconut trees at representative locations throughout all states in 2016, 2017, and 2018. Specialized traps were used along with manual searches through debris to collect samples as well. DNA analysis was used to determine distribution of CRB-G as well as incidence of Nudivirus infection in each sample.</a:t>
            </a:r>
          </a:p>
          <a:p>
            <a:pPr marL="0" indent="0">
              <a:buNone/>
            </a:pPr>
            <a:r>
              <a:rPr lang="en-US" sz="1400" dirty="0">
                <a:latin typeface="Times New Roman" panose="02020603050405020304" pitchFamily="18" charset="0"/>
                <a:cs typeface="Times New Roman" panose="02020603050405020304" pitchFamily="18" charset="0"/>
              </a:rPr>
              <a:t>The results of the Damage Assessment Surveys show slow recovery/reduced damage in coconut tree fronds. Furthermore, analysis of biotype and viral detection show a very high rate of infection of all CRB with the Nudivirus (CRB: 92%; CRB-G: 83%). </a:t>
            </a:r>
          </a:p>
          <a:p>
            <a:pPr marL="0" indent="0">
              <a:buNone/>
            </a:pPr>
            <a:r>
              <a:rPr lang="en-US" sz="1400" dirty="0">
                <a:latin typeface="Times New Roman" panose="02020603050405020304" pitchFamily="18" charset="0"/>
                <a:cs typeface="Times New Roman" panose="02020603050405020304" pitchFamily="18" charset="0"/>
              </a:rPr>
              <a:t>These findings lead to the preliminary conclusion that the OrNV in Palau’s CRB is virulent. This is one of the largest collections and assessment in the region and the first sites where the resistant strain was found infected by the Nudivirus. Further assessment is necessary but immediate focus of all parties should be made to identify and test virulence of OrNV in Palau in order to control CRB for the region. </a:t>
            </a:r>
          </a:p>
          <a:p>
            <a:pPr marL="0" indent="0">
              <a:buNone/>
            </a:pPr>
            <a:r>
              <a:rPr lang="en-US" sz="1400" dirty="0">
                <a:latin typeface="Times New Roman" panose="02020603050405020304" pitchFamily="18" charset="0"/>
                <a:cs typeface="Times New Roman" panose="02020603050405020304" pitchFamily="18" charset="0"/>
              </a:rPr>
              <a:t> </a:t>
            </a:r>
          </a:p>
          <a:p>
            <a:pPr marL="0" indent="0">
              <a:buNone/>
            </a:pPr>
            <a:r>
              <a:rPr lang="en-US" sz="1400" dirty="0">
                <a:latin typeface="Times New Roman" panose="02020603050405020304" pitchFamily="18" charset="0"/>
                <a:cs typeface="Times New Roman" panose="02020603050405020304" pitchFamily="18" charset="0"/>
              </a:rPr>
              <a:t> </a:t>
            </a:r>
          </a:p>
          <a:p>
            <a:pPr marL="0" indent="0">
              <a:buNone/>
            </a:pPr>
            <a:r>
              <a:rPr lang="en-US" sz="1400" dirty="0">
                <a:latin typeface="Times New Roman" panose="02020603050405020304" pitchFamily="18" charset="0"/>
                <a:cs typeface="Times New Roman" panose="02020603050405020304" pitchFamily="18" charset="0"/>
              </a:rPr>
              <a:t> </a:t>
            </a:r>
          </a:p>
          <a:p>
            <a:pPr marL="0" indent="0" algn="just">
              <a:buNone/>
            </a:pPr>
            <a:endParaRPr lang="en-US" sz="1400" dirty="0">
              <a:latin typeface="Times New Roman" panose="02020603050405020304" pitchFamily="18" charset="0"/>
              <a:cs typeface="Times New Roman" panose="02020603050405020304" pitchFamily="18" charset="0"/>
            </a:endParaRPr>
          </a:p>
        </p:txBody>
      </p:sp>
    </p:spTree>
  </p:cSld>
  <p:clrMapOvr>
    <a:masterClrMapping/>
  </p:clrMapOvr>
  <p:transition spd="slow">
    <p:comb dir="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pt IMG_6827"/>
          <p:cNvPicPr>
            <a:picLocks noChangeAspect="1" noChangeArrowheads="1"/>
          </p:cNvPicPr>
          <p:nvPr/>
        </p:nvPicPr>
        <p:blipFill>
          <a:blip r:embed="rId2" cstate="print"/>
          <a:srcRect/>
          <a:stretch>
            <a:fillRect/>
          </a:stretch>
        </p:blipFill>
        <p:spPr bwMode="auto">
          <a:xfrm>
            <a:off x="0" y="1"/>
            <a:ext cx="9144000" cy="6864350"/>
          </a:xfrm>
          <a:prstGeom prst="rect">
            <a:avLst/>
          </a:prstGeom>
          <a:noFill/>
          <a:ln w="28575" algn="in">
            <a:solidFill>
              <a:srgbClr val="C00000"/>
            </a:solidFill>
            <a:miter lim="800000"/>
            <a:headEnd/>
            <a:tailEnd/>
          </a:ln>
          <a:effectLst/>
        </p:spPr>
      </p:pic>
      <p:sp>
        <p:nvSpPr>
          <p:cNvPr id="2" name="Title 1"/>
          <p:cNvSpPr>
            <a:spLocks noGrp="1"/>
          </p:cNvSpPr>
          <p:nvPr>
            <p:ph type="title"/>
          </p:nvPr>
        </p:nvSpPr>
        <p:spPr>
          <a:xfrm>
            <a:off x="457200" y="228600"/>
            <a:ext cx="8229600" cy="1143000"/>
          </a:xfrm>
        </p:spPr>
        <p:txBody>
          <a:bodyPr>
            <a:noAutofit/>
          </a:bodyPr>
          <a:lstStyle/>
          <a:p>
            <a:r>
              <a:rPr lang="en-US" sz="5400" dirty="0" smtClean="0">
                <a:ln>
                  <a:solidFill>
                    <a:schemeClr val="tx1"/>
                  </a:solidFill>
                </a:ln>
                <a:solidFill>
                  <a:schemeClr val="bg1"/>
                </a:solidFill>
                <a:latin typeface="Impact" panose="020B0806030902050204" pitchFamily="34" charset="0"/>
              </a:rPr>
              <a:t>WHY COCONUT TREES ARE IMPORTANT…</a:t>
            </a:r>
            <a:endParaRPr lang="en-US" sz="5400" dirty="0">
              <a:ln>
                <a:solidFill>
                  <a:schemeClr val="tx1"/>
                </a:solidFill>
              </a:ln>
              <a:solidFill>
                <a:schemeClr val="bg1"/>
              </a:solidFill>
              <a:latin typeface="Impact" panose="020B0806030902050204" pitchFamily="34" charset="0"/>
            </a:endParaRPr>
          </a:p>
        </p:txBody>
      </p:sp>
      <p:sp>
        <p:nvSpPr>
          <p:cNvPr id="3" name="Content Placeholder 2"/>
          <p:cNvSpPr>
            <a:spLocks noGrp="1"/>
          </p:cNvSpPr>
          <p:nvPr>
            <p:ph idx="1"/>
          </p:nvPr>
        </p:nvSpPr>
        <p:spPr>
          <a:xfrm>
            <a:off x="895350" y="1885950"/>
            <a:ext cx="7467600" cy="4743450"/>
          </a:xfrm>
        </p:spPr>
        <p:txBody>
          <a:bodyPr>
            <a:normAutofit/>
          </a:bodyPr>
          <a:lstStyle/>
          <a:p>
            <a:r>
              <a:rPr lang="en-US" sz="3600" dirty="0">
                <a:ln>
                  <a:solidFill>
                    <a:schemeClr val="tx1"/>
                  </a:solidFill>
                </a:ln>
                <a:solidFill>
                  <a:schemeClr val="bg1">
                    <a:lumMod val="95000"/>
                  </a:schemeClr>
                </a:solidFill>
                <a:effectLst>
                  <a:innerShdw blurRad="63500" dist="50800" dir="18900000">
                    <a:prstClr val="black">
                      <a:alpha val="50000"/>
                    </a:prstClr>
                  </a:innerShdw>
                </a:effectLst>
                <a:latin typeface="Impact" pitchFamily="34" charset="0"/>
              </a:rPr>
              <a:t>TOURIST </a:t>
            </a:r>
            <a:r>
              <a:rPr lang="en-US" sz="3600" dirty="0" smtClean="0">
                <a:ln>
                  <a:solidFill>
                    <a:schemeClr val="tx1"/>
                  </a:solidFill>
                </a:ln>
                <a:solidFill>
                  <a:schemeClr val="bg1">
                    <a:lumMod val="95000"/>
                  </a:schemeClr>
                </a:solidFill>
                <a:effectLst>
                  <a:innerShdw blurRad="63500" dist="50800" dir="18900000">
                    <a:prstClr val="black">
                      <a:alpha val="50000"/>
                    </a:prstClr>
                  </a:innerShdw>
                </a:effectLst>
                <a:latin typeface="Impact" pitchFamily="34" charset="0"/>
              </a:rPr>
              <a:t>ATTRACTION</a:t>
            </a:r>
          </a:p>
          <a:p>
            <a:r>
              <a:rPr lang="en-US" sz="3600" dirty="0" smtClean="0">
                <a:ln>
                  <a:solidFill>
                    <a:schemeClr val="tx1"/>
                  </a:solidFill>
                </a:ln>
                <a:solidFill>
                  <a:schemeClr val="bg1">
                    <a:lumMod val="95000"/>
                  </a:schemeClr>
                </a:solidFill>
                <a:effectLst>
                  <a:innerShdw blurRad="63500" dist="50800" dir="18900000">
                    <a:prstClr val="black">
                      <a:alpha val="50000"/>
                    </a:prstClr>
                  </a:innerShdw>
                </a:effectLst>
                <a:latin typeface="Impact" pitchFamily="34" charset="0"/>
              </a:rPr>
              <a:t>SIGNIFICANT PART OF PALAUAN CULTURE</a:t>
            </a:r>
          </a:p>
          <a:p>
            <a:r>
              <a:rPr lang="en-US" sz="3600" dirty="0" smtClean="0">
                <a:ln>
                  <a:solidFill>
                    <a:schemeClr val="tx1"/>
                  </a:solidFill>
                </a:ln>
                <a:solidFill>
                  <a:schemeClr val="bg1">
                    <a:lumMod val="95000"/>
                  </a:schemeClr>
                </a:solidFill>
                <a:effectLst>
                  <a:innerShdw blurRad="63500" dist="50800" dir="18900000">
                    <a:prstClr val="black">
                      <a:alpha val="50000"/>
                    </a:prstClr>
                  </a:innerShdw>
                </a:effectLst>
                <a:latin typeface="Impact" pitchFamily="34" charset="0"/>
              </a:rPr>
              <a:t>USED IN PRODUCING OIL, BASKETS, &amp; BROOMS</a:t>
            </a:r>
          </a:p>
          <a:p>
            <a:r>
              <a:rPr lang="en-US" sz="3600" dirty="0" smtClean="0">
                <a:ln>
                  <a:solidFill>
                    <a:schemeClr val="tx1"/>
                  </a:solidFill>
                </a:ln>
                <a:solidFill>
                  <a:schemeClr val="bg1">
                    <a:lumMod val="95000"/>
                  </a:schemeClr>
                </a:solidFill>
                <a:effectLst>
                  <a:innerShdw blurRad="63500" dist="50800" dir="18900000">
                    <a:prstClr val="black">
                      <a:alpha val="50000"/>
                    </a:prstClr>
                  </a:innerShdw>
                </a:effectLst>
                <a:latin typeface="Impact" pitchFamily="34" charset="0"/>
              </a:rPr>
              <a:t>IMPORTANT SOURCE OF FOOD &amp; DRINK</a:t>
            </a:r>
            <a:endParaRPr lang="en-US" sz="3600" dirty="0">
              <a:ln>
                <a:solidFill>
                  <a:schemeClr val="tx1"/>
                </a:solidFill>
              </a:ln>
              <a:solidFill>
                <a:schemeClr val="bg1">
                  <a:lumMod val="95000"/>
                </a:schemeClr>
              </a:solidFill>
              <a:effectLst>
                <a:innerShdw blurRad="63500" dist="50800" dir="18900000">
                  <a:prstClr val="black">
                    <a:alpha val="50000"/>
                  </a:prstClr>
                </a:innerShdw>
              </a:effectLst>
              <a:latin typeface="Impact" pitchFamily="34" charset="0"/>
            </a:endParaRPr>
          </a:p>
        </p:txBody>
      </p:sp>
    </p:spTree>
  </p:cSld>
  <p:clrMapOvr>
    <a:masterClrMapping/>
  </p:clrMapOvr>
  <p:transition spd="slow">
    <p:wheel spokes="8"/>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sz="4800" dirty="0" smtClean="0">
                <a:ln w="28575">
                  <a:solidFill>
                    <a:schemeClr val="tx1"/>
                  </a:solidFill>
                </a:ln>
                <a:solidFill>
                  <a:schemeClr val="bg1"/>
                </a:solidFill>
                <a:latin typeface="Impact" panose="020B0806030902050204" pitchFamily="34" charset="0"/>
              </a:rPr>
              <a:t>CRB (COCONUT RHINOCEROS BEETLE)</a:t>
            </a:r>
            <a:endParaRPr lang="en-US" sz="4800" dirty="0">
              <a:ln w="28575">
                <a:solidFill>
                  <a:schemeClr val="tx1"/>
                </a:solidFill>
              </a:ln>
              <a:solidFill>
                <a:schemeClr val="bg1"/>
              </a:solidFill>
              <a:latin typeface="Impact" panose="020B0806030902050204" pitchFamily="34"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2979239"/>
            <a:ext cx="2910991" cy="3878761"/>
          </a:xfrm>
        </p:spPr>
      </p:pic>
      <p:sp>
        <p:nvSpPr>
          <p:cNvPr id="6" name="TextBox 5"/>
          <p:cNvSpPr txBox="1"/>
          <p:nvPr/>
        </p:nvSpPr>
        <p:spPr>
          <a:xfrm>
            <a:off x="-144705" y="2571807"/>
            <a:ext cx="3200400" cy="461665"/>
          </a:xfrm>
          <a:prstGeom prst="rect">
            <a:avLst/>
          </a:prstGeom>
          <a:noFill/>
        </p:spPr>
        <p:txBody>
          <a:bodyPr wrap="square" rtlCol="0">
            <a:spAutoFit/>
          </a:bodyPr>
          <a:lstStyle/>
          <a:p>
            <a:pPr algn="ctr"/>
            <a:r>
              <a:rPr lang="en-US" sz="2400" dirty="0" smtClean="0">
                <a:ln>
                  <a:solidFill>
                    <a:sysClr val="windowText" lastClr="000000"/>
                  </a:solidFill>
                </a:ln>
                <a:solidFill>
                  <a:schemeClr val="bg1"/>
                </a:solidFill>
                <a:latin typeface="Impact" panose="020B0806030902050204" pitchFamily="34" charset="0"/>
              </a:rPr>
              <a:t>CRB LARVAE</a:t>
            </a:r>
            <a:endParaRPr lang="en-US" sz="2400" dirty="0">
              <a:ln>
                <a:solidFill>
                  <a:sysClr val="windowText" lastClr="000000"/>
                </a:solidFill>
              </a:ln>
              <a:solidFill>
                <a:schemeClr val="bg1"/>
              </a:solidFill>
              <a:latin typeface="Impact" panose="020B0806030902050204" pitchFamily="34" charset="0"/>
            </a:endParaRPr>
          </a:p>
        </p:txBody>
      </p:sp>
      <p:sp>
        <p:nvSpPr>
          <p:cNvPr id="7" name="TextBox 6"/>
          <p:cNvSpPr txBox="1"/>
          <p:nvPr/>
        </p:nvSpPr>
        <p:spPr>
          <a:xfrm>
            <a:off x="3806660" y="2549778"/>
            <a:ext cx="3352800" cy="461665"/>
          </a:xfrm>
          <a:prstGeom prst="rect">
            <a:avLst/>
          </a:prstGeom>
          <a:noFill/>
        </p:spPr>
        <p:txBody>
          <a:bodyPr wrap="square" rtlCol="0">
            <a:spAutoFit/>
          </a:bodyPr>
          <a:lstStyle/>
          <a:p>
            <a:pPr algn="ctr"/>
            <a:r>
              <a:rPr lang="en-US" sz="2400" dirty="0" smtClean="0">
                <a:ln>
                  <a:solidFill>
                    <a:sysClr val="windowText" lastClr="000000"/>
                  </a:solidFill>
                </a:ln>
                <a:solidFill>
                  <a:schemeClr val="bg1"/>
                </a:solidFill>
                <a:latin typeface="Impact" panose="020B0806030902050204" pitchFamily="34" charset="0"/>
              </a:rPr>
              <a:t>CRB Adult</a:t>
            </a:r>
            <a:endParaRPr lang="en-US" sz="2400" dirty="0">
              <a:ln>
                <a:solidFill>
                  <a:sysClr val="windowText" lastClr="000000"/>
                </a:solidFill>
              </a:ln>
              <a:solidFill>
                <a:schemeClr val="bg1"/>
              </a:solidFill>
              <a:latin typeface="Impact" panose="020B0806030902050204" pitchFamily="34" charset="0"/>
            </a:endParaRPr>
          </a:p>
        </p:txBody>
      </p:sp>
      <p:sp>
        <p:nvSpPr>
          <p:cNvPr id="8" name="TextBox 7"/>
          <p:cNvSpPr txBox="1"/>
          <p:nvPr/>
        </p:nvSpPr>
        <p:spPr>
          <a:xfrm>
            <a:off x="361950" y="1233406"/>
            <a:ext cx="8153400" cy="1384995"/>
          </a:xfrm>
          <a:prstGeom prst="rect">
            <a:avLst/>
          </a:prstGeom>
          <a:noFill/>
        </p:spPr>
        <p:txBody>
          <a:bodyPr wrap="square" rtlCol="0">
            <a:spAutoFit/>
          </a:bodyPr>
          <a:lstStyle/>
          <a:p>
            <a:pPr>
              <a:buFont typeface="Arial" pitchFamily="34" charset="0"/>
              <a:buChar char="•"/>
            </a:pPr>
            <a:r>
              <a:rPr lang="en-US" sz="2800" dirty="0" smtClean="0">
                <a:ln>
                  <a:solidFill>
                    <a:sysClr val="windowText" lastClr="000000"/>
                  </a:solidFill>
                </a:ln>
                <a:solidFill>
                  <a:schemeClr val="bg1"/>
                </a:solidFill>
                <a:latin typeface="Impact" panose="020B0806030902050204" pitchFamily="34" charset="0"/>
              </a:rPr>
              <a:t>INVASIVE SPECIES FROM SOUTHEAST ASIA</a:t>
            </a:r>
          </a:p>
          <a:p>
            <a:pPr>
              <a:buFont typeface="Arial" pitchFamily="34" charset="0"/>
              <a:buChar char="•"/>
            </a:pPr>
            <a:r>
              <a:rPr lang="en-US" sz="2800" dirty="0" smtClean="0">
                <a:ln>
                  <a:solidFill>
                    <a:sysClr val="windowText" lastClr="000000"/>
                  </a:solidFill>
                </a:ln>
                <a:solidFill>
                  <a:schemeClr val="bg1"/>
                </a:solidFill>
                <a:latin typeface="Impact" panose="020B0806030902050204" pitchFamily="34" charset="0"/>
              </a:rPr>
              <a:t>FIRST APPEARED IN PALAU IN THE 1950S</a:t>
            </a:r>
          </a:p>
          <a:p>
            <a:pPr>
              <a:buFont typeface="Arial" pitchFamily="34" charset="0"/>
              <a:buChar char="•"/>
            </a:pPr>
            <a:r>
              <a:rPr lang="en-US" sz="2800" dirty="0" smtClean="0">
                <a:ln>
                  <a:solidFill>
                    <a:sysClr val="windowText" lastClr="000000"/>
                  </a:solidFill>
                </a:ln>
                <a:solidFill>
                  <a:schemeClr val="bg1"/>
                </a:solidFill>
                <a:latin typeface="Impact" panose="020B0806030902050204" pitchFamily="34" charset="0"/>
              </a:rPr>
              <a:t>ADULT MALES LIVE FOR ~5 MONTHS FEMALES ~9 MONTHS</a:t>
            </a:r>
            <a:endParaRPr lang="en-US" sz="2800" dirty="0">
              <a:ln>
                <a:solidFill>
                  <a:sysClr val="windowText" lastClr="000000"/>
                </a:solidFill>
              </a:ln>
              <a:solidFill>
                <a:schemeClr val="bg1"/>
              </a:solidFill>
              <a:latin typeface="Impact" panose="020B0806030902050204" pitchFamily="34" charset="0"/>
            </a:endParaRPr>
          </a:p>
        </p:txBody>
      </p:sp>
      <p:pic>
        <p:nvPicPr>
          <p:cNvPr id="10" name="Content Placeholder 4">
            <a:extLst>
              <a:ext uri="{FF2B5EF4-FFF2-40B4-BE49-F238E27FC236}">
                <a16:creationId xmlns:a16="http://schemas.microsoft.com/office/drawing/2014/main" id="{887B7C9B-EC92-3349-990D-3C5398A9F119}"/>
              </a:ext>
            </a:extLst>
          </p:cNvPr>
          <p:cNvPicPr>
            <a:picLocks noChangeAspect="1"/>
          </p:cNvPicPr>
          <p:nvPr/>
        </p:nvPicPr>
        <p:blipFill>
          <a:blip r:embed="rId3"/>
          <a:stretch>
            <a:fillRect/>
          </a:stretch>
        </p:blipFill>
        <p:spPr>
          <a:xfrm>
            <a:off x="2910991" y="2979239"/>
            <a:ext cx="6218212" cy="2957104"/>
          </a:xfrm>
          <a:prstGeom prst="rect">
            <a:avLst/>
          </a:prstGeom>
        </p:spPr>
      </p:pic>
      <p:sp>
        <p:nvSpPr>
          <p:cNvPr id="11" name="TextBox 10">
            <a:extLst>
              <a:ext uri="{FF2B5EF4-FFF2-40B4-BE49-F238E27FC236}">
                <a16:creationId xmlns:a16="http://schemas.microsoft.com/office/drawing/2014/main" id="{10004257-B5B7-4B44-BE1A-5939D5D7699F}"/>
              </a:ext>
            </a:extLst>
          </p:cNvPr>
          <p:cNvSpPr txBox="1"/>
          <p:nvPr/>
        </p:nvSpPr>
        <p:spPr>
          <a:xfrm>
            <a:off x="3806660" y="6305675"/>
            <a:ext cx="5156280" cy="261610"/>
          </a:xfrm>
          <a:prstGeom prst="rect">
            <a:avLst/>
          </a:prstGeom>
          <a:noFill/>
        </p:spPr>
        <p:txBody>
          <a:bodyPr wrap="square" rtlCol="0">
            <a:spAutoFit/>
          </a:bodyPr>
          <a:lstStyle/>
          <a:p>
            <a:r>
              <a:rPr lang="en-US" sz="1100" dirty="0"/>
              <a:t>https://</a:t>
            </a:r>
            <a:r>
              <a:rPr lang="en-US" sz="1100" dirty="0" err="1"/>
              <a:t>dlnr.hawaii.gov</a:t>
            </a:r>
            <a:r>
              <a:rPr lang="en-US" sz="1100" dirty="0"/>
              <a:t>/</a:t>
            </a:r>
            <a:r>
              <a:rPr lang="en-US" sz="1100" dirty="0" err="1"/>
              <a:t>hisc</a:t>
            </a:r>
            <a:r>
              <a:rPr lang="en-US" sz="1100" dirty="0"/>
              <a:t>/info/invasive-species-profiles/coconut-rhinoceros-beetle/</a:t>
            </a:r>
          </a:p>
        </p:txBody>
      </p:sp>
    </p:spTree>
  </p:cSld>
  <p:clrMapOvr>
    <a:masterClrMapping/>
  </p:clrMapOvr>
  <p:transition spd="slow">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735" y="0"/>
            <a:ext cx="8229600" cy="1143000"/>
          </a:xfrm>
        </p:spPr>
        <p:txBody>
          <a:bodyPr>
            <a:normAutofit/>
          </a:bodyPr>
          <a:lstStyle/>
          <a:p>
            <a:r>
              <a:rPr lang="en-US" sz="4800" dirty="0" smtClean="0">
                <a:ln>
                  <a:solidFill>
                    <a:schemeClr val="tx1"/>
                  </a:solidFill>
                </a:ln>
                <a:solidFill>
                  <a:schemeClr val="bg1"/>
                </a:solidFill>
                <a:latin typeface="Impact" panose="020B0806030902050204" pitchFamily="34" charset="0"/>
              </a:rPr>
              <a:t>CRB BREEDING SITES</a:t>
            </a:r>
            <a:endParaRPr lang="en-US" sz="4800" dirty="0">
              <a:ln>
                <a:solidFill>
                  <a:schemeClr val="tx1"/>
                </a:solidFill>
              </a:ln>
              <a:solidFill>
                <a:schemeClr val="bg1"/>
              </a:solidFill>
              <a:latin typeface="Impact" panose="020B0806030902050204" pitchFamily="34"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15687" y="2988638"/>
            <a:ext cx="5228313" cy="3921235"/>
          </a:xfrm>
          <a:prstGeom prst="rect">
            <a:avLst/>
          </a:prstGeom>
        </p:spPr>
      </p:pic>
      <p:sp>
        <p:nvSpPr>
          <p:cNvPr id="7" name="TextBox 6"/>
          <p:cNvSpPr txBox="1"/>
          <p:nvPr/>
        </p:nvSpPr>
        <p:spPr>
          <a:xfrm>
            <a:off x="0" y="978408"/>
            <a:ext cx="9689197" cy="2062103"/>
          </a:xfrm>
          <a:prstGeom prst="rect">
            <a:avLst/>
          </a:prstGeom>
          <a:noFill/>
        </p:spPr>
        <p:txBody>
          <a:bodyPr wrap="square" rtlCol="0">
            <a:spAutoFit/>
          </a:bodyPr>
          <a:lstStyle/>
          <a:p>
            <a:pPr marL="342900" indent="-342900">
              <a:buFont typeface="Arial" panose="020B0604020202020204" pitchFamily="34" charset="0"/>
              <a:buChar char="•"/>
            </a:pPr>
            <a:r>
              <a:rPr lang="en-US" sz="3200" dirty="0" smtClean="0">
                <a:ln>
                  <a:solidFill>
                    <a:sysClr val="windowText" lastClr="000000"/>
                  </a:solidFill>
                </a:ln>
                <a:solidFill>
                  <a:schemeClr val="bg1"/>
                </a:solidFill>
                <a:latin typeface="Impact" panose="020B0806030902050204" pitchFamily="34" charset="0"/>
              </a:rPr>
              <a:t>ROTTEN COCONUT LOGS</a:t>
            </a:r>
          </a:p>
          <a:p>
            <a:pPr marL="342900" indent="-342900">
              <a:buFont typeface="Arial" panose="020B0604020202020204" pitchFamily="34" charset="0"/>
              <a:buChar char="•"/>
            </a:pPr>
            <a:r>
              <a:rPr lang="en-US" sz="3200" dirty="0" smtClean="0">
                <a:ln>
                  <a:solidFill>
                    <a:sysClr val="windowText" lastClr="000000"/>
                  </a:solidFill>
                </a:ln>
                <a:solidFill>
                  <a:schemeClr val="bg1"/>
                </a:solidFill>
                <a:latin typeface="Impact" panose="020B0806030902050204" pitchFamily="34" charset="0"/>
              </a:rPr>
              <a:t>COMPOST PILES</a:t>
            </a:r>
          </a:p>
          <a:p>
            <a:pPr marL="342900" indent="-342900">
              <a:buFont typeface="Arial" panose="020B0604020202020204" pitchFamily="34" charset="0"/>
              <a:buChar char="•"/>
            </a:pPr>
            <a:r>
              <a:rPr lang="en-US" sz="3200" dirty="0" smtClean="0">
                <a:ln>
                  <a:solidFill>
                    <a:sysClr val="windowText" lastClr="000000"/>
                  </a:solidFill>
                </a:ln>
                <a:solidFill>
                  <a:schemeClr val="bg1"/>
                </a:solidFill>
                <a:latin typeface="Impact" panose="020B0806030902050204" pitchFamily="34" charset="0"/>
              </a:rPr>
              <a:t>MULCH</a:t>
            </a:r>
          </a:p>
          <a:p>
            <a:pPr marL="342900" indent="-342900">
              <a:buFont typeface="Arial" panose="020B0604020202020204" pitchFamily="34" charset="0"/>
              <a:buChar char="•"/>
            </a:pPr>
            <a:r>
              <a:rPr lang="en-US" sz="3200" dirty="0" smtClean="0">
                <a:ln>
                  <a:solidFill>
                    <a:sysClr val="windowText" lastClr="000000"/>
                  </a:solidFill>
                </a:ln>
                <a:solidFill>
                  <a:schemeClr val="bg1"/>
                </a:solidFill>
                <a:latin typeface="Impact" panose="020B0806030902050204" pitchFamily="34" charset="0"/>
              </a:rPr>
              <a:t>OLD PILES OF LEAVES OR FRONDS</a:t>
            </a:r>
            <a:endParaRPr lang="en-US" sz="3200" dirty="0">
              <a:ln>
                <a:solidFill>
                  <a:sysClr val="windowText" lastClr="000000"/>
                </a:solidFill>
              </a:ln>
              <a:solidFill>
                <a:schemeClr val="bg1"/>
              </a:solidFill>
              <a:latin typeface="Impact" panose="020B0806030902050204" pitchFamily="34"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52615" y="3641252"/>
            <a:ext cx="5220916" cy="3915687"/>
          </a:xfrm>
          <a:prstGeom prst="rect">
            <a:avLst/>
          </a:prstGeom>
        </p:spPr>
      </p:pic>
    </p:spTree>
    <p:extLst>
      <p:ext uri="{BB962C8B-B14F-4D97-AF65-F5344CB8AC3E}">
        <p14:creationId xmlns:p14="http://schemas.microsoft.com/office/powerpoint/2010/main" val="528905252"/>
      </p:ext>
    </p:extLst>
  </p:cSld>
  <p:clrMapOvr>
    <a:masterClrMapping/>
  </p:clrMapOvr>
  <p:transition spd="slow">
    <p:wedg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128" y="120737"/>
            <a:ext cx="9144000" cy="1143000"/>
          </a:xfrm>
        </p:spPr>
        <p:txBody>
          <a:bodyPr>
            <a:normAutofit/>
          </a:bodyPr>
          <a:lstStyle/>
          <a:p>
            <a:r>
              <a:rPr lang="en-US" sz="4800" dirty="0" smtClean="0">
                <a:ln w="12700">
                  <a:solidFill>
                    <a:schemeClr val="tx1"/>
                  </a:solidFill>
                </a:ln>
                <a:solidFill>
                  <a:schemeClr val="bg1"/>
                </a:solidFill>
                <a:latin typeface="Impact" panose="020B0806030902050204" pitchFamily="34" charset="0"/>
              </a:rPr>
              <a:t>CRB DAMAGE TO COCONUT TREES</a:t>
            </a:r>
            <a:endParaRPr lang="en-US" sz="4800" dirty="0">
              <a:ln w="12700">
                <a:solidFill>
                  <a:schemeClr val="tx1"/>
                </a:solidFill>
              </a:ln>
              <a:solidFill>
                <a:schemeClr val="bg1"/>
              </a:solidFill>
              <a:latin typeface="Impact" panose="020B0806030902050204" pitchFamily="34" charset="0"/>
            </a:endParaRPr>
          </a:p>
        </p:txBody>
      </p:sp>
      <p:pic>
        <p:nvPicPr>
          <p:cNvPr id="1026" name="Picture 2" descr="C:\Users\STEP-UP\Desktop\crb photots\CYMERA_20170712_125801.jpg"/>
          <p:cNvPicPr>
            <a:picLocks noChangeAspect="1" noChangeArrowheads="1"/>
          </p:cNvPicPr>
          <p:nvPr/>
        </p:nvPicPr>
        <p:blipFill>
          <a:blip r:embed="rId2" cstate="print"/>
          <a:srcRect/>
          <a:stretch>
            <a:fillRect/>
          </a:stretch>
        </p:blipFill>
        <p:spPr bwMode="auto">
          <a:xfrm>
            <a:off x="-746436" y="3513618"/>
            <a:ext cx="4470400" cy="3352800"/>
          </a:xfrm>
          <a:prstGeom prst="rect">
            <a:avLst/>
          </a:prstGeom>
          <a:noFill/>
        </p:spPr>
      </p:pic>
      <p:pic>
        <p:nvPicPr>
          <p:cNvPr id="1027" name="Picture 3" descr="C:\Users\STEP-UP\Desktop\crb photots\CYMERA_20170712_122717.jpg"/>
          <p:cNvPicPr>
            <a:picLocks noGrp="1" noChangeAspect="1" noChangeArrowheads="1"/>
          </p:cNvPicPr>
          <p:nvPr>
            <p:ph idx="1"/>
          </p:nvPr>
        </p:nvPicPr>
        <p:blipFill>
          <a:blip r:embed="rId3" cstate="print"/>
          <a:srcRect/>
          <a:stretch>
            <a:fillRect/>
          </a:stretch>
        </p:blipFill>
        <p:spPr bwMode="auto">
          <a:xfrm>
            <a:off x="2298700" y="3508413"/>
            <a:ext cx="2531368" cy="3375157"/>
          </a:xfrm>
          <a:prstGeom prst="rect">
            <a:avLst/>
          </a:prstGeom>
          <a:noFill/>
        </p:spPr>
      </p:pic>
      <p:sp>
        <p:nvSpPr>
          <p:cNvPr id="8" name="Left Arrow 7"/>
          <p:cNvSpPr/>
          <p:nvPr/>
        </p:nvSpPr>
        <p:spPr>
          <a:xfrm>
            <a:off x="6858000" y="3505200"/>
            <a:ext cx="1143000" cy="45720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0" y="1015802"/>
            <a:ext cx="9017000" cy="2554545"/>
          </a:xfrm>
          <a:prstGeom prst="rect">
            <a:avLst/>
          </a:prstGeom>
          <a:noFill/>
        </p:spPr>
        <p:txBody>
          <a:bodyPr wrap="square" rtlCol="0">
            <a:spAutoFit/>
          </a:bodyPr>
          <a:lstStyle/>
          <a:p>
            <a:pPr algn="just"/>
            <a:r>
              <a:rPr lang="en-US" sz="3200" dirty="0" smtClean="0">
                <a:ln>
                  <a:solidFill>
                    <a:sysClr val="windowText" lastClr="000000"/>
                  </a:solidFill>
                </a:ln>
                <a:solidFill>
                  <a:schemeClr val="bg1"/>
                </a:solidFill>
                <a:latin typeface="Impact" panose="020B0806030902050204" pitchFamily="34" charset="0"/>
                <a:cs typeface="Aharoni" pitchFamily="2" charset="-79"/>
              </a:rPr>
              <a:t>The CRB drills holes into the coconut when the coconut tree is still young and makes its way to the crown or “heart” of the tree where it feeds on the inside. Damage to the leaves is later indicated by wedge shapes on the fronds.</a:t>
            </a:r>
            <a:endParaRPr lang="en-US" sz="3200" dirty="0">
              <a:ln>
                <a:solidFill>
                  <a:sysClr val="windowText" lastClr="000000"/>
                </a:solidFill>
              </a:ln>
              <a:solidFill>
                <a:schemeClr val="bg1"/>
              </a:solidFill>
              <a:latin typeface="Impact" panose="020B0806030902050204" pitchFamily="34" charset="0"/>
              <a:cs typeface="Aharoni" pitchFamily="2" charset="-79"/>
            </a:endParaRPr>
          </a:p>
        </p:txBody>
      </p:sp>
      <p:pic>
        <p:nvPicPr>
          <p:cNvPr id="10" name="Picture 2" descr="C:\Users\Jesse Ramarui\Desktop\em light IMG_6799_02.jpg"/>
          <p:cNvPicPr>
            <a:picLocks noChangeAspect="1" noChangeArrowheads="1"/>
          </p:cNvPicPr>
          <p:nvPr/>
        </p:nvPicPr>
        <p:blipFill>
          <a:blip r:embed="rId4" cstate="print"/>
          <a:srcRect/>
          <a:stretch>
            <a:fillRect/>
          </a:stretch>
        </p:blipFill>
        <p:spPr bwMode="auto">
          <a:xfrm>
            <a:off x="4674331" y="3505200"/>
            <a:ext cx="4469669" cy="3352800"/>
          </a:xfrm>
          <a:prstGeom prst="rect">
            <a:avLst/>
          </a:prstGeom>
          <a:noFill/>
        </p:spPr>
      </p:pic>
    </p:spTree>
  </p:cSld>
  <p:clrMapOvr>
    <a:masterClrMapping/>
  </p:clrMapOvr>
  <p:transition spd="slow">
    <p:wheel spokes="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dirty="0" smtClean="0">
                <a:ln w="19050">
                  <a:solidFill>
                    <a:schemeClr val="tx1"/>
                  </a:solidFill>
                </a:ln>
                <a:solidFill>
                  <a:schemeClr val="bg1"/>
                </a:solidFill>
                <a:latin typeface="Impact" panose="020B0806030902050204" pitchFamily="34" charset="0"/>
              </a:rPr>
              <a:t>TREE DAMAGE</a:t>
            </a:r>
            <a:endParaRPr lang="en-US" sz="6600" dirty="0">
              <a:ln w="19050">
                <a:solidFill>
                  <a:schemeClr val="tx1"/>
                </a:solidFill>
              </a:ln>
              <a:solidFill>
                <a:schemeClr val="bg1"/>
              </a:solidFill>
              <a:latin typeface="Impact" panose="020B0806030902050204" pitchFamily="34" charset="0"/>
            </a:endParaRPr>
          </a:p>
        </p:txBody>
      </p:sp>
      <p:sp>
        <p:nvSpPr>
          <p:cNvPr id="5" name="Content Placeholder 2"/>
          <p:cNvSpPr>
            <a:spLocks noGrp="1"/>
          </p:cNvSpPr>
          <p:nvPr>
            <p:ph idx="1"/>
          </p:nvPr>
        </p:nvSpPr>
        <p:spPr>
          <a:xfrm>
            <a:off x="0" y="2216719"/>
            <a:ext cx="5318970" cy="4363997"/>
          </a:xfrm>
        </p:spPr>
        <p:txBody>
          <a:bodyPr>
            <a:noAutofit/>
          </a:bodyPr>
          <a:lstStyle/>
          <a:p>
            <a:r>
              <a:rPr lang="en-US" sz="1800" b="1" dirty="0" smtClean="0">
                <a:ln>
                  <a:solidFill>
                    <a:schemeClr val="tx1"/>
                  </a:solidFill>
                </a:ln>
                <a:solidFill>
                  <a:schemeClr val="bg1"/>
                </a:solidFill>
                <a:latin typeface="Franklin Gothic Heavy" panose="020B0903020102020204" pitchFamily="34" charset="0"/>
                <a:cs typeface="Times New Roman" pitchFamily="18" charset="0"/>
              </a:rPr>
              <a:t>0 = No damage (0% of leaves are removed)</a:t>
            </a:r>
          </a:p>
          <a:p>
            <a:endParaRPr lang="en-US" sz="1800" b="1" dirty="0" smtClean="0">
              <a:ln>
                <a:solidFill>
                  <a:schemeClr val="tx1"/>
                </a:solidFill>
              </a:ln>
              <a:solidFill>
                <a:schemeClr val="bg1"/>
              </a:solidFill>
              <a:latin typeface="Franklin Gothic Heavy" panose="020B0903020102020204" pitchFamily="34" charset="0"/>
              <a:cs typeface="Times New Roman" pitchFamily="18" charset="0"/>
            </a:endParaRPr>
          </a:p>
          <a:p>
            <a:r>
              <a:rPr lang="en-US" sz="1800" b="1" dirty="0" smtClean="0">
                <a:ln>
                  <a:solidFill>
                    <a:schemeClr val="tx1"/>
                  </a:solidFill>
                </a:ln>
                <a:solidFill>
                  <a:schemeClr val="bg1"/>
                </a:solidFill>
                <a:latin typeface="Franklin Gothic Heavy" panose="020B0903020102020204" pitchFamily="34" charset="0"/>
                <a:cs typeface="Times New Roman" pitchFamily="18" charset="0"/>
              </a:rPr>
              <a:t>1 = Light Damage (1% - 29% of leaves are removed)</a:t>
            </a:r>
          </a:p>
          <a:p>
            <a:endParaRPr lang="en-US" sz="1800" b="1" dirty="0" smtClean="0">
              <a:ln>
                <a:solidFill>
                  <a:schemeClr val="tx1"/>
                </a:solidFill>
              </a:ln>
              <a:solidFill>
                <a:schemeClr val="bg1"/>
              </a:solidFill>
              <a:latin typeface="Franklin Gothic Heavy" panose="020B0903020102020204" pitchFamily="34" charset="0"/>
              <a:cs typeface="Times New Roman" pitchFamily="18" charset="0"/>
            </a:endParaRPr>
          </a:p>
          <a:p>
            <a:r>
              <a:rPr lang="en-US" sz="1800" b="1" dirty="0" smtClean="0">
                <a:ln>
                  <a:solidFill>
                    <a:schemeClr val="tx1"/>
                  </a:solidFill>
                </a:ln>
                <a:solidFill>
                  <a:schemeClr val="bg1"/>
                </a:solidFill>
                <a:latin typeface="Franklin Gothic Heavy" panose="020B0903020102020204" pitchFamily="34" charset="0"/>
                <a:cs typeface="Times New Roman" pitchFamily="18" charset="0"/>
              </a:rPr>
              <a:t>2 = Moderate Damage (30% - 49% of leaves are removed)</a:t>
            </a:r>
          </a:p>
          <a:p>
            <a:endParaRPr lang="en-US" sz="1800" b="1" dirty="0" smtClean="0">
              <a:ln>
                <a:solidFill>
                  <a:schemeClr val="tx1"/>
                </a:solidFill>
              </a:ln>
              <a:solidFill>
                <a:schemeClr val="bg1"/>
              </a:solidFill>
              <a:latin typeface="Franklin Gothic Heavy" panose="020B0903020102020204" pitchFamily="34" charset="0"/>
              <a:cs typeface="Times New Roman" pitchFamily="18" charset="0"/>
            </a:endParaRPr>
          </a:p>
          <a:p>
            <a:r>
              <a:rPr lang="en-US" sz="1800" b="1" dirty="0" smtClean="0">
                <a:ln>
                  <a:solidFill>
                    <a:schemeClr val="tx1"/>
                  </a:solidFill>
                </a:ln>
                <a:solidFill>
                  <a:schemeClr val="bg1"/>
                </a:solidFill>
                <a:latin typeface="Franklin Gothic Heavy" panose="020B0903020102020204" pitchFamily="34" charset="0"/>
                <a:cs typeface="Times New Roman" pitchFamily="18" charset="0"/>
              </a:rPr>
              <a:t>3 = Severe Damage (&gt;50% of leaves are removed)</a:t>
            </a:r>
          </a:p>
          <a:p>
            <a:endParaRPr lang="en-US" sz="1800" b="1" dirty="0">
              <a:ln>
                <a:solidFill>
                  <a:schemeClr val="tx1"/>
                </a:solidFill>
              </a:ln>
              <a:solidFill>
                <a:schemeClr val="bg1"/>
              </a:solidFill>
              <a:latin typeface="Franklin Gothic Heavy" panose="020B0903020102020204" pitchFamily="34" charset="0"/>
              <a:cs typeface="Times New Roman" pitchFamily="18" charset="0"/>
            </a:endParaRPr>
          </a:p>
          <a:p>
            <a:r>
              <a:rPr lang="en-US" sz="1800" b="1" dirty="0" smtClean="0">
                <a:ln>
                  <a:solidFill>
                    <a:schemeClr val="tx1"/>
                  </a:solidFill>
                </a:ln>
                <a:solidFill>
                  <a:schemeClr val="bg1"/>
                </a:solidFill>
                <a:latin typeface="Franklin Gothic Heavy" panose="020B0903020102020204" pitchFamily="34" charset="0"/>
                <a:cs typeface="Times New Roman" pitchFamily="18" charset="0"/>
              </a:rPr>
              <a:t>4 = Dead Tree (100% of leaves are removed)</a:t>
            </a:r>
          </a:p>
        </p:txBody>
      </p:sp>
      <p:sp>
        <p:nvSpPr>
          <p:cNvPr id="3" name="TextBox 2"/>
          <p:cNvSpPr txBox="1"/>
          <p:nvPr/>
        </p:nvSpPr>
        <p:spPr>
          <a:xfrm>
            <a:off x="0" y="1201056"/>
            <a:ext cx="9144002" cy="1015663"/>
          </a:xfrm>
          <a:prstGeom prst="rect">
            <a:avLst/>
          </a:prstGeom>
          <a:noFill/>
        </p:spPr>
        <p:txBody>
          <a:bodyPr wrap="square" rtlCol="0">
            <a:spAutoFit/>
          </a:bodyPr>
          <a:lstStyle/>
          <a:p>
            <a:pPr algn="just"/>
            <a:r>
              <a:rPr lang="en-US" sz="2000" b="1" dirty="0">
                <a:ln>
                  <a:solidFill>
                    <a:schemeClr val="tx1"/>
                  </a:solidFill>
                </a:ln>
                <a:solidFill>
                  <a:schemeClr val="bg1"/>
                </a:solidFill>
                <a:latin typeface="Franklin Gothic Heavy" panose="020B0903020102020204" pitchFamily="34" charset="0"/>
                <a:cs typeface="Times New Roman" pitchFamily="18" charset="0"/>
              </a:rPr>
              <a:t>CRB DAMAGE ASSESSMENTS, A scale of 0-4, developed by SPC (Secretariat of the Pacific Community), is being used to rate the amount of damage on coconut trees in numerous sites around Palau.</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8970" y="3131820"/>
            <a:ext cx="3825031" cy="3685365"/>
          </a:xfrm>
          <a:prstGeom prst="rect">
            <a:avLst/>
          </a:prstGeom>
        </p:spPr>
      </p:pic>
    </p:spTree>
    <p:extLst>
      <p:ext uri="{BB962C8B-B14F-4D97-AF65-F5344CB8AC3E}">
        <p14:creationId xmlns:p14="http://schemas.microsoft.com/office/powerpoint/2010/main" val="3426384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1861</TotalTime>
  <Words>594</Words>
  <Application>Microsoft Office PowerPoint</Application>
  <PresentationFormat>On-screen Show (4:3)</PresentationFormat>
  <Paragraphs>116</Paragraphs>
  <Slides>16</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Aharoni</vt:lpstr>
      <vt:lpstr>Arial</vt:lpstr>
      <vt:lpstr>Calibri</vt:lpstr>
      <vt:lpstr>Franklin Gothic Heavy</vt:lpstr>
      <vt:lpstr>Goudy Stout</vt:lpstr>
      <vt:lpstr>Impact</vt:lpstr>
      <vt:lpstr>Times New Roman</vt:lpstr>
      <vt:lpstr>Office Theme</vt:lpstr>
      <vt:lpstr>2018 CRB Damage Assessments and Distribution In Palau</vt:lpstr>
      <vt:lpstr>PowerPoint Presentation</vt:lpstr>
      <vt:lpstr>OVERVIEW</vt:lpstr>
      <vt:lpstr>ABSTRACT</vt:lpstr>
      <vt:lpstr>WHY COCONUT TREES ARE IMPORTANT…</vt:lpstr>
      <vt:lpstr>CRB (COCONUT RHINOCEROS BEETLE)</vt:lpstr>
      <vt:lpstr>CRB BREEDING SITES</vt:lpstr>
      <vt:lpstr>CRB DAMAGE TO COCONUT TREES</vt:lpstr>
      <vt:lpstr>TREE DAMAGE</vt:lpstr>
      <vt:lpstr>METHODS AND MATERIALS</vt:lpstr>
      <vt:lpstr>METHODS AND MATERIALS</vt:lpstr>
      <vt:lpstr>PowerPoint Presentation</vt:lpstr>
      <vt:lpstr>PowerPoint Presentation</vt:lpstr>
      <vt:lpstr>CONCLUSION</vt:lpstr>
      <vt:lpstr>WHAT’S NEXT? </vt:lpstr>
      <vt:lpstr>Acknowledgments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GOOD MORNING</dc:title>
  <dc:creator>ERN_REP2078</dc:creator>
  <cp:lastModifiedBy>Melemalt Benedict</cp:lastModifiedBy>
  <cp:revision>52</cp:revision>
  <dcterms:modified xsi:type="dcterms:W3CDTF">2018-08-03T03:03:27Z</dcterms:modified>
</cp:coreProperties>
</file>