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6" r:id="rId4"/>
    <p:sldId id="267" r:id="rId5"/>
    <p:sldId id="258" r:id="rId6"/>
    <p:sldId id="259" r:id="rId7"/>
    <p:sldId id="265" r:id="rId8"/>
    <p:sldId id="270" r:id="rId9"/>
    <p:sldId id="273" r:id="rId10"/>
    <p:sldId id="274" r:id="rId11"/>
    <p:sldId id="275" r:id="rId12"/>
    <p:sldId id="276" r:id="rId13"/>
    <p:sldId id="271" r:id="rId14"/>
    <p:sldId id="263" r:id="rId15"/>
    <p:sldId id="264"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6" autoAdjust="0"/>
    <p:restoredTop sz="88372" autoAdjust="0"/>
  </p:normalViewPr>
  <p:slideViewPr>
    <p:cSldViewPr snapToGrid="0" snapToObjects="1">
      <p:cViewPr>
        <p:scale>
          <a:sx n="100" d="100"/>
          <a:sy n="100" d="100"/>
        </p:scale>
        <p:origin x="-1000" y="-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Very Often</c:v>
                </c:pt>
              </c:strCache>
            </c:strRef>
          </c:tx>
          <c:invertIfNegative val="0"/>
          <c:cat>
            <c:strRef>
              <c:f>Sheet1!$A$2:$A$4</c:f>
              <c:strCache>
                <c:ptCount val="3"/>
                <c:pt idx="0">
                  <c:v>2017</c:v>
                </c:pt>
                <c:pt idx="1">
                  <c:v>2015</c:v>
                </c:pt>
                <c:pt idx="2">
                  <c:v>10 years ago</c:v>
                </c:pt>
              </c:strCache>
            </c:strRef>
          </c:cat>
          <c:val>
            <c:numRef>
              <c:f>Sheet1!$B$2:$B$4</c:f>
              <c:numCache>
                <c:formatCode>General</c:formatCode>
                <c:ptCount val="3"/>
                <c:pt idx="0">
                  <c:v>0.0</c:v>
                </c:pt>
                <c:pt idx="1">
                  <c:v>4.0</c:v>
                </c:pt>
                <c:pt idx="2">
                  <c:v>15.0</c:v>
                </c:pt>
              </c:numCache>
            </c:numRef>
          </c:val>
        </c:ser>
        <c:ser>
          <c:idx val="1"/>
          <c:order val="1"/>
          <c:tx>
            <c:strRef>
              <c:f>Sheet1!$C$1</c:f>
              <c:strCache>
                <c:ptCount val="1"/>
                <c:pt idx="0">
                  <c:v>Fairly Often</c:v>
                </c:pt>
              </c:strCache>
            </c:strRef>
          </c:tx>
          <c:invertIfNegative val="0"/>
          <c:cat>
            <c:strRef>
              <c:f>Sheet1!$A$2:$A$4</c:f>
              <c:strCache>
                <c:ptCount val="3"/>
                <c:pt idx="0">
                  <c:v>2017</c:v>
                </c:pt>
                <c:pt idx="1">
                  <c:v>2015</c:v>
                </c:pt>
                <c:pt idx="2">
                  <c:v>10 years ago</c:v>
                </c:pt>
              </c:strCache>
            </c:strRef>
          </c:cat>
          <c:val>
            <c:numRef>
              <c:f>Sheet1!$C$2:$C$4</c:f>
              <c:numCache>
                <c:formatCode>General</c:formatCode>
                <c:ptCount val="3"/>
                <c:pt idx="0">
                  <c:v>7.0</c:v>
                </c:pt>
                <c:pt idx="1">
                  <c:v>2.0</c:v>
                </c:pt>
                <c:pt idx="2">
                  <c:v>5.0</c:v>
                </c:pt>
              </c:numCache>
            </c:numRef>
          </c:val>
        </c:ser>
        <c:ser>
          <c:idx val="2"/>
          <c:order val="2"/>
          <c:tx>
            <c:strRef>
              <c:f>Sheet1!$D$1</c:f>
              <c:strCache>
                <c:ptCount val="1"/>
                <c:pt idx="0">
                  <c:v>Occasionally</c:v>
                </c:pt>
              </c:strCache>
            </c:strRef>
          </c:tx>
          <c:invertIfNegative val="0"/>
          <c:cat>
            <c:strRef>
              <c:f>Sheet1!$A$2:$A$4</c:f>
              <c:strCache>
                <c:ptCount val="3"/>
                <c:pt idx="0">
                  <c:v>2017</c:v>
                </c:pt>
                <c:pt idx="1">
                  <c:v>2015</c:v>
                </c:pt>
                <c:pt idx="2">
                  <c:v>10 years ago</c:v>
                </c:pt>
              </c:strCache>
            </c:strRef>
          </c:cat>
          <c:val>
            <c:numRef>
              <c:f>Sheet1!$D$2:$D$4</c:f>
              <c:numCache>
                <c:formatCode>General</c:formatCode>
                <c:ptCount val="3"/>
                <c:pt idx="0">
                  <c:v>1.0</c:v>
                </c:pt>
                <c:pt idx="1">
                  <c:v>12.0</c:v>
                </c:pt>
                <c:pt idx="2">
                  <c:v>0.0</c:v>
                </c:pt>
              </c:numCache>
            </c:numRef>
          </c:val>
        </c:ser>
        <c:ser>
          <c:idx val="3"/>
          <c:order val="3"/>
          <c:tx>
            <c:strRef>
              <c:f>Sheet1!$E$1</c:f>
              <c:strCache>
                <c:ptCount val="1"/>
                <c:pt idx="0">
                  <c:v>Rarely</c:v>
                </c:pt>
              </c:strCache>
            </c:strRef>
          </c:tx>
          <c:invertIfNegative val="0"/>
          <c:cat>
            <c:strRef>
              <c:f>Sheet1!$A$2:$A$4</c:f>
              <c:strCache>
                <c:ptCount val="3"/>
                <c:pt idx="0">
                  <c:v>2017</c:v>
                </c:pt>
                <c:pt idx="1">
                  <c:v>2015</c:v>
                </c:pt>
                <c:pt idx="2">
                  <c:v>10 years ago</c:v>
                </c:pt>
              </c:strCache>
            </c:strRef>
          </c:cat>
          <c:val>
            <c:numRef>
              <c:f>Sheet1!$E$2:$E$4</c:f>
              <c:numCache>
                <c:formatCode>General</c:formatCode>
                <c:ptCount val="3"/>
                <c:pt idx="0">
                  <c:v>0.0</c:v>
                </c:pt>
                <c:pt idx="1">
                  <c:v>0.0</c:v>
                </c:pt>
                <c:pt idx="2">
                  <c:v>0.0</c:v>
                </c:pt>
              </c:numCache>
            </c:numRef>
          </c:val>
        </c:ser>
        <c:ser>
          <c:idx val="4"/>
          <c:order val="4"/>
          <c:tx>
            <c:strRef>
              <c:f>Sheet1!$F$1</c:f>
              <c:strCache>
                <c:ptCount val="1"/>
                <c:pt idx="0">
                  <c:v>Never</c:v>
                </c:pt>
              </c:strCache>
            </c:strRef>
          </c:tx>
          <c:spPr>
            <a:solidFill>
              <a:srgbClr val="FFFF00"/>
            </a:solidFill>
          </c:spPr>
          <c:invertIfNegative val="0"/>
          <c:cat>
            <c:strRef>
              <c:f>Sheet1!$A$2:$A$4</c:f>
              <c:strCache>
                <c:ptCount val="3"/>
                <c:pt idx="0">
                  <c:v>2017</c:v>
                </c:pt>
                <c:pt idx="1">
                  <c:v>2015</c:v>
                </c:pt>
                <c:pt idx="2">
                  <c:v>10 years ago</c:v>
                </c:pt>
              </c:strCache>
            </c:strRef>
          </c:cat>
          <c:val>
            <c:numRef>
              <c:f>Sheet1!$F$2:$F$4</c:f>
              <c:numCache>
                <c:formatCode>General</c:formatCode>
                <c:ptCount val="3"/>
                <c:pt idx="0">
                  <c:v>5.0</c:v>
                </c:pt>
                <c:pt idx="1">
                  <c:v>2.0</c:v>
                </c:pt>
                <c:pt idx="2">
                  <c:v>0.0</c:v>
                </c:pt>
              </c:numCache>
            </c:numRef>
          </c:val>
        </c:ser>
        <c:dLbls>
          <c:showLegendKey val="0"/>
          <c:showVal val="0"/>
          <c:showCatName val="0"/>
          <c:showSerName val="0"/>
          <c:showPercent val="0"/>
          <c:showBubbleSize val="0"/>
        </c:dLbls>
        <c:gapWidth val="150"/>
        <c:axId val="2103369960"/>
        <c:axId val="-2101139320"/>
      </c:barChart>
      <c:catAx>
        <c:axId val="2103369960"/>
        <c:scaling>
          <c:orientation val="minMax"/>
        </c:scaling>
        <c:delete val="0"/>
        <c:axPos val="l"/>
        <c:numFmt formatCode="General" sourceLinked="1"/>
        <c:majorTickMark val="out"/>
        <c:minorTickMark val="none"/>
        <c:tickLblPos val="nextTo"/>
        <c:crossAx val="-2101139320"/>
        <c:crosses val="autoZero"/>
        <c:auto val="1"/>
        <c:lblAlgn val="ctr"/>
        <c:lblOffset val="100"/>
        <c:noMultiLvlLbl val="0"/>
      </c:catAx>
      <c:valAx>
        <c:axId val="-2101139320"/>
        <c:scaling>
          <c:orientation val="minMax"/>
        </c:scaling>
        <c:delete val="0"/>
        <c:axPos val="b"/>
        <c:majorGridlines/>
        <c:numFmt formatCode="General" sourceLinked="1"/>
        <c:majorTickMark val="out"/>
        <c:minorTickMark val="none"/>
        <c:tickLblPos val="nextTo"/>
        <c:crossAx val="2103369960"/>
        <c:crosses val="autoZero"/>
        <c:crossBetween val="between"/>
      </c:valAx>
      <c:spPr>
        <a:noFill/>
      </c:spPr>
    </c:plotArea>
    <c:legend>
      <c:legendPos val="r"/>
      <c:layout/>
      <c:overlay val="0"/>
      <c:txPr>
        <a:bodyPr/>
        <a:lstStyle/>
        <a:p>
          <a:pPr>
            <a:defRPr sz="1600"/>
          </a:pPr>
          <a:endParaRPr lang="en-US"/>
        </a:p>
      </c:txPr>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Very Often</c:v>
                </c:pt>
              </c:strCache>
            </c:strRef>
          </c:tx>
          <c:invertIfNegative val="0"/>
          <c:cat>
            <c:strRef>
              <c:f>Sheet1!$A$2:$A$4</c:f>
              <c:strCache>
                <c:ptCount val="3"/>
                <c:pt idx="0">
                  <c:v>2017</c:v>
                </c:pt>
                <c:pt idx="1">
                  <c:v>2016</c:v>
                </c:pt>
                <c:pt idx="2">
                  <c:v>10 years ago</c:v>
                </c:pt>
              </c:strCache>
            </c:strRef>
          </c:cat>
          <c:val>
            <c:numRef>
              <c:f>Sheet1!$B$2:$B$4</c:f>
              <c:numCache>
                <c:formatCode>General</c:formatCode>
                <c:ptCount val="3"/>
                <c:pt idx="0">
                  <c:v>0.0</c:v>
                </c:pt>
                <c:pt idx="1">
                  <c:v>0.0</c:v>
                </c:pt>
                <c:pt idx="2">
                  <c:v>0.0</c:v>
                </c:pt>
              </c:numCache>
            </c:numRef>
          </c:val>
        </c:ser>
        <c:ser>
          <c:idx val="1"/>
          <c:order val="1"/>
          <c:tx>
            <c:strRef>
              <c:f>Sheet1!$C$1</c:f>
              <c:strCache>
                <c:ptCount val="1"/>
                <c:pt idx="0">
                  <c:v>Fairly Often</c:v>
                </c:pt>
              </c:strCache>
            </c:strRef>
          </c:tx>
          <c:invertIfNegative val="0"/>
          <c:cat>
            <c:strRef>
              <c:f>Sheet1!$A$2:$A$4</c:f>
              <c:strCache>
                <c:ptCount val="3"/>
                <c:pt idx="0">
                  <c:v>2017</c:v>
                </c:pt>
                <c:pt idx="1">
                  <c:v>2016</c:v>
                </c:pt>
                <c:pt idx="2">
                  <c:v>10 years ago</c:v>
                </c:pt>
              </c:strCache>
            </c:strRef>
          </c:cat>
          <c:val>
            <c:numRef>
              <c:f>Sheet1!$C$2:$C$4</c:f>
              <c:numCache>
                <c:formatCode>General</c:formatCode>
                <c:ptCount val="3"/>
                <c:pt idx="0">
                  <c:v>1.0</c:v>
                </c:pt>
                <c:pt idx="1">
                  <c:v>5.0</c:v>
                </c:pt>
                <c:pt idx="2">
                  <c:v>5.0</c:v>
                </c:pt>
              </c:numCache>
            </c:numRef>
          </c:val>
        </c:ser>
        <c:ser>
          <c:idx val="2"/>
          <c:order val="2"/>
          <c:tx>
            <c:strRef>
              <c:f>Sheet1!$D$1</c:f>
              <c:strCache>
                <c:ptCount val="1"/>
                <c:pt idx="0">
                  <c:v>Occasionally</c:v>
                </c:pt>
              </c:strCache>
            </c:strRef>
          </c:tx>
          <c:invertIfNegative val="0"/>
          <c:cat>
            <c:strRef>
              <c:f>Sheet1!$A$2:$A$4</c:f>
              <c:strCache>
                <c:ptCount val="3"/>
                <c:pt idx="0">
                  <c:v>2017</c:v>
                </c:pt>
                <c:pt idx="1">
                  <c:v>2016</c:v>
                </c:pt>
                <c:pt idx="2">
                  <c:v>10 years ago</c:v>
                </c:pt>
              </c:strCache>
            </c:strRef>
          </c:cat>
          <c:val>
            <c:numRef>
              <c:f>Sheet1!$D$2:$D$4</c:f>
              <c:numCache>
                <c:formatCode>General</c:formatCode>
                <c:ptCount val="3"/>
                <c:pt idx="0">
                  <c:v>6.0</c:v>
                </c:pt>
                <c:pt idx="1">
                  <c:v>7.6</c:v>
                </c:pt>
                <c:pt idx="2">
                  <c:v>7.6</c:v>
                </c:pt>
              </c:numCache>
            </c:numRef>
          </c:val>
        </c:ser>
        <c:ser>
          <c:idx val="3"/>
          <c:order val="3"/>
          <c:tx>
            <c:strRef>
              <c:f>Sheet1!$E$1</c:f>
              <c:strCache>
                <c:ptCount val="1"/>
                <c:pt idx="0">
                  <c:v>Rarely</c:v>
                </c:pt>
              </c:strCache>
            </c:strRef>
          </c:tx>
          <c:invertIfNegative val="0"/>
          <c:cat>
            <c:strRef>
              <c:f>Sheet1!$A$2:$A$4</c:f>
              <c:strCache>
                <c:ptCount val="3"/>
                <c:pt idx="0">
                  <c:v>2017</c:v>
                </c:pt>
                <c:pt idx="1">
                  <c:v>2016</c:v>
                </c:pt>
                <c:pt idx="2">
                  <c:v>10 years ago</c:v>
                </c:pt>
              </c:strCache>
            </c:strRef>
          </c:cat>
          <c:val>
            <c:numRef>
              <c:f>Sheet1!$E$2:$E$4</c:f>
              <c:numCache>
                <c:formatCode>General</c:formatCode>
                <c:ptCount val="3"/>
                <c:pt idx="0">
                  <c:v>4.0</c:v>
                </c:pt>
                <c:pt idx="1">
                  <c:v>5.0</c:v>
                </c:pt>
                <c:pt idx="2">
                  <c:v>6.2</c:v>
                </c:pt>
              </c:numCache>
            </c:numRef>
          </c:val>
        </c:ser>
        <c:ser>
          <c:idx val="4"/>
          <c:order val="4"/>
          <c:tx>
            <c:strRef>
              <c:f>Sheet1!$F$1</c:f>
              <c:strCache>
                <c:ptCount val="1"/>
                <c:pt idx="0">
                  <c:v>Never</c:v>
                </c:pt>
              </c:strCache>
            </c:strRef>
          </c:tx>
          <c:spPr>
            <a:solidFill>
              <a:srgbClr val="FFFF00"/>
            </a:solidFill>
          </c:spPr>
          <c:invertIfNegative val="0"/>
          <c:cat>
            <c:strRef>
              <c:f>Sheet1!$A$2:$A$4</c:f>
              <c:strCache>
                <c:ptCount val="3"/>
                <c:pt idx="0">
                  <c:v>2017</c:v>
                </c:pt>
                <c:pt idx="1">
                  <c:v>2016</c:v>
                </c:pt>
                <c:pt idx="2">
                  <c:v>10 years ago</c:v>
                </c:pt>
              </c:strCache>
            </c:strRef>
          </c:cat>
          <c:val>
            <c:numRef>
              <c:f>Sheet1!$F$2:$F$4</c:f>
              <c:numCache>
                <c:formatCode>General</c:formatCode>
                <c:ptCount val="3"/>
                <c:pt idx="0">
                  <c:v>5.0</c:v>
                </c:pt>
                <c:pt idx="1">
                  <c:v>2.6</c:v>
                </c:pt>
                <c:pt idx="2">
                  <c:v>1.2</c:v>
                </c:pt>
              </c:numCache>
            </c:numRef>
          </c:val>
        </c:ser>
        <c:dLbls>
          <c:showLegendKey val="0"/>
          <c:showVal val="0"/>
          <c:showCatName val="0"/>
          <c:showSerName val="0"/>
          <c:showPercent val="0"/>
          <c:showBubbleSize val="0"/>
        </c:dLbls>
        <c:gapWidth val="150"/>
        <c:axId val="-2070572200"/>
        <c:axId val="-2126846136"/>
      </c:barChart>
      <c:catAx>
        <c:axId val="-2070572200"/>
        <c:scaling>
          <c:orientation val="minMax"/>
        </c:scaling>
        <c:delete val="0"/>
        <c:axPos val="l"/>
        <c:majorTickMark val="out"/>
        <c:minorTickMark val="none"/>
        <c:tickLblPos val="nextTo"/>
        <c:crossAx val="-2126846136"/>
        <c:crosses val="autoZero"/>
        <c:auto val="1"/>
        <c:lblAlgn val="ctr"/>
        <c:lblOffset val="100"/>
        <c:noMultiLvlLbl val="0"/>
      </c:catAx>
      <c:valAx>
        <c:axId val="-2126846136"/>
        <c:scaling>
          <c:orientation val="minMax"/>
        </c:scaling>
        <c:delete val="0"/>
        <c:axPos val="b"/>
        <c:majorGridlines/>
        <c:numFmt formatCode="General" sourceLinked="1"/>
        <c:majorTickMark val="out"/>
        <c:minorTickMark val="none"/>
        <c:tickLblPos val="nextTo"/>
        <c:crossAx val="-2070572200"/>
        <c:crosses val="autoZero"/>
        <c:crossBetween val="between"/>
      </c:valAx>
    </c:plotArea>
    <c:legend>
      <c:legendPos val="r"/>
      <c:layout>
        <c:manualLayout>
          <c:xMode val="edge"/>
          <c:yMode val="edge"/>
          <c:x val="0.640306541870943"/>
          <c:y val="0.329460492717242"/>
          <c:w val="0.356548804041004"/>
          <c:h val="0.352302924261645"/>
        </c:manualLayout>
      </c:layout>
      <c:overlay val="0"/>
      <c:txPr>
        <a:bodyPr/>
        <a:lstStyle/>
        <a:p>
          <a:pPr>
            <a:defRPr sz="1600"/>
          </a:pPr>
          <a:endParaRPr lang="en-US"/>
        </a:p>
      </c:txPr>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Very Often</c:v>
                </c:pt>
              </c:strCache>
            </c:strRef>
          </c:tx>
          <c:invertIfNegative val="0"/>
          <c:cat>
            <c:strRef>
              <c:f>Sheet1!$A$2:$A$4</c:f>
              <c:strCache>
                <c:ptCount val="3"/>
                <c:pt idx="0">
                  <c:v>2017</c:v>
                </c:pt>
                <c:pt idx="1">
                  <c:v>2015</c:v>
                </c:pt>
                <c:pt idx="2">
                  <c:v>10 years ago</c:v>
                </c:pt>
              </c:strCache>
            </c:strRef>
          </c:cat>
          <c:val>
            <c:numRef>
              <c:f>Sheet1!$B$2:$B$4</c:f>
              <c:numCache>
                <c:formatCode>General</c:formatCode>
                <c:ptCount val="3"/>
                <c:pt idx="0">
                  <c:v>0.0</c:v>
                </c:pt>
                <c:pt idx="1">
                  <c:v>2.0</c:v>
                </c:pt>
                <c:pt idx="2">
                  <c:v>0.0</c:v>
                </c:pt>
              </c:numCache>
            </c:numRef>
          </c:val>
        </c:ser>
        <c:ser>
          <c:idx val="1"/>
          <c:order val="1"/>
          <c:tx>
            <c:strRef>
              <c:f>Sheet1!$C$1</c:f>
              <c:strCache>
                <c:ptCount val="1"/>
                <c:pt idx="0">
                  <c:v>Fairly Often</c:v>
                </c:pt>
              </c:strCache>
            </c:strRef>
          </c:tx>
          <c:invertIfNegative val="0"/>
          <c:cat>
            <c:strRef>
              <c:f>Sheet1!$A$2:$A$4</c:f>
              <c:strCache>
                <c:ptCount val="3"/>
                <c:pt idx="0">
                  <c:v>2017</c:v>
                </c:pt>
                <c:pt idx="1">
                  <c:v>2015</c:v>
                </c:pt>
                <c:pt idx="2">
                  <c:v>10 years ago</c:v>
                </c:pt>
              </c:strCache>
            </c:strRef>
          </c:cat>
          <c:val>
            <c:numRef>
              <c:f>Sheet1!$C$2:$C$4</c:f>
              <c:numCache>
                <c:formatCode>General</c:formatCode>
                <c:ptCount val="3"/>
                <c:pt idx="0">
                  <c:v>7.0</c:v>
                </c:pt>
                <c:pt idx="1">
                  <c:v>8.0</c:v>
                </c:pt>
                <c:pt idx="2">
                  <c:v>2.6</c:v>
                </c:pt>
              </c:numCache>
            </c:numRef>
          </c:val>
        </c:ser>
        <c:ser>
          <c:idx val="2"/>
          <c:order val="2"/>
          <c:tx>
            <c:strRef>
              <c:f>Sheet1!$D$1</c:f>
              <c:strCache>
                <c:ptCount val="1"/>
                <c:pt idx="0">
                  <c:v>Occasionally</c:v>
                </c:pt>
              </c:strCache>
            </c:strRef>
          </c:tx>
          <c:invertIfNegative val="0"/>
          <c:cat>
            <c:strRef>
              <c:f>Sheet1!$A$2:$A$4</c:f>
              <c:strCache>
                <c:ptCount val="3"/>
                <c:pt idx="0">
                  <c:v>2017</c:v>
                </c:pt>
                <c:pt idx="1">
                  <c:v>2015</c:v>
                </c:pt>
                <c:pt idx="2">
                  <c:v>10 years ago</c:v>
                </c:pt>
              </c:strCache>
            </c:strRef>
          </c:cat>
          <c:val>
            <c:numRef>
              <c:f>Sheet1!$D$2:$D$4</c:f>
              <c:numCache>
                <c:formatCode>General</c:formatCode>
                <c:ptCount val="3"/>
                <c:pt idx="0">
                  <c:v>2.0</c:v>
                </c:pt>
                <c:pt idx="1">
                  <c:v>8.0</c:v>
                </c:pt>
                <c:pt idx="2">
                  <c:v>10.0</c:v>
                </c:pt>
              </c:numCache>
            </c:numRef>
          </c:val>
        </c:ser>
        <c:ser>
          <c:idx val="3"/>
          <c:order val="3"/>
          <c:tx>
            <c:strRef>
              <c:f>Sheet1!$E$1</c:f>
              <c:strCache>
                <c:ptCount val="1"/>
                <c:pt idx="0">
                  <c:v>Rarely</c:v>
                </c:pt>
              </c:strCache>
            </c:strRef>
          </c:tx>
          <c:invertIfNegative val="0"/>
          <c:cat>
            <c:strRef>
              <c:f>Sheet1!$A$2:$A$4</c:f>
              <c:strCache>
                <c:ptCount val="3"/>
                <c:pt idx="0">
                  <c:v>2017</c:v>
                </c:pt>
                <c:pt idx="1">
                  <c:v>2015</c:v>
                </c:pt>
                <c:pt idx="2">
                  <c:v>10 years ago</c:v>
                </c:pt>
              </c:strCache>
            </c:strRef>
          </c:cat>
          <c:val>
            <c:numRef>
              <c:f>Sheet1!$E$2:$E$4</c:f>
              <c:numCache>
                <c:formatCode>General</c:formatCode>
                <c:ptCount val="3"/>
                <c:pt idx="0">
                  <c:v>0.0</c:v>
                </c:pt>
                <c:pt idx="1">
                  <c:v>0.0</c:v>
                </c:pt>
                <c:pt idx="2">
                  <c:v>5.0</c:v>
                </c:pt>
              </c:numCache>
            </c:numRef>
          </c:val>
        </c:ser>
        <c:ser>
          <c:idx val="4"/>
          <c:order val="4"/>
          <c:tx>
            <c:strRef>
              <c:f>Sheet1!$F$1</c:f>
              <c:strCache>
                <c:ptCount val="1"/>
                <c:pt idx="0">
                  <c:v>Never</c:v>
                </c:pt>
              </c:strCache>
            </c:strRef>
          </c:tx>
          <c:spPr>
            <a:solidFill>
              <a:srgbClr val="FFFF00"/>
            </a:solidFill>
          </c:spPr>
          <c:invertIfNegative val="0"/>
          <c:cat>
            <c:strRef>
              <c:f>Sheet1!$A$2:$A$4</c:f>
              <c:strCache>
                <c:ptCount val="3"/>
                <c:pt idx="0">
                  <c:v>2017</c:v>
                </c:pt>
                <c:pt idx="1">
                  <c:v>2015</c:v>
                </c:pt>
                <c:pt idx="2">
                  <c:v>10 years ago</c:v>
                </c:pt>
              </c:strCache>
            </c:strRef>
          </c:cat>
          <c:val>
            <c:numRef>
              <c:f>Sheet1!$F$2:$F$4</c:f>
              <c:numCache>
                <c:formatCode>General</c:formatCode>
                <c:ptCount val="3"/>
                <c:pt idx="0">
                  <c:v>4.0</c:v>
                </c:pt>
                <c:pt idx="1">
                  <c:v>2.0</c:v>
                </c:pt>
                <c:pt idx="2">
                  <c:v>2.6</c:v>
                </c:pt>
              </c:numCache>
            </c:numRef>
          </c:val>
        </c:ser>
        <c:dLbls>
          <c:showLegendKey val="0"/>
          <c:showVal val="0"/>
          <c:showCatName val="0"/>
          <c:showSerName val="0"/>
          <c:showPercent val="0"/>
          <c:showBubbleSize val="0"/>
        </c:dLbls>
        <c:gapWidth val="150"/>
        <c:axId val="-2098649640"/>
        <c:axId val="-2101092696"/>
      </c:barChart>
      <c:catAx>
        <c:axId val="-2098649640"/>
        <c:scaling>
          <c:orientation val="minMax"/>
        </c:scaling>
        <c:delete val="0"/>
        <c:axPos val="l"/>
        <c:majorTickMark val="out"/>
        <c:minorTickMark val="none"/>
        <c:tickLblPos val="nextTo"/>
        <c:crossAx val="-2101092696"/>
        <c:crosses val="autoZero"/>
        <c:auto val="1"/>
        <c:lblAlgn val="ctr"/>
        <c:lblOffset val="100"/>
        <c:noMultiLvlLbl val="0"/>
      </c:catAx>
      <c:valAx>
        <c:axId val="-2101092696"/>
        <c:scaling>
          <c:orientation val="minMax"/>
        </c:scaling>
        <c:delete val="0"/>
        <c:axPos val="b"/>
        <c:majorGridlines/>
        <c:numFmt formatCode="General" sourceLinked="1"/>
        <c:majorTickMark val="out"/>
        <c:minorTickMark val="none"/>
        <c:tickLblPos val="nextTo"/>
        <c:crossAx val="-2098649640"/>
        <c:crosses val="autoZero"/>
        <c:crossBetween val="between"/>
      </c:valAx>
    </c:plotArea>
    <c:legend>
      <c:legendPos val="r"/>
      <c:layout>
        <c:manualLayout>
          <c:xMode val="edge"/>
          <c:yMode val="edge"/>
          <c:x val="0.637161887782896"/>
          <c:y val="0.248085545551301"/>
          <c:w val="0.359693458129055"/>
          <c:h val="0.45051406739295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Very Often</c:v>
                </c:pt>
              </c:strCache>
            </c:strRef>
          </c:tx>
          <c:invertIfNegative val="0"/>
          <c:cat>
            <c:strRef>
              <c:f>Sheet1!$A$2:$A$4</c:f>
              <c:strCache>
                <c:ptCount val="3"/>
                <c:pt idx="0">
                  <c:v>2017</c:v>
                </c:pt>
                <c:pt idx="1">
                  <c:v>2016</c:v>
                </c:pt>
                <c:pt idx="2">
                  <c:v>10 years ago</c:v>
                </c:pt>
              </c:strCache>
            </c:strRef>
          </c:cat>
          <c:val>
            <c:numRef>
              <c:f>Sheet1!$B$2:$B$4</c:f>
              <c:numCache>
                <c:formatCode>General</c:formatCode>
                <c:ptCount val="3"/>
                <c:pt idx="0">
                  <c:v>4.0</c:v>
                </c:pt>
                <c:pt idx="1">
                  <c:v>17.6</c:v>
                </c:pt>
                <c:pt idx="2">
                  <c:v>11.2</c:v>
                </c:pt>
              </c:numCache>
            </c:numRef>
          </c:val>
        </c:ser>
        <c:ser>
          <c:idx val="1"/>
          <c:order val="1"/>
          <c:tx>
            <c:strRef>
              <c:f>Sheet1!$C$1</c:f>
              <c:strCache>
                <c:ptCount val="1"/>
                <c:pt idx="0">
                  <c:v>Fairly Often</c:v>
                </c:pt>
              </c:strCache>
            </c:strRef>
          </c:tx>
          <c:invertIfNegative val="0"/>
          <c:cat>
            <c:strRef>
              <c:f>Sheet1!$A$2:$A$4</c:f>
              <c:strCache>
                <c:ptCount val="3"/>
                <c:pt idx="0">
                  <c:v>2017</c:v>
                </c:pt>
                <c:pt idx="1">
                  <c:v>2016</c:v>
                </c:pt>
                <c:pt idx="2">
                  <c:v>10 years ago</c:v>
                </c:pt>
              </c:strCache>
            </c:strRef>
          </c:cat>
          <c:val>
            <c:numRef>
              <c:f>Sheet1!$C$2:$C$4</c:f>
              <c:numCache>
                <c:formatCode>General</c:formatCode>
                <c:ptCount val="3"/>
                <c:pt idx="0">
                  <c:v>7.0</c:v>
                </c:pt>
                <c:pt idx="1">
                  <c:v>2.6</c:v>
                </c:pt>
                <c:pt idx="2">
                  <c:v>2.6</c:v>
                </c:pt>
              </c:numCache>
            </c:numRef>
          </c:val>
        </c:ser>
        <c:ser>
          <c:idx val="2"/>
          <c:order val="2"/>
          <c:tx>
            <c:strRef>
              <c:f>Sheet1!$D$1</c:f>
              <c:strCache>
                <c:ptCount val="1"/>
                <c:pt idx="0">
                  <c:v>Occasionally</c:v>
                </c:pt>
              </c:strCache>
            </c:strRef>
          </c:tx>
          <c:invertIfNegative val="0"/>
          <c:cat>
            <c:strRef>
              <c:f>Sheet1!$A$2:$A$4</c:f>
              <c:strCache>
                <c:ptCount val="3"/>
                <c:pt idx="0">
                  <c:v>2017</c:v>
                </c:pt>
                <c:pt idx="1">
                  <c:v>2016</c:v>
                </c:pt>
                <c:pt idx="2">
                  <c:v>10 years ago</c:v>
                </c:pt>
              </c:strCache>
            </c:strRef>
          </c:cat>
          <c:val>
            <c:numRef>
              <c:f>Sheet1!$D$2:$D$4</c:f>
              <c:numCache>
                <c:formatCode>General</c:formatCode>
                <c:ptCount val="3"/>
                <c:pt idx="0">
                  <c:v>5.0</c:v>
                </c:pt>
                <c:pt idx="1">
                  <c:v>1.2</c:v>
                </c:pt>
                <c:pt idx="2">
                  <c:v>1.2</c:v>
                </c:pt>
              </c:numCache>
            </c:numRef>
          </c:val>
        </c:ser>
        <c:ser>
          <c:idx val="3"/>
          <c:order val="3"/>
          <c:tx>
            <c:strRef>
              <c:f>Sheet1!$E$1</c:f>
              <c:strCache>
                <c:ptCount val="1"/>
                <c:pt idx="0">
                  <c:v>Rarely</c:v>
                </c:pt>
              </c:strCache>
            </c:strRef>
          </c:tx>
          <c:invertIfNegative val="0"/>
          <c:cat>
            <c:strRef>
              <c:f>Sheet1!$A$2:$A$4</c:f>
              <c:strCache>
                <c:ptCount val="3"/>
                <c:pt idx="0">
                  <c:v>2017</c:v>
                </c:pt>
                <c:pt idx="1">
                  <c:v>2016</c:v>
                </c:pt>
                <c:pt idx="2">
                  <c:v>10 years ago</c:v>
                </c:pt>
              </c:strCache>
            </c:strRef>
          </c:cat>
          <c:val>
            <c:numRef>
              <c:f>Sheet1!$E$2:$E$4</c:f>
              <c:numCache>
                <c:formatCode>General</c:formatCode>
                <c:ptCount val="3"/>
                <c:pt idx="0">
                  <c:v>0.0</c:v>
                </c:pt>
                <c:pt idx="1">
                  <c:v>2.6</c:v>
                </c:pt>
                <c:pt idx="2">
                  <c:v>2.6</c:v>
                </c:pt>
              </c:numCache>
            </c:numRef>
          </c:val>
        </c:ser>
        <c:ser>
          <c:idx val="4"/>
          <c:order val="4"/>
          <c:tx>
            <c:strRef>
              <c:f>Sheet1!$F$1</c:f>
              <c:strCache>
                <c:ptCount val="1"/>
                <c:pt idx="0">
                  <c:v>Never</c:v>
                </c:pt>
              </c:strCache>
            </c:strRef>
          </c:tx>
          <c:spPr>
            <a:solidFill>
              <a:srgbClr val="FFFF00"/>
            </a:solidFill>
          </c:spPr>
          <c:invertIfNegative val="0"/>
          <c:cat>
            <c:strRef>
              <c:f>Sheet1!$A$2:$A$4</c:f>
              <c:strCache>
                <c:ptCount val="3"/>
                <c:pt idx="0">
                  <c:v>2017</c:v>
                </c:pt>
                <c:pt idx="1">
                  <c:v>2016</c:v>
                </c:pt>
                <c:pt idx="2">
                  <c:v>10 years ago</c:v>
                </c:pt>
              </c:strCache>
            </c:strRef>
          </c:cat>
          <c:val>
            <c:numRef>
              <c:f>Sheet1!$F$2:$F$4</c:f>
              <c:numCache>
                <c:formatCode>General</c:formatCode>
                <c:ptCount val="3"/>
                <c:pt idx="0">
                  <c:v>0.0</c:v>
                </c:pt>
                <c:pt idx="1">
                  <c:v>2.6</c:v>
                </c:pt>
                <c:pt idx="2">
                  <c:v>2.6</c:v>
                </c:pt>
              </c:numCache>
            </c:numRef>
          </c:val>
        </c:ser>
        <c:dLbls>
          <c:showLegendKey val="0"/>
          <c:showVal val="0"/>
          <c:showCatName val="0"/>
          <c:showSerName val="0"/>
          <c:showPercent val="0"/>
          <c:showBubbleSize val="0"/>
        </c:dLbls>
        <c:gapWidth val="150"/>
        <c:axId val="-2088753368"/>
        <c:axId val="2102504392"/>
      </c:barChart>
      <c:catAx>
        <c:axId val="-2088753368"/>
        <c:scaling>
          <c:orientation val="minMax"/>
        </c:scaling>
        <c:delete val="0"/>
        <c:axPos val="l"/>
        <c:majorTickMark val="out"/>
        <c:minorTickMark val="none"/>
        <c:tickLblPos val="nextTo"/>
        <c:crossAx val="2102504392"/>
        <c:crosses val="autoZero"/>
        <c:auto val="1"/>
        <c:lblAlgn val="ctr"/>
        <c:lblOffset val="100"/>
        <c:noMultiLvlLbl val="0"/>
      </c:catAx>
      <c:valAx>
        <c:axId val="2102504392"/>
        <c:scaling>
          <c:orientation val="minMax"/>
        </c:scaling>
        <c:delete val="0"/>
        <c:axPos val="b"/>
        <c:majorGridlines/>
        <c:numFmt formatCode="General" sourceLinked="1"/>
        <c:majorTickMark val="out"/>
        <c:minorTickMark val="none"/>
        <c:tickLblPos val="nextTo"/>
        <c:crossAx val="-2088753368"/>
        <c:crosses val="autoZero"/>
        <c:crossBetween val="between"/>
      </c:valAx>
    </c:plotArea>
    <c:legend>
      <c:legendPos val="r"/>
      <c:layout>
        <c:manualLayout>
          <c:xMode val="edge"/>
          <c:yMode val="edge"/>
          <c:x val="0.640306541870943"/>
          <c:y val="0.270533806838456"/>
          <c:w val="0.359693458129055"/>
          <c:h val="0.4308718387666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A791D1-D2A5-4C9D-8862-D37B4442A919}" type="datetimeFigureOut">
              <a:rPr lang="en-US" smtClean="0"/>
              <a:pPr/>
              <a:t>8/3/17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02814-9648-44F6-A5F0-613B5292E24C}" type="slidenum">
              <a:rPr lang="en-US" smtClean="0"/>
              <a:pPr/>
              <a:t>‹#›</a:t>
            </a:fld>
            <a:endParaRPr lang="en-US"/>
          </a:p>
        </p:txBody>
      </p:sp>
    </p:spTree>
    <p:extLst>
      <p:ext uri="{BB962C8B-B14F-4D97-AF65-F5344CB8AC3E}">
        <p14:creationId xmlns:p14="http://schemas.microsoft.com/office/powerpoint/2010/main" val="212198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702814-9648-44F6-A5F0-613B5292E24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smtClean="0"/>
              <a:t>Over</a:t>
            </a:r>
            <a:r>
              <a:rPr lang="en-US" sz="1050" baseline="0" dirty="0" smtClean="0"/>
              <a:t> the generations, Palauans have been introduced to foreign lifestyles and diets. As food habits researchers, my team and I conducted a food habits survey all over Palau to examine food sources of the Palauan people, </a:t>
            </a:r>
            <a:r>
              <a:rPr lang="en-US" sz="1050" baseline="0" dirty="0" err="1" smtClean="0"/>
              <a:t>relaince</a:t>
            </a:r>
            <a:r>
              <a:rPr lang="en-US" sz="1050" baseline="0" dirty="0" smtClean="0"/>
              <a:t> on local and/or imported foods and hopefully find out whether they are correlated to the increase of disease such as Diabetes Type II: Mellitus, which has been one of the leading causes of morbidity in Palau. Over the past three years, we have collected over 250 samples and preliminary results show more than 70% reliance on </a:t>
            </a:r>
            <a:r>
              <a:rPr lang="en-US" sz="1050" baseline="0" dirty="0" err="1" smtClean="0"/>
              <a:t>imnported</a:t>
            </a:r>
            <a:r>
              <a:rPr lang="en-US" sz="1050" baseline="0" dirty="0" smtClean="0"/>
              <a:t> foods 50% reduced activity. </a:t>
            </a:r>
            <a:endParaRPr lang="en-US" sz="1050" dirty="0"/>
          </a:p>
        </p:txBody>
      </p:sp>
      <p:sp>
        <p:nvSpPr>
          <p:cNvPr id="4" name="Slide Number Placeholder 3"/>
          <p:cNvSpPr>
            <a:spLocks noGrp="1"/>
          </p:cNvSpPr>
          <p:nvPr>
            <p:ph type="sldNum" sz="quarter" idx="10"/>
          </p:nvPr>
        </p:nvSpPr>
        <p:spPr/>
        <p:txBody>
          <a:bodyPr/>
          <a:lstStyle/>
          <a:p>
            <a:fld id="{6F702814-9648-44F6-A5F0-613B5292E24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analyze</a:t>
            </a:r>
            <a:r>
              <a:rPr lang="en-US" baseline="0" dirty="0" smtClean="0"/>
              <a:t> change in diet 10yrs ago vs. 2015/2016/2017</a:t>
            </a:r>
          </a:p>
          <a:p>
            <a:endParaRPr lang="en-US" dirty="0"/>
          </a:p>
        </p:txBody>
      </p:sp>
      <p:sp>
        <p:nvSpPr>
          <p:cNvPr id="4" name="Slide Number Placeholder 3"/>
          <p:cNvSpPr>
            <a:spLocks noGrp="1"/>
          </p:cNvSpPr>
          <p:nvPr>
            <p:ph type="sldNum" sz="quarter" idx="10"/>
          </p:nvPr>
        </p:nvSpPr>
        <p:spPr/>
        <p:txBody>
          <a:bodyPr/>
          <a:lstStyle/>
          <a:p>
            <a:fld id="{6F702814-9648-44F6-A5F0-613B5292E24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project which consisted</a:t>
            </a:r>
            <a:r>
              <a:rPr lang="en-US" baseline="0" dirty="0" smtClean="0"/>
              <a:t> of a two-part survey was founded by Dr. Iida Akiko of Tokyo University in Japan. The first survey asked about basic information such as age, gender, phone number, and number of people living in household and lifestyle activities in general. The second part of the survey is a food journal they would keep at for 7 days.</a:t>
            </a:r>
          </a:p>
        </p:txBody>
      </p:sp>
      <p:sp>
        <p:nvSpPr>
          <p:cNvPr id="4" name="Slide Number Placeholder 3"/>
          <p:cNvSpPr>
            <a:spLocks noGrp="1"/>
          </p:cNvSpPr>
          <p:nvPr>
            <p:ph type="sldNum" sz="quarter" idx="10"/>
          </p:nvPr>
        </p:nvSpPr>
        <p:spPr/>
        <p:txBody>
          <a:bodyPr/>
          <a:lstStyle/>
          <a:p>
            <a:fld id="{6F702814-9648-44F6-A5F0-613B5292E24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t>
            </a:r>
            <a:r>
              <a:rPr lang="en-US" baseline="0" dirty="0" smtClean="0"/>
              <a:t> Akiko was also the provider of our survey tools which include 20 PC tablets which were great for the project because they allowed </a:t>
            </a:r>
            <a:r>
              <a:rPr lang="en-US" baseline="0" dirty="0" err="1" smtClean="0"/>
              <a:t>surveyees</a:t>
            </a:r>
            <a:r>
              <a:rPr lang="en-US" baseline="0" dirty="0" smtClean="0"/>
              <a:t> to take pictures of their meals  for a more developed review of the surveys. and 20 paper-based surveys for back-up throughout 2015-2016. During the summer of this year, we started to use paper-based materials</a:t>
            </a:r>
            <a:endParaRPr lang="en-US" dirty="0"/>
          </a:p>
        </p:txBody>
      </p:sp>
      <p:sp>
        <p:nvSpPr>
          <p:cNvPr id="4" name="Slide Number Placeholder 3"/>
          <p:cNvSpPr>
            <a:spLocks noGrp="1"/>
          </p:cNvSpPr>
          <p:nvPr>
            <p:ph type="sldNum" sz="quarter" idx="10"/>
          </p:nvPr>
        </p:nvSpPr>
        <p:spPr/>
        <p:txBody>
          <a:bodyPr/>
          <a:lstStyle/>
          <a:p>
            <a:fld id="{6F702814-9648-44F6-A5F0-613B5292E24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a:t>
            </a:r>
            <a:r>
              <a:rPr lang="en-US" dirty="0" err="1" smtClean="0"/>
              <a:t>akiko</a:t>
            </a:r>
            <a:r>
              <a:rPr lang="en-US" dirty="0" smtClean="0"/>
              <a:t> and </a:t>
            </a:r>
            <a:r>
              <a:rPr lang="en-US" dirty="0" err="1" smtClean="0"/>
              <a:t>leah</a:t>
            </a:r>
            <a:r>
              <a:rPr lang="en-US" dirty="0" smtClean="0"/>
              <a:t> hit 2 states, 2017</a:t>
            </a:r>
            <a:r>
              <a:rPr lang="en-US" baseline="0" dirty="0" smtClean="0"/>
              <a:t> – 12 states out of 16. </a:t>
            </a:r>
            <a:r>
              <a:rPr lang="en-US" dirty="0" smtClean="0"/>
              <a:t>By</a:t>
            </a:r>
            <a:r>
              <a:rPr lang="en-US" baseline="0" dirty="0" smtClean="0"/>
              <a:t> switching to paper-based surveys instead of PC tablets, it enabled us to distribute numerous surveys in dispersed locations in a short period of time instead of waiting for the first 20 respondents to finish their 7 day meal audit. Convenience for head of household</a:t>
            </a:r>
            <a:endParaRPr lang="en-US" dirty="0"/>
          </a:p>
        </p:txBody>
      </p:sp>
      <p:sp>
        <p:nvSpPr>
          <p:cNvPr id="4" name="Slide Number Placeholder 3"/>
          <p:cNvSpPr>
            <a:spLocks noGrp="1"/>
          </p:cNvSpPr>
          <p:nvPr>
            <p:ph type="sldNum" sz="quarter" idx="10"/>
          </p:nvPr>
        </p:nvSpPr>
        <p:spPr/>
        <p:txBody>
          <a:bodyPr/>
          <a:lstStyle/>
          <a:p>
            <a:fld id="{6F702814-9648-44F6-A5F0-613B5292E24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702814-9648-44F6-A5F0-613B5292E24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dirty="0" err="1" smtClean="0"/>
              <a:t>fishing.aov</a:t>
            </a:r>
            <a:r>
              <a:rPr lang="en-US" sz="1200" dirty="0" smtClean="0"/>
              <a:t>&lt;-</a:t>
            </a:r>
            <a:r>
              <a:rPr lang="en-US" sz="1200" dirty="0" err="1" smtClean="0"/>
              <a:t>aov</a:t>
            </a:r>
            <a:r>
              <a:rPr lang="en-US" sz="1200" dirty="0" smtClean="0"/>
              <a:t>(</a:t>
            </a:r>
            <a:r>
              <a:rPr lang="en-US" sz="1200" dirty="0" err="1" smtClean="0"/>
              <a:t>FoodSurvey$FISHING~FoodSurvey$YEAR</a:t>
            </a:r>
            <a:r>
              <a:rPr lang="en-US" sz="1200" dirty="0" smtClean="0"/>
              <a:t>)</a:t>
            </a:r>
          </a:p>
          <a:p>
            <a:r>
              <a:rPr lang="en-US" sz="1200" dirty="0" smtClean="0"/>
              <a:t>&gt; summary(</a:t>
            </a:r>
            <a:r>
              <a:rPr lang="en-US" sz="1200" dirty="0" err="1" smtClean="0"/>
              <a:t>fishing.aov</a:t>
            </a:r>
            <a:r>
              <a:rPr lang="en-US" sz="1200" dirty="0" smtClean="0"/>
              <a:t>)</a:t>
            </a:r>
          </a:p>
          <a:p>
            <a:r>
              <a:rPr lang="en-US" sz="1200" dirty="0" smtClean="0"/>
              <a:t>                 </a:t>
            </a:r>
            <a:r>
              <a:rPr lang="en-US" sz="1200" dirty="0" err="1" smtClean="0"/>
              <a:t>Df</a:t>
            </a:r>
            <a:r>
              <a:rPr lang="en-US" sz="1200" dirty="0" smtClean="0"/>
              <a:t> Sum </a:t>
            </a:r>
            <a:r>
              <a:rPr lang="en-US" sz="1200" dirty="0" err="1" smtClean="0"/>
              <a:t>Sq</a:t>
            </a:r>
            <a:r>
              <a:rPr lang="en-US" sz="1200" dirty="0" smtClean="0"/>
              <a:t> Mean </a:t>
            </a:r>
            <a:r>
              <a:rPr lang="en-US" sz="1200" dirty="0" err="1" smtClean="0"/>
              <a:t>Sq</a:t>
            </a:r>
            <a:r>
              <a:rPr lang="en-US" sz="1200" dirty="0" smtClean="0"/>
              <a:t> F value </a:t>
            </a:r>
            <a:r>
              <a:rPr lang="en-US" sz="1200" dirty="0" err="1" smtClean="0"/>
              <a:t>Pr</a:t>
            </a:r>
            <a:r>
              <a:rPr lang="en-US" sz="1200" dirty="0" smtClean="0"/>
              <a:t>(&gt;F)  </a:t>
            </a:r>
          </a:p>
          <a:p>
            <a:r>
              <a:rPr lang="en-US" sz="1200" dirty="0" err="1" smtClean="0"/>
              <a:t>FoodSurvey$YEAR</a:t>
            </a:r>
            <a:r>
              <a:rPr lang="en-US" sz="1200" dirty="0" smtClean="0"/>
              <a:t>   1    7.2   7.203   4.084 0.0441 *</a:t>
            </a:r>
          </a:p>
          <a:p>
            <a:r>
              <a:rPr lang="en-US" sz="1200" dirty="0" smtClean="0"/>
              <a:t>Residuals       347  612.1   1.764                 </a:t>
            </a:r>
          </a:p>
          <a:p>
            <a:r>
              <a:rPr lang="en-US" sz="1200" dirty="0" smtClean="0"/>
              <a:t>---</a:t>
            </a:r>
          </a:p>
          <a:p>
            <a:r>
              <a:rPr lang="en-US" sz="1200" dirty="0" err="1" smtClean="0"/>
              <a:t>Signif</a:t>
            </a:r>
            <a:r>
              <a:rPr lang="en-US" sz="1200" dirty="0" smtClean="0"/>
              <a:t>. codes:  0 ‘***’ 0.001 ‘**’ 0.01 ‘*’ 0.05 ‘.’ 0.1 ‘ ’ 1</a:t>
            </a:r>
          </a:p>
          <a:p>
            <a:r>
              <a:rPr lang="en-US" sz="1200" dirty="0" smtClean="0"/>
              <a:t>&gt; </a:t>
            </a:r>
            <a:r>
              <a:rPr lang="en-US" sz="1200" dirty="0" err="1" smtClean="0"/>
              <a:t>hunting.aov</a:t>
            </a:r>
            <a:r>
              <a:rPr lang="en-US" sz="1200" dirty="0" smtClean="0"/>
              <a:t>&lt;-</a:t>
            </a:r>
            <a:r>
              <a:rPr lang="en-US" sz="1200" dirty="0" err="1" smtClean="0"/>
              <a:t>aov</a:t>
            </a:r>
            <a:r>
              <a:rPr lang="en-US" sz="1200" dirty="0" smtClean="0"/>
              <a:t>(</a:t>
            </a:r>
            <a:r>
              <a:rPr lang="en-US" sz="1200" dirty="0" err="1" smtClean="0"/>
              <a:t>FoodSurvey$HUNTING~FoodSurvey$YEAR</a:t>
            </a:r>
            <a:r>
              <a:rPr lang="en-US" sz="1200" dirty="0" smtClean="0"/>
              <a:t>)</a:t>
            </a:r>
          </a:p>
          <a:p>
            <a:r>
              <a:rPr lang="en-US" sz="1200" dirty="0" smtClean="0"/>
              <a:t>&gt; summary(</a:t>
            </a:r>
            <a:r>
              <a:rPr lang="en-US" sz="1200" dirty="0" err="1" smtClean="0"/>
              <a:t>hunting.aov</a:t>
            </a:r>
            <a:r>
              <a:rPr lang="en-US" sz="1200" dirty="0" smtClean="0"/>
              <a:t>)</a:t>
            </a:r>
          </a:p>
          <a:p>
            <a:r>
              <a:rPr lang="en-US" sz="1200" dirty="0" smtClean="0"/>
              <a:t>                 </a:t>
            </a:r>
            <a:r>
              <a:rPr lang="en-US" sz="1200" dirty="0" err="1" smtClean="0"/>
              <a:t>Df</a:t>
            </a:r>
            <a:r>
              <a:rPr lang="en-US" sz="1200" dirty="0" smtClean="0"/>
              <a:t> Sum </a:t>
            </a:r>
            <a:r>
              <a:rPr lang="en-US" sz="1200" dirty="0" err="1" smtClean="0"/>
              <a:t>Sq</a:t>
            </a:r>
            <a:r>
              <a:rPr lang="en-US" sz="1200" dirty="0" smtClean="0"/>
              <a:t> Mean </a:t>
            </a:r>
            <a:r>
              <a:rPr lang="en-US" sz="1200" dirty="0" err="1" smtClean="0"/>
              <a:t>Sq</a:t>
            </a:r>
            <a:r>
              <a:rPr lang="en-US" sz="1200" dirty="0" smtClean="0"/>
              <a:t> F value  </a:t>
            </a:r>
            <a:r>
              <a:rPr lang="en-US" sz="1200" dirty="0" err="1" smtClean="0"/>
              <a:t>Pr</a:t>
            </a:r>
            <a:r>
              <a:rPr lang="en-US" sz="1200" dirty="0" smtClean="0"/>
              <a:t>(&gt;F)   </a:t>
            </a:r>
          </a:p>
          <a:p>
            <a:r>
              <a:rPr lang="en-US" sz="1200" dirty="0" err="1" smtClean="0"/>
              <a:t>FoodSurvey$YEAR</a:t>
            </a:r>
            <a:r>
              <a:rPr lang="en-US" sz="1200" dirty="0" smtClean="0"/>
              <a:t>   1    9.2   9.160   8.828 0.00317 **</a:t>
            </a:r>
          </a:p>
          <a:p>
            <a:r>
              <a:rPr lang="en-US" sz="1200" dirty="0" smtClean="0"/>
              <a:t>Residuals       347  360.0   1.038                   </a:t>
            </a:r>
          </a:p>
          <a:p>
            <a:r>
              <a:rPr lang="en-US" sz="1200" dirty="0" smtClean="0"/>
              <a:t>---</a:t>
            </a:r>
          </a:p>
          <a:p>
            <a:r>
              <a:rPr lang="en-US" sz="1200" dirty="0" err="1" smtClean="0"/>
              <a:t>Signif</a:t>
            </a:r>
            <a:r>
              <a:rPr lang="en-US" sz="1200" dirty="0" smtClean="0"/>
              <a:t>. codes:  0 ‘***’ 0.001 ‘**’ 0.01 ‘*’ 0.05 ‘.’ 0.1 ‘ ’ 1</a:t>
            </a:r>
          </a:p>
          <a:p>
            <a:r>
              <a:rPr lang="en-US" sz="1200" dirty="0" smtClean="0"/>
              <a:t>&gt; </a:t>
            </a:r>
            <a:r>
              <a:rPr lang="en-US" sz="1200" dirty="0" err="1" smtClean="0"/>
              <a:t>harvesting.aov</a:t>
            </a:r>
            <a:r>
              <a:rPr lang="en-US" sz="1200" dirty="0" smtClean="0"/>
              <a:t>&lt;-</a:t>
            </a:r>
            <a:r>
              <a:rPr lang="en-US" sz="1200" dirty="0" err="1" smtClean="0"/>
              <a:t>aov</a:t>
            </a:r>
            <a:r>
              <a:rPr lang="en-US" sz="1200" dirty="0" smtClean="0"/>
              <a:t>(</a:t>
            </a:r>
            <a:r>
              <a:rPr lang="en-US" sz="1200" dirty="0" err="1" smtClean="0"/>
              <a:t>FoodSurvey$HARVESTING~FoodSurvey$YEAR</a:t>
            </a:r>
            <a:r>
              <a:rPr lang="en-US" sz="1200" dirty="0" smtClean="0"/>
              <a:t>)</a:t>
            </a:r>
          </a:p>
          <a:p>
            <a:r>
              <a:rPr lang="en-US" sz="1200" dirty="0" smtClean="0"/>
              <a:t>&gt; summary(</a:t>
            </a:r>
            <a:r>
              <a:rPr lang="en-US" sz="1200" dirty="0" err="1" smtClean="0"/>
              <a:t>harvesting.aov</a:t>
            </a:r>
            <a:r>
              <a:rPr lang="en-US" sz="1200" dirty="0" smtClean="0"/>
              <a:t>)</a:t>
            </a:r>
          </a:p>
          <a:p>
            <a:r>
              <a:rPr lang="en-US" sz="1200" dirty="0" smtClean="0"/>
              <a:t>                 </a:t>
            </a:r>
            <a:r>
              <a:rPr lang="en-US" sz="1200" dirty="0" err="1" smtClean="0"/>
              <a:t>Df</a:t>
            </a:r>
            <a:r>
              <a:rPr lang="en-US" sz="1200" dirty="0" smtClean="0"/>
              <a:t> Sum </a:t>
            </a:r>
            <a:r>
              <a:rPr lang="en-US" sz="1200" dirty="0" err="1" smtClean="0"/>
              <a:t>Sq</a:t>
            </a:r>
            <a:r>
              <a:rPr lang="en-US" sz="1200" dirty="0" smtClean="0"/>
              <a:t> Mean </a:t>
            </a:r>
            <a:r>
              <a:rPr lang="en-US" sz="1200" dirty="0" err="1" smtClean="0"/>
              <a:t>Sq</a:t>
            </a:r>
            <a:r>
              <a:rPr lang="en-US" sz="1200" dirty="0" smtClean="0"/>
              <a:t> F value </a:t>
            </a:r>
            <a:r>
              <a:rPr lang="en-US" sz="1200" dirty="0" err="1" smtClean="0"/>
              <a:t>Pr</a:t>
            </a:r>
            <a:r>
              <a:rPr lang="en-US" sz="1200" dirty="0" smtClean="0"/>
              <a:t>(&gt;F)</a:t>
            </a:r>
          </a:p>
          <a:p>
            <a:r>
              <a:rPr lang="en-US" sz="1200" dirty="0" err="1" smtClean="0"/>
              <a:t>FoodSurvey$YEAR</a:t>
            </a:r>
            <a:r>
              <a:rPr lang="en-US" sz="1200" dirty="0" smtClean="0"/>
              <a:t>   1    0.0  0.0019   0.001  0.977</a:t>
            </a:r>
          </a:p>
          <a:p>
            <a:r>
              <a:rPr lang="en-US" sz="1200" dirty="0" smtClean="0"/>
              <a:t>Residuals       347  813.7  2.3451               </a:t>
            </a:r>
          </a:p>
          <a:p>
            <a:r>
              <a:rPr lang="en-US" sz="1200" dirty="0" smtClean="0"/>
              <a:t>&gt; </a:t>
            </a:r>
          </a:p>
          <a:p>
            <a:r>
              <a:rPr lang="en-US" sz="1200" dirty="0" smtClean="0"/>
              <a:t>&gt; </a:t>
            </a:r>
            <a:r>
              <a:rPr lang="en-US" sz="1200" dirty="0" err="1" smtClean="0"/>
              <a:t>herbs.aov</a:t>
            </a:r>
            <a:r>
              <a:rPr lang="en-US" sz="1200" dirty="0" smtClean="0"/>
              <a:t>&lt;-</a:t>
            </a:r>
            <a:r>
              <a:rPr lang="en-US" sz="1200" dirty="0" err="1" smtClean="0"/>
              <a:t>aov</a:t>
            </a:r>
            <a:r>
              <a:rPr lang="en-US" sz="1200" dirty="0" smtClean="0"/>
              <a:t>(</a:t>
            </a:r>
            <a:r>
              <a:rPr lang="en-US" sz="1200" dirty="0" err="1" smtClean="0"/>
              <a:t>FoodSurvey$HERBS~FoodSurvey$YEAR</a:t>
            </a:r>
            <a:r>
              <a:rPr lang="en-US" sz="1200" dirty="0" smtClean="0"/>
              <a:t>)</a:t>
            </a:r>
          </a:p>
          <a:p>
            <a:r>
              <a:rPr lang="en-US" sz="1200" dirty="0" smtClean="0"/>
              <a:t>&gt; summary(</a:t>
            </a:r>
            <a:r>
              <a:rPr lang="en-US" sz="1200" dirty="0" err="1" smtClean="0"/>
              <a:t>herbs.aov</a:t>
            </a:r>
            <a:r>
              <a:rPr lang="en-US" sz="1200" dirty="0" smtClean="0"/>
              <a:t>)</a:t>
            </a:r>
          </a:p>
          <a:p>
            <a:r>
              <a:rPr lang="en-US" sz="1200" dirty="0" smtClean="0"/>
              <a:t>                 </a:t>
            </a:r>
            <a:r>
              <a:rPr lang="en-US" sz="1200" dirty="0" err="1" smtClean="0"/>
              <a:t>Df</a:t>
            </a:r>
            <a:r>
              <a:rPr lang="en-US" sz="1200" dirty="0" smtClean="0"/>
              <a:t> Sum </a:t>
            </a:r>
            <a:r>
              <a:rPr lang="en-US" sz="1200" dirty="0" err="1" smtClean="0"/>
              <a:t>Sq</a:t>
            </a:r>
            <a:r>
              <a:rPr lang="en-US" sz="1200" dirty="0" smtClean="0"/>
              <a:t> Mean </a:t>
            </a:r>
            <a:r>
              <a:rPr lang="en-US" sz="1200" dirty="0" err="1" smtClean="0"/>
              <a:t>Sq</a:t>
            </a:r>
            <a:r>
              <a:rPr lang="en-US" sz="1200" dirty="0" smtClean="0"/>
              <a:t> F value </a:t>
            </a:r>
            <a:r>
              <a:rPr lang="en-US" sz="1200" dirty="0" err="1" smtClean="0"/>
              <a:t>Pr</a:t>
            </a:r>
            <a:r>
              <a:rPr lang="en-US" sz="1200" dirty="0" smtClean="0"/>
              <a:t>(&gt;F)</a:t>
            </a:r>
          </a:p>
          <a:p>
            <a:r>
              <a:rPr lang="en-US" sz="1200" dirty="0" err="1" smtClean="0"/>
              <a:t>FoodSurvey$YEAR</a:t>
            </a:r>
            <a:r>
              <a:rPr lang="en-US" sz="1200" dirty="0" smtClean="0"/>
              <a:t>   1    0.9  0.8889   0.431  0.512</a:t>
            </a:r>
          </a:p>
          <a:p>
            <a:r>
              <a:rPr lang="en-US" sz="1200" dirty="0" smtClean="0"/>
              <a:t>Residuals       345  711.9  2.0636               </a:t>
            </a:r>
          </a:p>
          <a:p>
            <a:r>
              <a:rPr lang="en-US" sz="1200" dirty="0" smtClean="0"/>
              <a:t>2 observations deleted due to </a:t>
            </a:r>
            <a:r>
              <a:rPr lang="en-US" sz="1200" dirty="0" err="1" smtClean="0"/>
              <a:t>missingness</a:t>
            </a:r>
            <a:endParaRPr lang="en-US" sz="1200" dirty="0" smtClean="0"/>
          </a:p>
          <a:p>
            <a:r>
              <a:rPr lang="en-US" sz="1200" dirty="0" smtClean="0"/>
              <a:t>&gt; </a:t>
            </a:r>
            <a:r>
              <a:rPr lang="en-US" sz="1200" dirty="0" err="1" smtClean="0"/>
              <a:t>recreational.aov</a:t>
            </a:r>
            <a:r>
              <a:rPr lang="en-US" sz="1200" dirty="0" smtClean="0"/>
              <a:t>&lt;-</a:t>
            </a:r>
            <a:r>
              <a:rPr lang="en-US" sz="1200" dirty="0" err="1" smtClean="0"/>
              <a:t>aov</a:t>
            </a:r>
            <a:r>
              <a:rPr lang="en-US" sz="1200" dirty="0" smtClean="0"/>
              <a:t>(</a:t>
            </a:r>
            <a:r>
              <a:rPr lang="en-US" sz="1200" dirty="0" err="1" smtClean="0"/>
              <a:t>FoodSurvey$RECREATIONAL~FoodSurvey$YEAR</a:t>
            </a:r>
            <a:r>
              <a:rPr lang="en-US" sz="1200" dirty="0" smtClean="0"/>
              <a:t>)</a:t>
            </a:r>
          </a:p>
          <a:p>
            <a:r>
              <a:rPr lang="en-US" sz="1200" dirty="0" smtClean="0"/>
              <a:t>&gt; summary(</a:t>
            </a:r>
            <a:r>
              <a:rPr lang="en-US" sz="1200" dirty="0" err="1" smtClean="0"/>
              <a:t>recreational.aov</a:t>
            </a:r>
            <a:r>
              <a:rPr lang="en-US" sz="1200" dirty="0" smtClean="0"/>
              <a:t>)</a:t>
            </a:r>
          </a:p>
          <a:p>
            <a:r>
              <a:rPr lang="en-US" sz="1200" dirty="0" smtClean="0"/>
              <a:t>                 </a:t>
            </a:r>
            <a:r>
              <a:rPr lang="en-US" sz="1200" dirty="0" err="1" smtClean="0"/>
              <a:t>Df</a:t>
            </a:r>
            <a:r>
              <a:rPr lang="en-US" sz="1200" dirty="0" smtClean="0"/>
              <a:t> Sum </a:t>
            </a:r>
            <a:r>
              <a:rPr lang="en-US" sz="1200" dirty="0" err="1" smtClean="0"/>
              <a:t>Sq</a:t>
            </a:r>
            <a:r>
              <a:rPr lang="en-US" sz="1200" dirty="0" smtClean="0"/>
              <a:t> Mean </a:t>
            </a:r>
            <a:r>
              <a:rPr lang="en-US" sz="1200" dirty="0" err="1" smtClean="0"/>
              <a:t>Sq</a:t>
            </a:r>
            <a:r>
              <a:rPr lang="en-US" sz="1200" dirty="0" smtClean="0"/>
              <a:t> F value </a:t>
            </a:r>
            <a:r>
              <a:rPr lang="en-US" sz="1200" dirty="0" err="1" smtClean="0"/>
              <a:t>Pr</a:t>
            </a:r>
            <a:r>
              <a:rPr lang="en-US" sz="1200" dirty="0" smtClean="0"/>
              <a:t>(&gt;F)</a:t>
            </a:r>
          </a:p>
          <a:p>
            <a:r>
              <a:rPr lang="en-US" sz="1200" dirty="0" err="1" smtClean="0"/>
              <a:t>FoodSurvey$YEAR</a:t>
            </a:r>
            <a:r>
              <a:rPr lang="en-US" sz="1200" dirty="0" smtClean="0"/>
              <a:t>   1    0.9  0.8658   0.499   0.48</a:t>
            </a:r>
          </a:p>
          <a:p>
            <a:r>
              <a:rPr lang="en-US" sz="1200" dirty="0" smtClean="0"/>
              <a:t>Residuals       346  600.1  1.7345               </a:t>
            </a:r>
          </a:p>
          <a:p>
            <a:r>
              <a:rPr lang="en-US" sz="1200" dirty="0" smtClean="0"/>
              <a:t>1 observation deleted due to </a:t>
            </a:r>
            <a:r>
              <a:rPr lang="en-US" sz="1200" dirty="0" err="1" smtClean="0"/>
              <a:t>missingness</a:t>
            </a:r>
            <a:endParaRPr lang="en-US" sz="1200" dirty="0" smtClean="0"/>
          </a:p>
          <a:p>
            <a:r>
              <a:rPr lang="en-US" sz="1200" dirty="0" smtClean="0"/>
              <a:t>&gt; </a:t>
            </a:r>
            <a:r>
              <a:rPr lang="en-US" sz="1200" dirty="0" err="1" smtClean="0"/>
              <a:t>shopping.aov</a:t>
            </a:r>
            <a:r>
              <a:rPr lang="en-US" sz="1200" dirty="0" smtClean="0"/>
              <a:t>&lt;-</a:t>
            </a:r>
            <a:r>
              <a:rPr lang="en-US" sz="1200" dirty="0" err="1" smtClean="0"/>
              <a:t>aov</a:t>
            </a:r>
            <a:r>
              <a:rPr lang="en-US" sz="1200" dirty="0" smtClean="0"/>
              <a:t>(</a:t>
            </a:r>
            <a:r>
              <a:rPr lang="en-US" sz="1200" dirty="0" err="1" smtClean="0"/>
              <a:t>FoodSurvey$SHOPPING~FoodSurvey$YEAR</a:t>
            </a:r>
            <a:r>
              <a:rPr lang="en-US" sz="1200" dirty="0" smtClean="0"/>
              <a:t>)</a:t>
            </a:r>
          </a:p>
          <a:p>
            <a:r>
              <a:rPr lang="en-US" sz="1200" dirty="0" smtClean="0"/>
              <a:t>&gt; summary(</a:t>
            </a:r>
            <a:r>
              <a:rPr lang="en-US" sz="1200" dirty="0" err="1" smtClean="0"/>
              <a:t>shopping.aov</a:t>
            </a:r>
            <a:r>
              <a:rPr lang="en-US" sz="1200" dirty="0" smtClean="0"/>
              <a:t>)</a:t>
            </a:r>
          </a:p>
          <a:p>
            <a:r>
              <a:rPr lang="en-US" sz="1200" dirty="0" smtClean="0"/>
              <a:t>                 </a:t>
            </a:r>
            <a:r>
              <a:rPr lang="en-US" sz="1200" dirty="0" err="1" smtClean="0"/>
              <a:t>Df</a:t>
            </a:r>
            <a:r>
              <a:rPr lang="en-US" sz="1200" dirty="0" smtClean="0"/>
              <a:t> Sum </a:t>
            </a:r>
            <a:r>
              <a:rPr lang="en-US" sz="1200" dirty="0" err="1" smtClean="0"/>
              <a:t>Sq</a:t>
            </a:r>
            <a:r>
              <a:rPr lang="en-US" sz="1200" dirty="0" smtClean="0"/>
              <a:t> Mean </a:t>
            </a:r>
            <a:r>
              <a:rPr lang="en-US" sz="1200" dirty="0" err="1" smtClean="0"/>
              <a:t>Sq</a:t>
            </a:r>
            <a:r>
              <a:rPr lang="en-US" sz="1200" dirty="0" smtClean="0"/>
              <a:t> F value </a:t>
            </a:r>
            <a:r>
              <a:rPr lang="en-US" sz="1200" dirty="0" err="1" smtClean="0"/>
              <a:t>Pr</a:t>
            </a:r>
            <a:r>
              <a:rPr lang="en-US" sz="1200" dirty="0" smtClean="0"/>
              <a:t>(&gt;F)  </a:t>
            </a:r>
          </a:p>
          <a:p>
            <a:r>
              <a:rPr lang="en-US" sz="1200" dirty="0" err="1" smtClean="0"/>
              <a:t>FoodSurvey$YEAR</a:t>
            </a:r>
            <a:r>
              <a:rPr lang="en-US" sz="1200" dirty="0" smtClean="0"/>
              <a:t>   1   3.42   3.422    3.77  0.053 .</a:t>
            </a:r>
          </a:p>
          <a:p>
            <a:r>
              <a:rPr lang="en-US" sz="1200" dirty="0" smtClean="0"/>
              <a:t>Residuals       346 314.01   0.908                 </a:t>
            </a:r>
          </a:p>
          <a:p>
            <a:r>
              <a:rPr lang="en-US" sz="1200" dirty="0" smtClean="0"/>
              <a:t>---</a:t>
            </a:r>
          </a:p>
          <a:p>
            <a:r>
              <a:rPr lang="en-US" sz="1200" dirty="0" err="1" smtClean="0"/>
              <a:t>Signif</a:t>
            </a:r>
            <a:r>
              <a:rPr lang="en-US" sz="1200" dirty="0" smtClean="0"/>
              <a:t>. codes:  0 ‘***’ 0.001 ‘**’ 0.01 ‘*’ 0.05 ‘.’ 0.1 ‘ ’ 1</a:t>
            </a:r>
          </a:p>
          <a:p>
            <a:r>
              <a:rPr lang="en-US" sz="1200" dirty="0" smtClean="0"/>
              <a:t>1 observation deleted due to </a:t>
            </a:r>
            <a:r>
              <a:rPr lang="en-US" sz="1200" dirty="0" err="1" smtClean="0"/>
              <a:t>missingness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F702814-9648-44F6-A5F0-613B5292E24C}" type="slidenum">
              <a:rPr lang="en-US" smtClean="0"/>
              <a:pPr/>
              <a:t>11</a:t>
            </a:fld>
            <a:endParaRPr lang="en-US"/>
          </a:p>
        </p:txBody>
      </p:sp>
    </p:spTree>
    <p:extLst>
      <p:ext uri="{BB962C8B-B14F-4D97-AF65-F5344CB8AC3E}">
        <p14:creationId xmlns:p14="http://schemas.microsoft.com/office/powerpoint/2010/main" val="69921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Land management</a:t>
            </a:r>
          </a:p>
          <a:p>
            <a:pPr>
              <a:buFontTx/>
              <a:buChar char="-"/>
            </a:pPr>
            <a:r>
              <a:rPr lang="en-US" baseline="0" dirty="0" smtClean="0"/>
              <a:t> government policies</a:t>
            </a:r>
          </a:p>
          <a:p>
            <a:pPr>
              <a:buFontTx/>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F702814-9648-44F6-A5F0-613B5292E24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8/3/17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8/3/17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8/3/17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8/3/17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8/3/17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8/3/17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8/3/17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8/3/17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8/3/17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8/3/17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8/3/17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8/3/17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6.emf"/><Relationship Id="rId5" Type="http://schemas.openxmlformats.org/officeDocument/2006/relationships/oleObject" Target="../embeddings/oleObject2.bin"/><Relationship Id="rId6" Type="http://schemas.openxmlformats.org/officeDocument/2006/relationships/image" Target="../media/image27.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news.bbc.co.uk/olmedia/images/_23276_tuna.jpg" TargetMode="External"/><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 Id="rId11"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emf"/><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2968"/>
            <a:ext cx="7772400" cy="1470025"/>
          </a:xfrm>
        </p:spPr>
        <p:txBody>
          <a:bodyPr>
            <a:normAutofit fontScale="90000"/>
          </a:bodyPr>
          <a:lstStyle/>
          <a:p>
            <a:r>
              <a:rPr lang="en-US" b="1" dirty="0" smtClean="0">
                <a:effectLst>
                  <a:outerShdw blurRad="38100" dist="38100" dir="2700000" algn="tl">
                    <a:srgbClr val="000000">
                      <a:alpha val="43137"/>
                    </a:srgbClr>
                  </a:outerShdw>
                </a:effectLst>
              </a:rPr>
              <a:t>Food Habits Survey &amp; Source </a:t>
            </a:r>
            <a:r>
              <a:rPr lang="en-US" b="1" dirty="0" err="1" smtClean="0">
                <a:effectLst>
                  <a:outerShdw blurRad="38100" dist="38100" dir="2700000" algn="tl">
                    <a:srgbClr val="000000">
                      <a:alpha val="43137"/>
                    </a:srgbClr>
                  </a:outerShdw>
                </a:effectLst>
              </a:rPr>
              <a:t>Assesment</a:t>
            </a:r>
            <a:r>
              <a:rPr lang="en-US" b="1" dirty="0" smtClean="0">
                <a:effectLst>
                  <a:outerShdw blurRad="38100" dist="38100" dir="2700000" algn="tl">
                    <a:srgbClr val="000000">
                      <a:alpha val="43137"/>
                    </a:srgbClr>
                  </a:outerShdw>
                </a:effectLst>
              </a:rPr>
              <a:t>: Republic of Palau</a:t>
            </a:r>
            <a:r>
              <a:rPr lang="en-US" dirty="0" smtClean="0"/>
              <a:t/>
            </a:r>
            <a:br>
              <a:rPr lang="en-US" dirty="0" smtClean="0"/>
            </a:br>
            <a:endParaRPr lang="en-US" dirty="0"/>
          </a:p>
        </p:txBody>
      </p:sp>
      <p:pic>
        <p:nvPicPr>
          <p:cNvPr id="3" name="Picture 6" descr="http://ts3.mm.bing.net/th?id=HN.608005762589787846&amp;pid=15.1&amp;H=172&amp;W=160"/>
          <p:cNvPicPr>
            <a:picLocks noChangeAspect="1" noChangeArrowheads="1"/>
          </p:cNvPicPr>
          <p:nvPr/>
        </p:nvPicPr>
        <p:blipFill>
          <a:blip r:embed="rId3" cstate="print"/>
          <a:stretch>
            <a:fillRect/>
          </a:stretch>
        </p:blipFill>
        <p:spPr bwMode="auto">
          <a:xfrm>
            <a:off x="0" y="5219700"/>
            <a:ext cx="2430967" cy="1638300"/>
          </a:xfrm>
          <a:prstGeom prst="rect">
            <a:avLst/>
          </a:prstGeom>
          <a:noFill/>
          <a:ln>
            <a:noFill/>
          </a:ln>
        </p:spPr>
      </p:pic>
      <p:pic>
        <p:nvPicPr>
          <p:cNvPr id="4" name="Picture 2" descr="C:\Users\owner\Desktop\PAIR.png"/>
          <p:cNvPicPr>
            <a:picLocks noChangeAspect="1" noChangeArrowheads="1"/>
          </p:cNvPicPr>
          <p:nvPr/>
        </p:nvPicPr>
        <p:blipFill>
          <a:blip r:embed="rId4" cstate="print"/>
          <a:srcRect/>
          <a:stretch>
            <a:fillRect/>
          </a:stretch>
        </p:blipFill>
        <p:spPr bwMode="auto">
          <a:xfrm>
            <a:off x="4952543" y="6056376"/>
            <a:ext cx="4191457" cy="801624"/>
          </a:xfrm>
          <a:prstGeom prst="rect">
            <a:avLst/>
          </a:prstGeom>
          <a:noFill/>
          <a:scene3d>
            <a:camera prst="orthographicFront"/>
            <a:lightRig rig="threePt" dir="t"/>
          </a:scene3d>
        </p:spPr>
      </p:pic>
      <p:pic>
        <p:nvPicPr>
          <p:cNvPr id="5" name="Picture 8"/>
          <p:cNvPicPr>
            <a:picLocks noChangeAspect="1" noChangeArrowheads="1"/>
          </p:cNvPicPr>
          <p:nvPr/>
        </p:nvPicPr>
        <p:blipFill>
          <a:blip r:embed="rId5" cstate="print"/>
          <a:stretch>
            <a:fillRect/>
          </a:stretch>
        </p:blipFill>
        <p:spPr bwMode="auto">
          <a:xfrm>
            <a:off x="2430967" y="5219700"/>
            <a:ext cx="2521576" cy="1638300"/>
          </a:xfrm>
          <a:prstGeom prst="rect">
            <a:avLst/>
          </a:prstGeom>
          <a:noFill/>
          <a:ln>
            <a:noFill/>
          </a:ln>
        </p:spPr>
      </p:pic>
      <p:sp>
        <p:nvSpPr>
          <p:cNvPr id="6" name="Rectangle 5"/>
          <p:cNvSpPr/>
          <p:nvPr/>
        </p:nvSpPr>
        <p:spPr>
          <a:xfrm>
            <a:off x="4952543" y="6273225"/>
            <a:ext cx="1380524" cy="584775"/>
          </a:xfrm>
          <a:prstGeom prst="rect">
            <a:avLst/>
          </a:prstGeom>
          <a:noFill/>
        </p:spPr>
        <p:txBody>
          <a:bodyPr wrap="square">
            <a:spAutoFit/>
          </a:bodyPr>
          <a:lstStyle/>
          <a:p>
            <a:r>
              <a:rPr lang="en-US" sz="3200" b="1" dirty="0" smtClean="0">
                <a:effectLst>
                  <a:outerShdw blurRad="38100" dist="38100" dir="2700000" algn="tl">
                    <a:srgbClr val="000000">
                      <a:alpha val="43137"/>
                    </a:srgbClr>
                  </a:outerShdw>
                </a:effectLst>
                <a:latin typeface="Aharoni" pitchFamily="2" charset="-79"/>
                <a:cs typeface="Aharoni" pitchFamily="2" charset="-79"/>
              </a:rPr>
              <a:t>PAIR</a:t>
            </a:r>
            <a:endParaRPr lang="en-US" sz="3200" b="1" dirty="0">
              <a:effectLst>
                <a:outerShdw blurRad="38100" dist="38100" dir="2700000" algn="tl">
                  <a:srgbClr val="000000">
                    <a:alpha val="43137"/>
                  </a:srgbClr>
                </a:outerShdw>
              </a:effectLst>
              <a:latin typeface="Aharoni" pitchFamily="2" charset="-79"/>
              <a:cs typeface="Aharoni" pitchFamily="2" charset="-79"/>
            </a:endParaRPr>
          </a:p>
        </p:txBody>
      </p:sp>
      <p:pic>
        <p:nvPicPr>
          <p:cNvPr id="7" name="Picture 7"/>
          <p:cNvPicPr>
            <a:picLocks noChangeAspect="1" noChangeArrowheads="1"/>
          </p:cNvPicPr>
          <p:nvPr/>
        </p:nvPicPr>
        <p:blipFill>
          <a:blip r:embed="rId6" cstate="print"/>
          <a:srcRect/>
          <a:stretch>
            <a:fillRect/>
          </a:stretch>
        </p:blipFill>
        <p:spPr bwMode="auto">
          <a:xfrm rot="16200000">
            <a:off x="6629933" y="3542311"/>
            <a:ext cx="836678" cy="4191456"/>
          </a:xfrm>
          <a:prstGeom prst="rect">
            <a:avLst/>
          </a:prstGeom>
          <a:noFill/>
          <a:ln w="9525">
            <a:noFill/>
            <a:miter lim="800000"/>
            <a:headEnd/>
            <a:tailEnd/>
          </a:ln>
          <a:effectLst/>
        </p:spPr>
      </p:pic>
      <p:sp>
        <p:nvSpPr>
          <p:cNvPr id="9" name="TextBox 8"/>
          <p:cNvSpPr txBox="1"/>
          <p:nvPr/>
        </p:nvSpPr>
        <p:spPr>
          <a:xfrm>
            <a:off x="6333067" y="3826933"/>
            <a:ext cx="2649636" cy="1200329"/>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Mentors:</a:t>
            </a:r>
          </a:p>
          <a:p>
            <a:r>
              <a:rPr lang="en-US" b="1" dirty="0" err="1" smtClean="0">
                <a:effectLst>
                  <a:outerShdw blurRad="38100" dist="38100" dir="2700000" algn="tl">
                    <a:srgbClr val="000000">
                      <a:alpha val="43137"/>
                    </a:srgbClr>
                  </a:outerShdw>
                </a:effectLst>
              </a:rPr>
              <a:t>Kitalong</a:t>
            </a:r>
            <a:r>
              <a:rPr lang="en-US" b="1" dirty="0" smtClean="0">
                <a:effectLst>
                  <a:outerShdw blurRad="38100" dist="38100" dir="2700000" algn="tl">
                    <a:srgbClr val="000000">
                      <a:alpha val="43137"/>
                    </a:srgbClr>
                  </a:outerShdw>
                </a:effectLst>
              </a:rPr>
              <a:t>, Christopher PhD</a:t>
            </a:r>
          </a:p>
          <a:p>
            <a:r>
              <a:rPr lang="en-US" b="1" dirty="0" smtClean="0">
                <a:effectLst>
                  <a:outerShdw blurRad="38100" dist="38100" dir="2700000" algn="tl">
                    <a:srgbClr val="000000">
                      <a:alpha val="43137"/>
                    </a:srgbClr>
                  </a:outerShdw>
                </a:effectLst>
              </a:rPr>
              <a:t>Akiko Iida, PhD</a:t>
            </a:r>
          </a:p>
          <a:p>
            <a:r>
              <a:rPr lang="en-US" b="1" dirty="0" smtClean="0">
                <a:effectLst>
                  <a:outerShdw blurRad="38100" dist="38100" dir="2700000" algn="tl">
                    <a:srgbClr val="000000">
                      <a:alpha val="43137"/>
                    </a:srgbClr>
                  </a:outerShdw>
                </a:effectLst>
              </a:rPr>
              <a:t>Pearl </a:t>
            </a:r>
            <a:r>
              <a:rPr lang="en-US" b="1" dirty="0" err="1" smtClean="0">
                <a:effectLst>
                  <a:outerShdw blurRad="38100" dist="38100" dir="2700000" algn="tl">
                    <a:srgbClr val="000000">
                      <a:alpha val="43137"/>
                    </a:srgbClr>
                  </a:outerShdw>
                </a:effectLst>
              </a:rPr>
              <a:t>Marumoto</a:t>
            </a:r>
            <a:endParaRPr lang="en-US" b="1" dirty="0">
              <a:effectLst>
                <a:outerShdw blurRad="38100" dist="38100" dir="2700000" algn="tl">
                  <a:srgbClr val="000000">
                    <a:alpha val="43137"/>
                  </a:srgbClr>
                </a:outerShdw>
              </a:effectLst>
            </a:endParaRPr>
          </a:p>
        </p:txBody>
      </p:sp>
      <p:sp>
        <p:nvSpPr>
          <p:cNvPr id="10" name="TextBox 9"/>
          <p:cNvSpPr txBox="1"/>
          <p:nvPr/>
        </p:nvSpPr>
        <p:spPr>
          <a:xfrm>
            <a:off x="3002844" y="2739827"/>
            <a:ext cx="2833512" cy="646331"/>
          </a:xfrm>
          <a:prstGeom prst="rect">
            <a:avLst/>
          </a:prstGeom>
          <a:noFill/>
        </p:spPr>
        <p:txBody>
          <a:bodyPr wrap="square" rtlCol="0">
            <a:spAutoFit/>
          </a:bodyPr>
          <a:lstStyle/>
          <a:p>
            <a:pPr algn="ctr"/>
            <a:r>
              <a:rPr lang="en-US" b="1" smtClean="0">
                <a:effectLst>
                  <a:outerShdw blurRad="38100" dist="38100" dir="2700000" algn="tl">
                    <a:srgbClr val="000000">
                      <a:alpha val="43137"/>
                    </a:srgbClr>
                  </a:outerShdw>
                </a:effectLst>
              </a:rPr>
              <a:t>Omreng Aimie Sid </a:t>
            </a:r>
            <a:r>
              <a:rPr lang="en-US" b="1" dirty="0" err="1" smtClean="0">
                <a:effectLst>
                  <a:outerShdw blurRad="38100" dist="38100" dir="2700000" algn="tl">
                    <a:srgbClr val="000000">
                      <a:alpha val="43137"/>
                    </a:srgbClr>
                  </a:outerShdw>
                </a:effectLst>
              </a:rPr>
              <a:t>Oilouch</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20483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686300" y="2171701"/>
          <a:ext cx="4400550" cy="4400549"/>
        </p:xfrm>
        <a:graphic>
          <a:graphicData uri="http://schemas.openxmlformats.org/presentationml/2006/ole">
            <mc:AlternateContent xmlns:mc="http://schemas.openxmlformats.org/markup-compatibility/2006">
              <mc:Choice xmlns:v="urn:schemas-microsoft-com:vml" Requires="v">
                <p:oleObj spid="_x0000_s1031" name="Acrobat Document" r:id="rId3" imgW="3840091" imgH="3840271" progId="AcroExch.Document.DC">
                  <p:embed/>
                </p:oleObj>
              </mc:Choice>
              <mc:Fallback>
                <p:oleObj name="Acrobat Document" r:id="rId3" imgW="3840091" imgH="3840271" progId="AcroExch.Document.DC">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2171701"/>
                        <a:ext cx="4400550" cy="440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160338" y="400051"/>
          <a:ext cx="4373562" cy="4373562"/>
        </p:xfrm>
        <a:graphic>
          <a:graphicData uri="http://schemas.openxmlformats.org/presentationml/2006/ole">
            <mc:AlternateContent xmlns:mc="http://schemas.openxmlformats.org/markup-compatibility/2006">
              <mc:Choice xmlns:v="urn:schemas-microsoft-com:vml" Requires="v">
                <p:oleObj spid="_x0000_s1032" name="Acrobat Document" r:id="rId5" imgW="3840091" imgH="3840271" progId="AcroExch.Document.DC">
                  <p:embed/>
                </p:oleObj>
              </mc:Choice>
              <mc:Fallback>
                <p:oleObj name="Acrobat Document" r:id="rId5" imgW="3840091" imgH="3840271" progId="AcroExch.Document.DC">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338" y="400051"/>
                        <a:ext cx="4373562" cy="437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600" y="215900"/>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stretch>
            <a:fillRect/>
          </a:stretch>
        </p:blipFill>
        <p:spPr>
          <a:xfrm>
            <a:off x="1460500" y="1651000"/>
            <a:ext cx="6223000" cy="3556000"/>
          </a:xfrm>
          <a:prstGeom prst="rect">
            <a:avLst/>
          </a:prstGeom>
        </p:spPr>
      </p:pic>
      <p:sp>
        <p:nvSpPr>
          <p:cNvPr id="8" name="TextBox 7"/>
          <p:cNvSpPr txBox="1"/>
          <p:nvPr/>
        </p:nvSpPr>
        <p:spPr>
          <a:xfrm>
            <a:off x="2717800" y="660400"/>
            <a:ext cx="3575806" cy="369332"/>
          </a:xfrm>
          <a:prstGeom prst="rect">
            <a:avLst/>
          </a:prstGeom>
          <a:noFill/>
        </p:spPr>
        <p:txBody>
          <a:bodyPr wrap="none" rtlCol="0">
            <a:spAutoFit/>
          </a:bodyPr>
          <a:lstStyle/>
          <a:p>
            <a:r>
              <a:rPr lang="en-US" dirty="0" smtClean="0"/>
              <a:t>Differences between 2007 and 2017</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sz="half" idx="1"/>
          </p:nvPr>
        </p:nvSpPr>
        <p:spPr/>
        <p:txBody>
          <a:bodyPr/>
          <a:lstStyle/>
          <a:p>
            <a:r>
              <a:rPr lang="en-US" dirty="0" smtClean="0"/>
              <a:t>Surveying</a:t>
            </a:r>
          </a:p>
          <a:p>
            <a:pPr lvl="1"/>
            <a:r>
              <a:rPr lang="en-US" dirty="0" smtClean="0"/>
              <a:t>Difficult to collect completed 7 day survey as people:</a:t>
            </a:r>
          </a:p>
          <a:p>
            <a:pPr lvl="2"/>
            <a:r>
              <a:rPr lang="en-US" dirty="0" smtClean="0"/>
              <a:t>Forget to complete</a:t>
            </a:r>
            <a:endParaRPr lang="en-US" dirty="0"/>
          </a:p>
          <a:p>
            <a:pPr lvl="2"/>
            <a:r>
              <a:rPr lang="en-US" dirty="0" smtClean="0"/>
              <a:t>Misplaced Surveys</a:t>
            </a:r>
            <a:endParaRPr lang="en-US" dirty="0"/>
          </a:p>
          <a:p>
            <a:pPr lvl="2"/>
            <a:r>
              <a:rPr lang="en-US" dirty="0" smtClean="0"/>
              <a:t>Difficulty in understanding instruction</a:t>
            </a:r>
          </a:p>
          <a:p>
            <a:pPr marL="914400" lvl="2" indent="0">
              <a:buNone/>
            </a:pPr>
            <a:endParaRPr lang="en-US" dirty="0"/>
          </a:p>
        </p:txBody>
      </p:sp>
      <p:sp>
        <p:nvSpPr>
          <p:cNvPr id="4" name="Content Placeholder 3"/>
          <p:cNvSpPr>
            <a:spLocks noGrp="1"/>
          </p:cNvSpPr>
          <p:nvPr>
            <p:ph sz="half" idx="2"/>
          </p:nvPr>
        </p:nvSpPr>
        <p:spPr/>
        <p:txBody>
          <a:bodyPr/>
          <a:lstStyle/>
          <a:p>
            <a:r>
              <a:rPr lang="en-US" dirty="0" smtClean="0"/>
              <a:t>Data Analysis</a:t>
            </a:r>
            <a:endParaRPr lang="en-US" dirty="0"/>
          </a:p>
          <a:p>
            <a:pPr lvl="1"/>
            <a:r>
              <a:rPr lang="en-US" dirty="0" smtClean="0"/>
              <a:t>Quality of Data</a:t>
            </a:r>
            <a:endParaRPr lang="en-US" dirty="0"/>
          </a:p>
          <a:p>
            <a:pPr lvl="2"/>
            <a:r>
              <a:rPr lang="en-US" dirty="0"/>
              <a:t>Reduced information, not complete </a:t>
            </a:r>
            <a:r>
              <a:rPr lang="en-US" dirty="0" smtClean="0"/>
              <a:t>ingredients</a:t>
            </a:r>
          </a:p>
          <a:p>
            <a:pPr lvl="2"/>
            <a:r>
              <a:rPr lang="en-US" dirty="0" smtClean="0"/>
              <a:t>States do not have 20 households</a:t>
            </a:r>
          </a:p>
          <a:p>
            <a:pPr lvl="2"/>
            <a:r>
              <a:rPr lang="en-US" dirty="0" smtClean="0"/>
              <a:t>Slowed by learning curve of data entry and analysis methods</a:t>
            </a:r>
          </a:p>
          <a:p>
            <a:pPr marL="914400" lvl="2" indent="0">
              <a:buNone/>
            </a:pPr>
            <a:endParaRPr lang="en-US" dirty="0"/>
          </a:p>
          <a:p>
            <a:pPr lvl="2"/>
            <a:endParaRPr lang="en-US" dirty="0" smtClean="0"/>
          </a:p>
        </p:txBody>
      </p:sp>
    </p:spTree>
    <p:extLst>
      <p:ext uri="{BB962C8B-B14F-4D97-AF65-F5344CB8AC3E}">
        <p14:creationId xmlns:p14="http://schemas.microsoft.com/office/powerpoint/2010/main" val="168661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26" y="369402"/>
            <a:ext cx="5527808" cy="835943"/>
          </a:xfrm>
        </p:spPr>
        <p:txBody>
          <a:bodyPr>
            <a:normAutofit fontScale="90000"/>
          </a:bodyPr>
          <a:lstStyle/>
          <a:p>
            <a:r>
              <a:rPr lang="en-US" dirty="0" smtClean="0">
                <a:cs typeface="Andalus" pitchFamily="18" charset="-78"/>
              </a:rPr>
              <a:t>So We Know…</a:t>
            </a:r>
            <a:br>
              <a:rPr lang="en-US" dirty="0" smtClean="0">
                <a:cs typeface="Andalus" pitchFamily="18" charset="-78"/>
              </a:rPr>
            </a:br>
            <a:endParaRPr lang="en-US" dirty="0">
              <a:cs typeface="Andalus" pitchFamily="18" charset="-78"/>
            </a:endParaRPr>
          </a:p>
        </p:txBody>
      </p:sp>
      <p:sp>
        <p:nvSpPr>
          <p:cNvPr id="4" name="Rectangle 60"/>
          <p:cNvSpPr>
            <a:spLocks noGrp="1" noChangeArrowheads="1"/>
          </p:cNvSpPr>
          <p:nvPr>
            <p:ph idx="1"/>
          </p:nvPr>
        </p:nvSpPr>
        <p:spPr bwMode="auto">
          <a:xfrm>
            <a:off x="470899" y="2213652"/>
            <a:ext cx="8285018" cy="4699748"/>
          </a:xfrm>
          <a:prstGeom prst="rect">
            <a:avLst/>
          </a:prstGeom>
          <a:noFill/>
          <a:ln w="9525">
            <a:noFill/>
            <a:miter lim="800000"/>
            <a:headEnd/>
            <a:tailEnd/>
          </a:ln>
        </p:spPr>
        <p:txBody>
          <a:bodyPr wrap="square">
            <a:spAutoFit/>
          </a:bodyPr>
          <a:lstStyle/>
          <a:p>
            <a:pPr lvl="1" eaLnBrk="0" hangingPunct="0">
              <a:lnSpc>
                <a:spcPct val="150000"/>
              </a:lnSpc>
              <a:buNone/>
            </a:pPr>
            <a:endParaRPr lang="en-US" sz="1400" dirty="0" smtClean="0">
              <a:solidFill>
                <a:schemeClr val="tx1"/>
              </a:solidFill>
              <a:latin typeface="Andalus" pitchFamily="2" charset="-78"/>
              <a:cs typeface="Andalus" pitchFamily="2" charset="-78"/>
            </a:endParaRPr>
          </a:p>
          <a:p>
            <a:pPr lvl="1" eaLnBrk="0" hangingPunct="0">
              <a:lnSpc>
                <a:spcPct val="150000"/>
              </a:lnSpc>
              <a:buNone/>
            </a:pPr>
            <a:endParaRPr lang="en-US" sz="1400" b="1" dirty="0" smtClean="0">
              <a:solidFill>
                <a:schemeClr val="tx1"/>
              </a:solidFill>
              <a:latin typeface="Andalus" pitchFamily="2" charset="-78"/>
              <a:cs typeface="Andalus" pitchFamily="2" charset="-78"/>
            </a:endParaRPr>
          </a:p>
          <a:p>
            <a:pPr lvl="1" eaLnBrk="0" hangingPunct="0">
              <a:lnSpc>
                <a:spcPct val="150000"/>
              </a:lnSpc>
              <a:buNone/>
            </a:pPr>
            <a:endParaRPr lang="en-US" sz="1800" b="1" dirty="0" smtClean="0">
              <a:solidFill>
                <a:schemeClr val="tx1"/>
              </a:solidFill>
              <a:latin typeface="Andalus" pitchFamily="2" charset="-78"/>
              <a:cs typeface="Andalus" pitchFamily="2" charset="-78"/>
            </a:endParaRPr>
          </a:p>
          <a:p>
            <a:pPr lvl="1" eaLnBrk="0" hangingPunct="0">
              <a:lnSpc>
                <a:spcPct val="150000"/>
              </a:lnSpc>
            </a:pPr>
            <a:r>
              <a:rPr lang="en-US" sz="1800" dirty="0" smtClean="0">
                <a:latin typeface="+mj-lt"/>
                <a:cs typeface="Andalus" pitchFamily="2" charset="-78"/>
              </a:rPr>
              <a:t>There needs to be a focused study on the amount of agriculture and fisheries products made in Palau and where these resources are being sent/consumed in order to figure out how to best increase or annex local production.</a:t>
            </a:r>
          </a:p>
          <a:p>
            <a:pPr lvl="1" eaLnBrk="0" hangingPunct="0">
              <a:lnSpc>
                <a:spcPct val="150000"/>
              </a:lnSpc>
            </a:pPr>
            <a:r>
              <a:rPr lang="en-US" sz="1800" dirty="0" smtClean="0">
                <a:latin typeface="+mj-lt"/>
                <a:cs typeface="Andalus" pitchFamily="2" charset="-78"/>
              </a:rPr>
              <a:t> increase in awareness and support of consumption of healthy local foods</a:t>
            </a:r>
          </a:p>
          <a:p>
            <a:pPr lvl="1" eaLnBrk="0" hangingPunct="0">
              <a:lnSpc>
                <a:spcPct val="150000"/>
              </a:lnSpc>
            </a:pPr>
            <a:r>
              <a:rPr lang="en-US" sz="1800" dirty="0" smtClean="0">
                <a:latin typeface="+mj-lt"/>
                <a:cs typeface="Andalus" pitchFamily="2" charset="-78"/>
              </a:rPr>
              <a:t> </a:t>
            </a:r>
          </a:p>
          <a:p>
            <a:pPr lvl="1" eaLnBrk="0" hangingPunct="0">
              <a:lnSpc>
                <a:spcPct val="150000"/>
              </a:lnSpc>
            </a:pPr>
            <a:endParaRPr lang="en-US" sz="1800" b="1" dirty="0" smtClean="0">
              <a:solidFill>
                <a:schemeClr val="tx1"/>
              </a:solidFill>
              <a:latin typeface="Andalus" pitchFamily="2" charset="-78"/>
              <a:cs typeface="Andalus" pitchFamily="2" charset="-78"/>
            </a:endParaRPr>
          </a:p>
          <a:p>
            <a:pPr lvl="1" eaLnBrk="0" hangingPunct="0">
              <a:lnSpc>
                <a:spcPct val="150000"/>
              </a:lnSpc>
            </a:pPr>
            <a:endParaRPr lang="en-US" sz="1400" dirty="0" smtClean="0">
              <a:solidFill>
                <a:schemeClr val="tx1"/>
              </a:solidFill>
              <a:latin typeface="Andalus" pitchFamily="2" charset="-78"/>
              <a:cs typeface="Andalus" pitchFamily="2" charset="-78"/>
            </a:endParaRPr>
          </a:p>
          <a:p>
            <a:pPr lvl="1" eaLnBrk="0" hangingPunct="0">
              <a:lnSpc>
                <a:spcPct val="150000"/>
              </a:lnSpc>
            </a:pPr>
            <a:endParaRPr lang="en-US" sz="1400" dirty="0">
              <a:solidFill>
                <a:schemeClr val="tx1"/>
              </a:solidFill>
              <a:latin typeface="Andalus" pitchFamily="2" charset="-78"/>
              <a:cs typeface="Andalus" pitchFamily="2" charset="-78"/>
            </a:endParaRPr>
          </a:p>
        </p:txBody>
      </p:sp>
      <p:sp>
        <p:nvSpPr>
          <p:cNvPr id="6" name="TextBox 5"/>
          <p:cNvSpPr txBox="1"/>
          <p:nvPr/>
        </p:nvSpPr>
        <p:spPr>
          <a:xfrm>
            <a:off x="1122218" y="1205345"/>
            <a:ext cx="7342909" cy="1754326"/>
          </a:xfrm>
          <a:prstGeom prst="rect">
            <a:avLst/>
          </a:prstGeom>
          <a:noFill/>
        </p:spPr>
        <p:txBody>
          <a:bodyPr wrap="square" rtlCol="0">
            <a:spAutoFit/>
          </a:bodyPr>
          <a:lstStyle/>
          <a:p>
            <a:pPr>
              <a:buFont typeface="Arial" pitchFamily="34" charset="0"/>
              <a:buChar char="•"/>
            </a:pPr>
            <a:r>
              <a:rPr lang="en-US" dirty="0" smtClean="0"/>
              <a:t> Non-Communicable Diseases (NCDs) are the leading causes of morbidity and mortality in the United States Affiliated Pacific Islands (USAPIs) (American Samoa, Guam, Commonwealth of the Northern Mariana Islands [CNMI], Federated States of Micronesia [FSM], </a:t>
            </a:r>
            <a:r>
              <a:rPr lang="en-US" dirty="0" smtClean="0">
                <a:solidFill>
                  <a:srgbClr val="FF0000"/>
                </a:solidFill>
              </a:rPr>
              <a:t>Republic of Palau</a:t>
            </a:r>
            <a:r>
              <a:rPr lang="en-US" dirty="0" smtClean="0"/>
              <a:t>, and the Republic of Marshall Islands [RMI]) [1]</a:t>
            </a:r>
          </a:p>
          <a:p>
            <a:pPr algn="ctr"/>
            <a:r>
              <a:rPr lang="en-US" dirty="0" smtClean="0"/>
              <a:t>NCD Hybrid Survey 2017 ROP</a:t>
            </a:r>
            <a:endParaRPr lang="en-US" dirty="0"/>
          </a:p>
        </p:txBody>
      </p:sp>
      <p:sp>
        <p:nvSpPr>
          <p:cNvPr id="7" name="TextBox 6"/>
          <p:cNvSpPr txBox="1"/>
          <p:nvPr/>
        </p:nvSpPr>
        <p:spPr>
          <a:xfrm>
            <a:off x="568036" y="2959671"/>
            <a:ext cx="4045372" cy="646331"/>
          </a:xfrm>
          <a:prstGeom prst="rect">
            <a:avLst/>
          </a:prstGeom>
          <a:noFill/>
        </p:spPr>
        <p:txBody>
          <a:bodyPr wrap="square" rtlCol="0">
            <a:spAutoFit/>
          </a:bodyPr>
          <a:lstStyle/>
          <a:p>
            <a:r>
              <a:rPr lang="en-US" sz="3600" dirty="0" smtClean="0">
                <a:solidFill>
                  <a:schemeClr val="tx2"/>
                </a:solidFill>
              </a:rPr>
              <a:t>So We Think …</a:t>
            </a:r>
            <a:endParaRPr lang="en-US" sz="3600" dirty="0">
              <a:solidFill>
                <a:schemeClr val="tx2"/>
              </a:solidFill>
            </a:endParaRPr>
          </a:p>
        </p:txBody>
      </p:sp>
      <p:sp>
        <p:nvSpPr>
          <p:cNvPr id="8" name="TextBox 7"/>
          <p:cNvSpPr txBox="1"/>
          <p:nvPr/>
        </p:nvSpPr>
        <p:spPr>
          <a:xfrm>
            <a:off x="1122218" y="5638800"/>
            <a:ext cx="7897091" cy="707886"/>
          </a:xfrm>
          <a:prstGeom prst="rect">
            <a:avLst/>
          </a:prstGeom>
          <a:noFill/>
        </p:spPr>
        <p:txBody>
          <a:bodyPr wrap="square" rtlCol="0">
            <a:spAutoFit/>
          </a:bodyPr>
          <a:lstStyle/>
          <a:p>
            <a:r>
              <a:rPr lang="en-US" sz="4000" dirty="0" smtClean="0">
                <a:solidFill>
                  <a:schemeClr val="tx1">
                    <a:lumMod val="85000"/>
                  </a:schemeClr>
                </a:solidFill>
                <a:latin typeface="Brush Script MT" pitchFamily="66" charset="0"/>
              </a:rPr>
              <a:t>“Awareness Today is a Healthier Tomorrow!”</a:t>
            </a:r>
            <a:endParaRPr lang="en-US" sz="4000" dirty="0">
              <a:solidFill>
                <a:schemeClr val="tx1">
                  <a:lumMod val="85000"/>
                </a:schemeClr>
              </a:solidFill>
              <a:latin typeface="Brush Script MT" pitchFamily="66" charset="0"/>
            </a:endParaRPr>
          </a:p>
        </p:txBody>
      </p:sp>
      <p:sp>
        <p:nvSpPr>
          <p:cNvPr id="9" name="TextBox 8"/>
          <p:cNvSpPr txBox="1"/>
          <p:nvPr/>
        </p:nvSpPr>
        <p:spPr>
          <a:xfrm>
            <a:off x="4821382" y="6162020"/>
            <a:ext cx="3643745" cy="369332"/>
          </a:xfrm>
          <a:prstGeom prst="rect">
            <a:avLst/>
          </a:prstGeom>
          <a:noFill/>
        </p:spPr>
        <p:txBody>
          <a:bodyPr wrap="square" rtlCol="0">
            <a:spAutoFit/>
          </a:bodyPr>
          <a:lstStyle/>
          <a:p>
            <a:r>
              <a:rPr lang="en-US" dirty="0" smtClean="0">
                <a:solidFill>
                  <a:schemeClr val="tx1">
                    <a:lumMod val="85000"/>
                  </a:schemeClr>
                </a:solidFill>
              </a:rPr>
              <a:t>- Leah and </a:t>
            </a:r>
            <a:r>
              <a:rPr lang="en-US" dirty="0" err="1" smtClean="0">
                <a:solidFill>
                  <a:schemeClr val="tx1">
                    <a:lumMod val="85000"/>
                  </a:schemeClr>
                </a:solidFill>
              </a:rPr>
              <a:t>Omreng</a:t>
            </a:r>
            <a:r>
              <a:rPr lang="en-US" dirty="0" smtClean="0">
                <a:solidFill>
                  <a:schemeClr val="tx1">
                    <a:lumMod val="85000"/>
                  </a:schemeClr>
                </a:solidFill>
              </a:rPr>
              <a:t> </a:t>
            </a:r>
            <a:endParaRPr lang="en-US" dirty="0">
              <a:solidFill>
                <a:schemeClr val="tx1">
                  <a:lumMod val="85000"/>
                </a:schemeClr>
              </a:solidFill>
            </a:endParaRPr>
          </a:p>
        </p:txBody>
      </p:sp>
    </p:spTree>
    <p:extLst>
      <p:ext uri="{BB962C8B-B14F-4D97-AF65-F5344CB8AC3E}">
        <p14:creationId xmlns:p14="http://schemas.microsoft.com/office/powerpoint/2010/main" val="15028372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850" y="274638"/>
            <a:ext cx="8229600" cy="1143000"/>
          </a:xfrm>
        </p:spPr>
        <p:txBody>
          <a:bodyPr/>
          <a:lstStyle/>
          <a:p>
            <a:r>
              <a:rPr lang="en-US" dirty="0" smtClean="0">
                <a:solidFill>
                  <a:srgbClr val="FF0000"/>
                </a:solidFill>
              </a:rPr>
              <a:t>What’s Next?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 Analyze collected surveys during Summer </a:t>
            </a:r>
            <a:r>
              <a:rPr lang="en-US" sz="2400" dirty="0" smtClean="0"/>
              <a:t>2017</a:t>
            </a:r>
          </a:p>
          <a:p>
            <a:endParaRPr lang="en-US" sz="2400" dirty="0"/>
          </a:p>
          <a:p>
            <a:endParaRPr lang="en-US" sz="2400" dirty="0" smtClean="0"/>
          </a:p>
          <a:p>
            <a:r>
              <a:rPr lang="en-US" sz="2400" dirty="0" smtClean="0"/>
              <a:t>Increase sample size as quantity increases </a:t>
            </a:r>
            <a:r>
              <a:rPr lang="en-US" sz="2400" dirty="0" smtClean="0"/>
              <a:t>quality of result will increase</a:t>
            </a:r>
          </a:p>
          <a:p>
            <a:endParaRPr lang="en-US" sz="2400" dirty="0"/>
          </a:p>
          <a:p>
            <a:r>
              <a:rPr lang="en-US" sz="2400" dirty="0" smtClean="0"/>
              <a:t>Utilize results to compare with import data to analyze internal production.</a:t>
            </a:r>
            <a:endParaRPr lang="en-US" sz="2400" dirty="0" smtClean="0"/>
          </a:p>
        </p:txBody>
      </p:sp>
    </p:spTree>
    <p:extLst>
      <p:ext uri="{BB962C8B-B14F-4D97-AF65-F5344CB8AC3E}">
        <p14:creationId xmlns:p14="http://schemas.microsoft.com/office/powerpoint/2010/main" val="38213557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74638"/>
            <a:ext cx="8229600" cy="1143000"/>
          </a:xfrm>
        </p:spPr>
        <p:txBody>
          <a:bodyPr/>
          <a:lstStyle/>
          <a:p>
            <a:r>
              <a:rPr lang="en-US" dirty="0" smtClean="0">
                <a:solidFill>
                  <a:srgbClr val="FF0000"/>
                </a:solidFill>
              </a:rPr>
              <a:t>Bibliography</a:t>
            </a:r>
            <a:endParaRPr lang="en-US" dirty="0">
              <a:solidFill>
                <a:srgbClr val="FF0000"/>
              </a:solidFill>
            </a:endParaRPr>
          </a:p>
        </p:txBody>
      </p:sp>
      <p:sp>
        <p:nvSpPr>
          <p:cNvPr id="3" name="Content Placeholder 2"/>
          <p:cNvSpPr>
            <a:spLocks noGrp="1"/>
          </p:cNvSpPr>
          <p:nvPr>
            <p:ph idx="1"/>
          </p:nvPr>
        </p:nvSpPr>
        <p:spPr>
          <a:xfrm>
            <a:off x="457200" y="1417638"/>
            <a:ext cx="8229600" cy="4525963"/>
          </a:xfrm>
        </p:spPr>
        <p:txBody>
          <a:bodyPr>
            <a:noAutofit/>
          </a:bodyPr>
          <a:lstStyle/>
          <a:p>
            <a:r>
              <a:rPr lang="en-US" sz="1200" dirty="0" smtClean="0"/>
              <a:t>WHO. Risk factors: Adult risk factors. 2008 </a:t>
            </a:r>
            <a:r>
              <a:rPr lang="en-US" sz="1200" dirty="0" err="1" smtClean="0"/>
              <a:t>ed</a:t>
            </a:r>
            <a:r>
              <a:rPr lang="en-US" sz="1200" dirty="0" smtClean="0"/>
              <a:t>: WHO; 2011.</a:t>
            </a:r>
          </a:p>
          <a:p>
            <a:r>
              <a:rPr lang="en-US" sz="1200" dirty="0" smtClean="0"/>
              <a:t>2.	WHO. WHO | Country and Regional Data. WHO; 2000.</a:t>
            </a:r>
          </a:p>
          <a:p>
            <a:r>
              <a:rPr lang="en-US" sz="1200" dirty="0" smtClean="0"/>
              <a:t>3.	</a:t>
            </a:r>
            <a:r>
              <a:rPr lang="en-US" sz="1200" dirty="0" err="1" smtClean="0"/>
              <a:t>Auwerx</a:t>
            </a:r>
            <a:r>
              <a:rPr lang="en-US" sz="1200" dirty="0" smtClean="0"/>
              <a:t> J. </a:t>
            </a:r>
            <a:r>
              <a:rPr lang="en-US" sz="1200" dirty="0" err="1" smtClean="0"/>
              <a:t>PPARgamma</a:t>
            </a:r>
            <a:r>
              <a:rPr lang="en-US" sz="1200" dirty="0" smtClean="0"/>
              <a:t>, the ultimate thrifty gene. </a:t>
            </a:r>
            <a:r>
              <a:rPr lang="en-US" sz="1200" dirty="0" err="1" smtClean="0"/>
              <a:t>Diabetologia</a:t>
            </a:r>
            <a:r>
              <a:rPr lang="en-US" sz="1200" dirty="0" smtClean="0"/>
              <a:t> 1999;42:1033-49.</a:t>
            </a:r>
          </a:p>
          <a:p>
            <a:r>
              <a:rPr lang="en-US" sz="1200" dirty="0" smtClean="0"/>
              <a:t>4.	</a:t>
            </a:r>
            <a:r>
              <a:rPr lang="en-US" sz="1200" dirty="0" err="1" smtClean="0"/>
              <a:t>Baig</a:t>
            </a:r>
            <a:r>
              <a:rPr lang="en-US" sz="1200" dirty="0" smtClean="0"/>
              <a:t> U, </a:t>
            </a:r>
            <a:r>
              <a:rPr lang="en-US" sz="1200" dirty="0" err="1" smtClean="0"/>
              <a:t>Belsare</a:t>
            </a:r>
            <a:r>
              <a:rPr lang="en-US" sz="1200" dirty="0" smtClean="0"/>
              <a:t> P, </a:t>
            </a:r>
            <a:r>
              <a:rPr lang="en-US" sz="1200" dirty="0" err="1" smtClean="0"/>
              <a:t>Watve</a:t>
            </a:r>
            <a:r>
              <a:rPr lang="en-US" sz="1200" dirty="0" smtClean="0"/>
              <a:t> M, Jog M. Can Thrifty Gene(s) or Predictive Fetal Programming for Thriftiness Lead to Obesity? Journal of obesity 2011;2011:861049.</a:t>
            </a:r>
          </a:p>
          <a:p>
            <a:r>
              <a:rPr lang="en-US" sz="1200" dirty="0" smtClean="0"/>
              <a:t>5.	Booth FW, </a:t>
            </a:r>
            <a:r>
              <a:rPr lang="en-US" sz="1200" dirty="0" err="1" smtClean="0"/>
              <a:t>Chakravarthy</a:t>
            </a:r>
            <a:r>
              <a:rPr lang="en-US" sz="1200" dirty="0" smtClean="0"/>
              <a:t> MV, Gordon SE, </a:t>
            </a:r>
            <a:r>
              <a:rPr lang="en-US" sz="1200" dirty="0" err="1" smtClean="0"/>
              <a:t>Spangenburg</a:t>
            </a:r>
            <a:r>
              <a:rPr lang="en-US" sz="1200" dirty="0" smtClean="0"/>
              <a:t> EE. Waging war on physical inactivity: using modern molecular ammunition against an ancient enemy. Journal of applied physiology 2002;93:3-30.</a:t>
            </a:r>
          </a:p>
          <a:p>
            <a:r>
              <a:rPr lang="en-US" sz="1200" dirty="0" smtClean="0"/>
              <a:t>6.	Coleman DL. Obesity genes: beneficial effects in heterozygous mice. Science 1979;203:663-5.</a:t>
            </a:r>
          </a:p>
          <a:p>
            <a:r>
              <a:rPr lang="en-US" sz="1200" dirty="0" smtClean="0"/>
              <a:t>7.	Cooper R. Diabetes and the thrifty gene. Lancet 1994;344:1648.</a:t>
            </a:r>
          </a:p>
          <a:p>
            <a:r>
              <a:rPr lang="en-US" sz="1200" dirty="0" smtClean="0"/>
              <a:t>8.	</a:t>
            </a:r>
            <a:r>
              <a:rPr lang="en-US" sz="1200" dirty="0" err="1" smtClean="0"/>
              <a:t>DiPatrizio</a:t>
            </a:r>
            <a:r>
              <a:rPr lang="en-US" sz="1200" dirty="0" smtClean="0"/>
              <a:t> NV, </a:t>
            </a:r>
            <a:r>
              <a:rPr lang="en-US" sz="1200" dirty="0" err="1" smtClean="0"/>
              <a:t>Piomelli</a:t>
            </a:r>
            <a:r>
              <a:rPr lang="en-US" sz="1200" dirty="0" smtClean="0"/>
              <a:t> D. The thrifty lipids: </a:t>
            </a:r>
            <a:r>
              <a:rPr lang="en-US" sz="1200" dirty="0" err="1" smtClean="0"/>
              <a:t>endocannabinoids</a:t>
            </a:r>
            <a:r>
              <a:rPr lang="en-US" sz="1200" dirty="0" smtClean="0"/>
              <a:t> and the neural control of energy conservation. Trends in neurosciences 2012;35:403-11.</a:t>
            </a:r>
          </a:p>
          <a:p>
            <a:r>
              <a:rPr lang="en-US" sz="1200" dirty="0" smtClean="0"/>
              <a:t>9.	</a:t>
            </a:r>
            <a:r>
              <a:rPr lang="en-US" sz="1200" dirty="0" err="1" smtClean="0"/>
              <a:t>Goh</a:t>
            </a:r>
            <a:r>
              <a:rPr lang="en-US" sz="1200" dirty="0" smtClean="0"/>
              <a:t> </a:t>
            </a:r>
            <a:r>
              <a:rPr lang="en-US" sz="1200" dirty="0" err="1" smtClean="0"/>
              <a:t>KP</a:t>
            </a:r>
            <a:r>
              <a:rPr lang="en-US" sz="1200" dirty="0" smtClean="0"/>
              <a:t>, Sum CF. Connecting the dots: molecular and epigenetic mechanisms in type 2 diabetes. Current diabetes reviews 2010;6:255-65.</a:t>
            </a:r>
          </a:p>
          <a:p>
            <a:r>
              <a:rPr lang="en-US" sz="1200" dirty="0" smtClean="0"/>
              <a:t>10.	</a:t>
            </a:r>
            <a:r>
              <a:rPr lang="en-US" sz="1200" dirty="0" err="1" smtClean="0"/>
              <a:t>Goustin</a:t>
            </a:r>
            <a:r>
              <a:rPr lang="en-US" sz="1200" dirty="0" smtClean="0"/>
              <a:t> AS, </a:t>
            </a:r>
            <a:r>
              <a:rPr lang="en-US" sz="1200" dirty="0" err="1" smtClean="0"/>
              <a:t>Abou-Samra</a:t>
            </a:r>
            <a:r>
              <a:rPr lang="en-US" sz="1200" dirty="0" smtClean="0"/>
              <a:t> AB. The "thrifty" gene encoding </a:t>
            </a:r>
            <a:r>
              <a:rPr lang="en-US" sz="1200" dirty="0" err="1" smtClean="0"/>
              <a:t>Ahsg</a:t>
            </a:r>
            <a:r>
              <a:rPr lang="en-US" sz="1200" dirty="0" smtClean="0"/>
              <a:t>/</a:t>
            </a:r>
            <a:r>
              <a:rPr lang="en-US" sz="1200" dirty="0" err="1" smtClean="0"/>
              <a:t>Fetuin</a:t>
            </a:r>
            <a:r>
              <a:rPr lang="en-US" sz="1200" dirty="0" smtClean="0"/>
              <a:t>-A meets the insulin receptor: Insights into the mechanism of insulin resistance. Cellular </a:t>
            </a:r>
            <a:r>
              <a:rPr lang="en-US" sz="1200" dirty="0" err="1" smtClean="0"/>
              <a:t>signalling</a:t>
            </a:r>
            <a:r>
              <a:rPr lang="en-US" sz="1200" dirty="0" smtClean="0"/>
              <a:t> 2011;23:980-90.</a:t>
            </a:r>
          </a:p>
          <a:p>
            <a:r>
              <a:rPr lang="en-US" sz="1200" dirty="0" smtClean="0"/>
              <a:t>11.	</a:t>
            </a:r>
            <a:r>
              <a:rPr lang="en-US" sz="1200" dirty="0" err="1" smtClean="0"/>
              <a:t>Khamaisi</a:t>
            </a:r>
            <a:r>
              <a:rPr lang="en-US" sz="1200" dirty="0" smtClean="0"/>
              <a:t> M, </a:t>
            </a:r>
            <a:r>
              <a:rPr lang="en-US" sz="1200" dirty="0" err="1" smtClean="0"/>
              <a:t>Raz</a:t>
            </a:r>
            <a:r>
              <a:rPr lang="en-US" sz="1200" dirty="0" smtClean="0"/>
              <a:t> I. Diabetes epidemic and the thrifty gene. The Israel Medical Association journal : </a:t>
            </a:r>
            <a:r>
              <a:rPr lang="en-US" sz="1200" dirty="0" err="1" smtClean="0"/>
              <a:t>IMAJ</a:t>
            </a:r>
            <a:r>
              <a:rPr lang="en-US" sz="1200" dirty="0" smtClean="0"/>
              <a:t> 2002;4:720-1.</a:t>
            </a:r>
          </a:p>
          <a:p>
            <a:r>
              <a:rPr lang="en-US" sz="1200" dirty="0" smtClean="0"/>
              <a:t>12.	Knight C. "Most people are simply not designed to eat pasta": evolutionary explanations for obesity in the low-carbohydrate diet movement. Public understanding of science 2011;20:706-19.</a:t>
            </a:r>
          </a:p>
          <a:p>
            <a:r>
              <a:rPr lang="en-US" sz="1200" dirty="0" smtClean="0"/>
              <a:t>13.	Myles S, Lea RA, </a:t>
            </a:r>
            <a:r>
              <a:rPr lang="en-US" sz="1200" dirty="0" err="1" smtClean="0"/>
              <a:t>Ohashi</a:t>
            </a:r>
            <a:r>
              <a:rPr lang="en-US" sz="1200" dirty="0" smtClean="0"/>
              <a:t> J, et al. Testing the thrifty gene hypothesis: the Gly482Ser variant in PPARGC1A is associated with BMI in Tongans. BMC medical genetics 2011;12:10.</a:t>
            </a:r>
          </a:p>
          <a:p>
            <a:r>
              <a:rPr lang="en-US" sz="1200" dirty="0" smtClean="0"/>
              <a:t>14.	</a:t>
            </a:r>
            <a:r>
              <a:rPr lang="en-US" sz="1200" dirty="0" err="1" smtClean="0"/>
              <a:t>Ritenbaugh</a:t>
            </a:r>
            <a:r>
              <a:rPr lang="en-US" sz="1200" dirty="0" smtClean="0"/>
              <a:t> C, </a:t>
            </a:r>
            <a:r>
              <a:rPr lang="en-US" sz="1200" dirty="0" err="1" smtClean="0"/>
              <a:t>Goodby</a:t>
            </a:r>
            <a:r>
              <a:rPr lang="en-US" sz="1200" dirty="0" smtClean="0"/>
              <a:t> CS. Beyond the thrifty gene: metabolic implications of prehistoric migration into the New World. Medical anthropology 1989;11:227-36.</a:t>
            </a:r>
          </a:p>
          <a:p>
            <a:r>
              <a:rPr lang="en-US" sz="1200" dirty="0" smtClean="0"/>
              <a:t>15.	</a:t>
            </a:r>
            <a:r>
              <a:rPr lang="en-US" sz="1200" dirty="0" err="1" smtClean="0"/>
              <a:t>Speakman</a:t>
            </a:r>
            <a:r>
              <a:rPr lang="en-US" sz="1200" dirty="0" smtClean="0"/>
              <a:t> JR. Thrifty genes for obesity, an attractive but flawed idea, and an alternative perspective: the 'drifty gene' hypothesis. International journal of obesity 2008;32:1611-7.</a:t>
            </a:r>
          </a:p>
          <a:p>
            <a:endParaRPr lang="en-US" sz="1200" dirty="0"/>
          </a:p>
        </p:txBody>
      </p:sp>
    </p:spTree>
    <p:extLst>
      <p:ext uri="{BB962C8B-B14F-4D97-AF65-F5344CB8AC3E}">
        <p14:creationId xmlns:p14="http://schemas.microsoft.com/office/powerpoint/2010/main" val="39541993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r>
              <a:rPr lang="en-US" dirty="0" smtClean="0"/>
              <a:t> Tokyo University, Akiko Iida, PhD</a:t>
            </a:r>
          </a:p>
          <a:p>
            <a:r>
              <a:rPr lang="en-US" dirty="0" smtClean="0"/>
              <a:t> Pacific STEP-UP, George </a:t>
            </a:r>
            <a:r>
              <a:rPr lang="en-US" dirty="0" err="1" smtClean="0"/>
              <a:t>Hui</a:t>
            </a:r>
            <a:r>
              <a:rPr lang="en-US" dirty="0" smtClean="0"/>
              <a:t>, PhD</a:t>
            </a:r>
          </a:p>
          <a:p>
            <a:r>
              <a:rPr lang="en-US" dirty="0" smtClean="0"/>
              <a:t> PAIR, Christopher </a:t>
            </a:r>
            <a:r>
              <a:rPr lang="en-US" dirty="0" err="1" smtClean="0"/>
              <a:t>Kitalong</a:t>
            </a:r>
            <a:r>
              <a:rPr lang="en-US" dirty="0" smtClean="0"/>
              <a:t>, PhD</a:t>
            </a:r>
          </a:p>
          <a:p>
            <a:r>
              <a:rPr lang="en-US" dirty="0" smtClean="0"/>
              <a:t>Belau Wellness Center, Pearl </a:t>
            </a:r>
            <a:r>
              <a:rPr lang="en-US" dirty="0" err="1" smtClean="0"/>
              <a:t>Marumoto</a:t>
            </a:r>
            <a:endParaRPr lang="en-US" dirty="0" smtClean="0"/>
          </a:p>
          <a:p>
            <a:r>
              <a:rPr lang="en-US" dirty="0" smtClean="0"/>
              <a:t> Belau Medical Clinic,  Inc. ,Victor Yano, PhD</a:t>
            </a:r>
          </a:p>
          <a:p>
            <a:r>
              <a:rPr lang="en-US" dirty="0" smtClean="0"/>
              <a:t> PCC Upward Bound, Larry </a:t>
            </a:r>
            <a:r>
              <a:rPr lang="en-US" dirty="0" err="1" smtClean="0"/>
              <a:t>Wakakoro</a:t>
            </a:r>
            <a:r>
              <a:rPr lang="en-US" dirty="0" smtClean="0"/>
              <a:t> </a:t>
            </a:r>
          </a:p>
          <a:p>
            <a:r>
              <a:rPr lang="en-US" dirty="0" smtClean="0"/>
              <a:t>Survey Team </a:t>
            </a:r>
            <a:r>
              <a:rPr lang="en-US" dirty="0" smtClean="0">
                <a:sym typeface="Wingdings" pitchFamily="2" charset="2"/>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6902" y="1727200"/>
            <a:ext cx="11379199" cy="1107996"/>
          </a:xfrm>
          <a:prstGeom prst="rect">
            <a:avLst/>
          </a:prstGeom>
          <a:noFill/>
        </p:spPr>
        <p:txBody>
          <a:bodyPr wrap="square" rtlCol="0">
            <a:spAutoFit/>
          </a:bodyPr>
          <a:lstStyle/>
          <a:p>
            <a:pPr algn="ctr"/>
            <a:r>
              <a:rPr lang="en-US" sz="6600" dirty="0" err="1" smtClean="0">
                <a:solidFill>
                  <a:srgbClr val="00B0F0"/>
                </a:solidFill>
                <a:effectLst>
                  <a:outerShdw blurRad="38100" dist="38100" dir="2700000" algn="tl">
                    <a:srgbClr val="000000">
                      <a:alpha val="43137"/>
                    </a:srgbClr>
                  </a:outerShdw>
                </a:effectLst>
                <a:latin typeface="Bodoni MT" pitchFamily="18" charset="0"/>
              </a:rPr>
              <a:t>Kom</a:t>
            </a:r>
            <a:r>
              <a:rPr lang="en-US" sz="6600" dirty="0" smtClean="0">
                <a:solidFill>
                  <a:srgbClr val="00B0F0"/>
                </a:solidFill>
                <a:effectLst>
                  <a:outerShdw blurRad="38100" dist="38100" dir="2700000" algn="tl">
                    <a:srgbClr val="000000">
                      <a:alpha val="43137"/>
                    </a:srgbClr>
                  </a:outerShdw>
                </a:effectLst>
                <a:latin typeface="Bodoni MT" pitchFamily="18" charset="0"/>
              </a:rPr>
              <a:t> </a:t>
            </a:r>
            <a:r>
              <a:rPr lang="en-US" sz="6600" dirty="0" err="1" smtClean="0">
                <a:solidFill>
                  <a:srgbClr val="00B0F0"/>
                </a:solidFill>
                <a:effectLst>
                  <a:outerShdw blurRad="38100" dist="38100" dir="2700000" algn="tl">
                    <a:srgbClr val="000000">
                      <a:alpha val="43137"/>
                    </a:srgbClr>
                  </a:outerShdw>
                </a:effectLst>
                <a:latin typeface="Bodoni MT" pitchFamily="18" charset="0"/>
              </a:rPr>
              <a:t>Kmal</a:t>
            </a:r>
            <a:r>
              <a:rPr lang="en-US" sz="6600" dirty="0" smtClean="0">
                <a:solidFill>
                  <a:srgbClr val="00B0F0"/>
                </a:solidFill>
                <a:effectLst>
                  <a:outerShdw blurRad="38100" dist="38100" dir="2700000" algn="tl">
                    <a:srgbClr val="000000">
                      <a:alpha val="43137"/>
                    </a:srgbClr>
                  </a:outerShdw>
                </a:effectLst>
                <a:latin typeface="Bodoni MT" pitchFamily="18" charset="0"/>
              </a:rPr>
              <a:t> </a:t>
            </a:r>
            <a:r>
              <a:rPr lang="en-US" sz="6600" dirty="0" err="1" smtClean="0">
                <a:solidFill>
                  <a:srgbClr val="00B0F0"/>
                </a:solidFill>
                <a:effectLst>
                  <a:outerShdw blurRad="38100" dist="38100" dir="2700000" algn="tl">
                    <a:srgbClr val="000000">
                      <a:alpha val="43137"/>
                    </a:srgbClr>
                  </a:outerShdw>
                </a:effectLst>
                <a:latin typeface="Bodoni MT" pitchFamily="18" charset="0"/>
              </a:rPr>
              <a:t>Mesulang</a:t>
            </a:r>
            <a:r>
              <a:rPr lang="en-US" sz="6600" dirty="0" smtClean="0">
                <a:solidFill>
                  <a:srgbClr val="00B0F0"/>
                </a:solidFill>
                <a:effectLst>
                  <a:outerShdw blurRad="38100" dist="38100" dir="2700000" algn="tl">
                    <a:srgbClr val="000000">
                      <a:alpha val="43137"/>
                    </a:srgbClr>
                  </a:outerShdw>
                </a:effectLst>
                <a:latin typeface="Bodoni MT" pitchFamily="18" charset="0"/>
              </a:rPr>
              <a:t>!</a:t>
            </a:r>
            <a:endParaRPr lang="en-US" sz="6600" dirty="0">
              <a:solidFill>
                <a:srgbClr val="00B0F0"/>
              </a:solidFill>
              <a:effectLst>
                <a:outerShdw blurRad="38100" dist="38100" dir="2700000" algn="tl">
                  <a:srgbClr val="000000">
                    <a:alpha val="43137"/>
                  </a:srgbClr>
                </a:outerShdw>
              </a:effectLst>
              <a:latin typeface="Bodoni MT" pitchFamily="18" charset="0"/>
            </a:endParaRPr>
          </a:p>
        </p:txBody>
      </p:sp>
      <p:sp>
        <p:nvSpPr>
          <p:cNvPr id="5" name="TextBox 4"/>
          <p:cNvSpPr txBox="1"/>
          <p:nvPr/>
        </p:nvSpPr>
        <p:spPr>
          <a:xfrm>
            <a:off x="2867378" y="2481253"/>
            <a:ext cx="3351174" cy="707886"/>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latin typeface="Gloucester MT Extra Condensed" pitchFamily="18" charset="0"/>
              </a:rPr>
              <a:t>Thank You Very Much!</a:t>
            </a:r>
            <a:endParaRPr lang="en-US" sz="4000" dirty="0">
              <a:effectLst>
                <a:outerShdw blurRad="38100" dist="38100" dir="2700000" algn="tl">
                  <a:srgbClr val="000000">
                    <a:alpha val="43137"/>
                  </a:srgbClr>
                </a:outerShdw>
              </a:effectLst>
              <a:latin typeface="Gloucester MT Extra Condensed" pitchFamily="18" charset="0"/>
            </a:endParaRPr>
          </a:p>
        </p:txBody>
      </p:sp>
      <p:sp>
        <p:nvSpPr>
          <p:cNvPr id="6" name="TextBox 5"/>
          <p:cNvSpPr txBox="1"/>
          <p:nvPr/>
        </p:nvSpPr>
        <p:spPr>
          <a:xfrm>
            <a:off x="3177374" y="3189139"/>
            <a:ext cx="2512226" cy="523220"/>
          </a:xfrm>
          <a:prstGeom prst="rect">
            <a:avLst/>
          </a:prstGeom>
          <a:noFill/>
        </p:spPr>
        <p:txBody>
          <a:bodyPr wrap="none" rtlCol="0">
            <a:spAutoFit/>
          </a:bodyPr>
          <a:lstStyle/>
          <a:p>
            <a:r>
              <a:rPr lang="en-US" sz="2800" dirty="0" smtClean="0">
                <a:solidFill>
                  <a:srgbClr val="7030A0"/>
                </a:solidFill>
                <a:latin typeface="Bell MT" pitchFamily="18" charset="0"/>
              </a:rPr>
              <a:t>Any Questions?</a:t>
            </a:r>
            <a:endParaRPr lang="en-US" sz="2800" dirty="0">
              <a:solidFill>
                <a:srgbClr val="7030A0"/>
              </a:solidFill>
              <a:latin typeface="Bell MT"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274638"/>
            <a:ext cx="8229600" cy="1143000"/>
          </a:xfrm>
        </p:spPr>
        <p:txBody>
          <a:bodyPr/>
          <a:lstStyle/>
          <a:p>
            <a:r>
              <a:rPr lang="en-US" dirty="0" smtClean="0">
                <a:solidFill>
                  <a:srgbClr val="FF0000"/>
                </a:solidFill>
              </a:rPr>
              <a:t>Contents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Abstract </a:t>
            </a:r>
          </a:p>
          <a:p>
            <a:r>
              <a:rPr lang="en-US" dirty="0" smtClean="0"/>
              <a:t>Objective</a:t>
            </a:r>
          </a:p>
          <a:p>
            <a:r>
              <a:rPr lang="en-US" dirty="0" smtClean="0"/>
              <a:t> Introduction</a:t>
            </a:r>
          </a:p>
          <a:p>
            <a:r>
              <a:rPr lang="en-US" dirty="0" smtClean="0"/>
              <a:t>Materials</a:t>
            </a:r>
          </a:p>
          <a:p>
            <a:r>
              <a:rPr lang="en-US" dirty="0" smtClean="0"/>
              <a:t>Methodology</a:t>
            </a:r>
          </a:p>
          <a:p>
            <a:r>
              <a:rPr lang="en-US" dirty="0" smtClean="0"/>
              <a:t>Results</a:t>
            </a:r>
          </a:p>
          <a:p>
            <a:r>
              <a:rPr lang="en-US" dirty="0" smtClean="0"/>
              <a:t>Conclusion</a:t>
            </a:r>
          </a:p>
          <a:p>
            <a:r>
              <a:rPr lang="en-US" dirty="0" smtClean="0"/>
              <a:t> Bibliography</a:t>
            </a:r>
          </a:p>
          <a:p>
            <a:r>
              <a:rPr lang="en-US" dirty="0" smtClean="0"/>
              <a:t> Acknowledgments</a:t>
            </a:r>
            <a:endParaRPr lang="en-US" dirty="0"/>
          </a:p>
        </p:txBody>
      </p:sp>
    </p:spTree>
    <p:extLst>
      <p:ext uri="{BB962C8B-B14F-4D97-AF65-F5344CB8AC3E}">
        <p14:creationId xmlns:p14="http://schemas.microsoft.com/office/powerpoint/2010/main" val="3285451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4503538" cy="1143000"/>
          </a:xfrm>
        </p:spPr>
        <p:txBody>
          <a:bodyPr/>
          <a:lstStyle/>
          <a:p>
            <a:r>
              <a:rPr lang="en-US" dirty="0" smtClean="0">
                <a:solidFill>
                  <a:srgbClr val="FF0000"/>
                </a:solidFill>
              </a:rPr>
              <a:t>Abstract</a:t>
            </a:r>
            <a:endParaRPr lang="en-US" dirty="0">
              <a:solidFill>
                <a:srgbClr val="FF0000"/>
              </a:solidFill>
            </a:endParaRPr>
          </a:p>
        </p:txBody>
      </p:sp>
      <p:pic>
        <p:nvPicPr>
          <p:cNvPr id="4" name="Content Placeholder 5" descr="20140706_150340.jpg"/>
          <p:cNvPicPr>
            <a:picLocks noChangeAspect="1"/>
          </p:cNvPicPr>
          <p:nvPr/>
        </p:nvPicPr>
        <p:blipFill>
          <a:blip r:embed="rId3" cstate="print"/>
          <a:stretch>
            <a:fillRect/>
          </a:stretch>
        </p:blipFill>
        <p:spPr>
          <a:xfrm rot="5400000">
            <a:off x="6653655" y="4315741"/>
            <a:ext cx="1805841" cy="2868779"/>
          </a:xfrm>
          <a:prstGeom prst="rect">
            <a:avLst/>
          </a:prstGeom>
        </p:spPr>
      </p:pic>
      <p:grpSp>
        <p:nvGrpSpPr>
          <p:cNvPr id="5" name="Content Placeholder 3"/>
          <p:cNvGrpSpPr>
            <a:grpSpLocks noGrp="1"/>
          </p:cNvGrpSpPr>
          <p:nvPr/>
        </p:nvGrpSpPr>
        <p:grpSpPr>
          <a:xfrm>
            <a:off x="2973565" y="4847208"/>
            <a:ext cx="2958226" cy="1805840"/>
            <a:chOff x="457200" y="1295400"/>
            <a:chExt cx="2971800" cy="2362200"/>
          </a:xfrm>
        </p:grpSpPr>
        <p:pic>
          <p:nvPicPr>
            <p:cNvPr id="6" name="Picture 5" descr="20_01"/>
            <p:cNvPicPr>
              <a:picLocks noChangeAspect="1" noChangeArrowheads="1"/>
            </p:cNvPicPr>
            <p:nvPr/>
          </p:nvPicPr>
          <p:blipFill>
            <a:blip r:embed="rId4" cstate="print"/>
            <a:srcRect/>
            <a:stretch>
              <a:fillRect/>
            </a:stretch>
          </p:blipFill>
          <p:spPr bwMode="auto">
            <a:xfrm>
              <a:off x="457200" y="1295400"/>
              <a:ext cx="990600" cy="2362200"/>
            </a:xfrm>
            <a:prstGeom prst="rect">
              <a:avLst/>
            </a:prstGeom>
            <a:noFill/>
            <a:ln w="9525">
              <a:noFill/>
              <a:miter lim="800000"/>
              <a:headEnd/>
              <a:tailEnd/>
            </a:ln>
          </p:spPr>
        </p:pic>
        <p:pic>
          <p:nvPicPr>
            <p:cNvPr id="7" name="Picture 6" descr="20_02"/>
            <p:cNvPicPr>
              <a:picLocks noChangeAspect="1" noChangeArrowheads="1"/>
            </p:cNvPicPr>
            <p:nvPr/>
          </p:nvPicPr>
          <p:blipFill>
            <a:blip r:embed="rId5" cstate="print"/>
            <a:srcRect/>
            <a:stretch>
              <a:fillRect/>
            </a:stretch>
          </p:blipFill>
          <p:spPr bwMode="auto">
            <a:xfrm>
              <a:off x="1447800" y="1295400"/>
              <a:ext cx="990600" cy="2362200"/>
            </a:xfrm>
            <a:prstGeom prst="rect">
              <a:avLst/>
            </a:prstGeom>
            <a:noFill/>
            <a:ln w="9525">
              <a:noFill/>
              <a:miter lim="800000"/>
              <a:headEnd/>
              <a:tailEnd/>
            </a:ln>
          </p:spPr>
        </p:pic>
        <p:pic>
          <p:nvPicPr>
            <p:cNvPr id="8" name="Picture 7" descr="20_03"/>
            <p:cNvPicPr>
              <a:picLocks noChangeAspect="1" noChangeArrowheads="1"/>
            </p:cNvPicPr>
            <p:nvPr/>
          </p:nvPicPr>
          <p:blipFill>
            <a:blip r:embed="rId6" cstate="print"/>
            <a:srcRect/>
            <a:stretch>
              <a:fillRect/>
            </a:stretch>
          </p:blipFill>
          <p:spPr bwMode="auto">
            <a:xfrm>
              <a:off x="2438400" y="1295400"/>
              <a:ext cx="990600" cy="2362200"/>
            </a:xfrm>
            <a:prstGeom prst="rect">
              <a:avLst/>
            </a:prstGeom>
            <a:noFill/>
            <a:ln w="9525">
              <a:noFill/>
              <a:miter lim="800000"/>
              <a:headEnd/>
              <a:tailEnd/>
            </a:ln>
          </p:spPr>
        </p:pic>
      </p:grpSp>
      <p:sp>
        <p:nvSpPr>
          <p:cNvPr id="9" name="TextBox 8"/>
          <p:cNvSpPr txBox="1"/>
          <p:nvPr/>
        </p:nvSpPr>
        <p:spPr>
          <a:xfrm>
            <a:off x="457200" y="927671"/>
            <a:ext cx="7333954" cy="3970318"/>
          </a:xfrm>
          <a:prstGeom prst="rect">
            <a:avLst/>
          </a:prstGeom>
          <a:noFill/>
        </p:spPr>
        <p:txBody>
          <a:bodyPr wrap="square" rtlCol="0">
            <a:spAutoFit/>
          </a:bodyPr>
          <a:lstStyle/>
          <a:p>
            <a:pPr>
              <a:buFont typeface="Arial" pitchFamily="34" charset="0"/>
              <a:buChar char="•"/>
            </a:pPr>
            <a:r>
              <a:rPr lang="en-US" dirty="0" smtClean="0"/>
              <a:t> Years of foreign influence introduced various diets/lifestyle habits some of which include increase of disease </a:t>
            </a:r>
          </a:p>
          <a:p>
            <a:endParaRPr lang="en-US" dirty="0" smtClean="0"/>
          </a:p>
          <a:p>
            <a:pPr>
              <a:buFont typeface="Arial" pitchFamily="34" charset="0"/>
              <a:buChar char="•"/>
            </a:pPr>
            <a:r>
              <a:rPr lang="en-US" dirty="0" smtClean="0"/>
              <a:t> Surveys were designed to analyze the amount of local/foreign food as well as lifestyle activities.</a:t>
            </a:r>
          </a:p>
          <a:p>
            <a:endParaRPr lang="en-US" dirty="0" smtClean="0"/>
          </a:p>
          <a:p>
            <a:pPr>
              <a:buFont typeface="Arial" pitchFamily="34" charset="0"/>
              <a:buChar char="•"/>
            </a:pPr>
            <a:r>
              <a:rPr lang="en-US" dirty="0" smtClean="0"/>
              <a:t> Surveys were conducted at one of the most rural states, </a:t>
            </a:r>
            <a:r>
              <a:rPr lang="en-US" dirty="0" err="1" smtClean="0"/>
              <a:t>Ngarchelong</a:t>
            </a:r>
            <a:r>
              <a:rPr lang="en-US" dirty="0" smtClean="0"/>
              <a:t> in 2015, Koror, the most urban/populated state in  2016, and 12 states out of 16 in the span of 2 months.</a:t>
            </a:r>
          </a:p>
          <a:p>
            <a:endParaRPr lang="en-US" dirty="0" smtClean="0"/>
          </a:p>
          <a:p>
            <a:pPr>
              <a:buFont typeface="Arial" pitchFamily="34" charset="0"/>
              <a:buChar char="•"/>
            </a:pPr>
            <a:r>
              <a:rPr lang="en-US" dirty="0" smtClean="0"/>
              <a:t> Approximately 250 surveys have been collected </a:t>
            </a:r>
          </a:p>
          <a:p>
            <a:endParaRPr lang="en-US" dirty="0" smtClean="0"/>
          </a:p>
          <a:p>
            <a:pPr>
              <a:buFont typeface="Arial" pitchFamily="34" charset="0"/>
              <a:buChar char="•"/>
            </a:pPr>
            <a:r>
              <a:rPr lang="en-US" dirty="0" smtClean="0"/>
              <a:t> Preliminary results show more than 70% reliance on outside foods and 50% reduced activity.</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698" y="274638"/>
            <a:ext cx="8229600" cy="1143000"/>
          </a:xfrm>
        </p:spPr>
        <p:txBody>
          <a:bodyPr/>
          <a:lstStyle/>
          <a:p>
            <a:r>
              <a:rPr lang="en-US" dirty="0" smtClean="0">
                <a:solidFill>
                  <a:srgbClr val="FF0000"/>
                </a:solidFill>
              </a:rPr>
              <a:t>Objective</a:t>
            </a:r>
            <a:endParaRPr lang="en-US" dirty="0">
              <a:solidFill>
                <a:srgbClr val="FF0000"/>
              </a:solidFill>
            </a:endParaRPr>
          </a:p>
        </p:txBody>
      </p:sp>
      <p:grpSp>
        <p:nvGrpSpPr>
          <p:cNvPr id="9" name="Group 8"/>
          <p:cNvGrpSpPr/>
          <p:nvPr/>
        </p:nvGrpSpPr>
        <p:grpSpPr>
          <a:xfrm>
            <a:off x="627684" y="2906358"/>
            <a:ext cx="2960880" cy="1889316"/>
            <a:chOff x="7919679" y="4272893"/>
            <a:chExt cx="4318000" cy="2620063"/>
          </a:xfrm>
        </p:grpSpPr>
        <p:pic>
          <p:nvPicPr>
            <p:cNvPr id="10" name="Picture 10" descr="ta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279" y="4292954"/>
              <a:ext cx="2649400" cy="13259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_23276_tuna">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27946" y="5354313"/>
              <a:ext cx="2109733" cy="151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Kangkung%20Belac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9679" y="4272893"/>
              <a:ext cx="1644076" cy="129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Soursop-l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1465" y="5565346"/>
              <a:ext cx="1910803" cy="13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p:nvPr/>
        </p:nvGrpSpPr>
        <p:grpSpPr>
          <a:xfrm>
            <a:off x="5089742" y="2995289"/>
            <a:ext cx="3041951" cy="1800385"/>
            <a:chOff x="45546" y="4254635"/>
            <a:chExt cx="4506535" cy="2603368"/>
          </a:xfrm>
        </p:grpSpPr>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t="15472" r="22580" b="29407"/>
            <a:stretch/>
          </p:blipFill>
          <p:spPr>
            <a:xfrm>
              <a:off x="64306" y="4254635"/>
              <a:ext cx="4487775" cy="1797270"/>
            </a:xfrm>
            <a:prstGeom prst="rect">
              <a:avLst/>
            </a:prstGeom>
          </p:spPr>
        </p:pic>
        <p:pic>
          <p:nvPicPr>
            <p:cNvPr id="16" name="Picture 2" descr="http://woondu.com/wp-content/uploads/2008/11/junk-food.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40016"/>
            <a:stretch/>
          </p:blipFill>
          <p:spPr bwMode="auto">
            <a:xfrm>
              <a:off x="45546" y="5606562"/>
              <a:ext cx="1863692" cy="12514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cdn.c.photoshelter.com/img-get/I0000d7dRWw9npW0/s/860/860/spam-8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1365" y="5451450"/>
              <a:ext cx="2760716" cy="137832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627684" y="1417638"/>
            <a:ext cx="7908878" cy="2031325"/>
          </a:xfrm>
          <a:prstGeom prst="rect">
            <a:avLst/>
          </a:prstGeom>
          <a:noFill/>
        </p:spPr>
        <p:txBody>
          <a:bodyPr wrap="square" rtlCol="0">
            <a:spAutoFit/>
          </a:bodyPr>
          <a:lstStyle/>
          <a:p>
            <a:pPr>
              <a:buFont typeface="Arial" pitchFamily="34" charset="0"/>
              <a:buChar char="•"/>
            </a:pPr>
            <a:r>
              <a:rPr lang="en-US" dirty="0" smtClean="0"/>
              <a:t>Analyze drastic changes in the diets of the Palauan people through surveys  (Food Habits Survey 2017) </a:t>
            </a:r>
          </a:p>
          <a:p>
            <a:endParaRPr lang="en-US" dirty="0" smtClean="0"/>
          </a:p>
          <a:p>
            <a:pPr>
              <a:buFont typeface="Arial" pitchFamily="34" charset="0"/>
              <a:buChar char="•"/>
            </a:pPr>
            <a:r>
              <a:rPr lang="en-US" dirty="0" smtClean="0"/>
              <a:t> 20 households per state (16 states)</a:t>
            </a:r>
          </a:p>
          <a:p>
            <a:pPr>
              <a:buFont typeface="Arial" pitchFamily="34" charset="0"/>
              <a:buChar char="•"/>
            </a:pPr>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11" cstate="print"/>
          <a:srcRect l="13333" t="16500" r="28812" b="18169"/>
          <a:stretch>
            <a:fillRect/>
          </a:stretch>
        </p:blipFill>
        <p:spPr bwMode="auto">
          <a:xfrm rot="5400000">
            <a:off x="827209" y="4531677"/>
            <a:ext cx="1516874" cy="3045164"/>
          </a:xfrm>
          <a:prstGeom prst="rect">
            <a:avLst/>
          </a:prstGeom>
          <a:noFill/>
          <a:ln w="9525">
            <a:noFill/>
            <a:miter lim="800000"/>
            <a:headEnd/>
            <a:tailEnd/>
          </a:ln>
          <a:effectLst/>
        </p:spPr>
      </p:pic>
      <p:sp>
        <p:nvSpPr>
          <p:cNvPr id="20" name="TextBox 19"/>
          <p:cNvSpPr txBox="1"/>
          <p:nvPr/>
        </p:nvSpPr>
        <p:spPr>
          <a:xfrm>
            <a:off x="2392170" y="6166365"/>
            <a:ext cx="3234770" cy="646331"/>
          </a:xfrm>
          <a:prstGeom prst="rect">
            <a:avLst/>
          </a:prstGeom>
          <a:noFill/>
        </p:spPr>
        <p:txBody>
          <a:bodyPr wrap="square" rtlCol="0">
            <a:spAutoFit/>
          </a:bodyPr>
          <a:lstStyle/>
          <a:p>
            <a:r>
              <a:rPr lang="en-US" sz="3600" dirty="0" smtClean="0">
                <a:latin typeface="AR BERKLEY" pitchFamily="2" charset="0"/>
              </a:rPr>
              <a:t>#</a:t>
            </a:r>
            <a:r>
              <a:rPr lang="en-US" sz="3600" dirty="0" err="1" smtClean="0">
                <a:latin typeface="AR BERKLEY" pitchFamily="2" charset="0"/>
              </a:rPr>
              <a:t>NCDelicious</a:t>
            </a:r>
            <a:endParaRPr lang="en-US" sz="3600" dirty="0">
              <a:latin typeface="AR BERKLEY"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382" y="274638"/>
            <a:ext cx="8229600" cy="1143000"/>
          </a:xfrm>
        </p:spPr>
        <p:txBody>
          <a:bodyPr/>
          <a:lstStyle/>
          <a:p>
            <a:r>
              <a:rPr lang="en-US" dirty="0" smtClean="0">
                <a:solidFill>
                  <a:srgbClr val="FF0000"/>
                </a:solidFill>
              </a:rPr>
              <a:t>Intro</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Summer of 2017: conducted a Food Habits Survey; this survey is a 2-part survey. </a:t>
            </a:r>
          </a:p>
          <a:p>
            <a:r>
              <a:rPr lang="en-US" sz="2400" dirty="0" smtClean="0"/>
              <a:t>The initial survey, the General Information Survey asked about lifestyle activities of the respondent. </a:t>
            </a:r>
          </a:p>
          <a:p>
            <a:r>
              <a:rPr lang="en-US" sz="2400" dirty="0" smtClean="0"/>
              <a:t>The Food Habits Survey is a 7-day meal audit ---breakfast, lunch, snack and dinner.</a:t>
            </a:r>
          </a:p>
        </p:txBody>
      </p:sp>
      <p:pic>
        <p:nvPicPr>
          <p:cNvPr id="4" name="Picture 3"/>
          <p:cNvPicPr>
            <a:picLocks noChangeAspect="1" noChangeArrowheads="1"/>
          </p:cNvPicPr>
          <p:nvPr/>
        </p:nvPicPr>
        <p:blipFill>
          <a:blip r:embed="rId3" cstate="print"/>
          <a:srcRect l="4444" t="17500" b="27000"/>
          <a:stretch>
            <a:fillRect/>
          </a:stretch>
        </p:blipFill>
        <p:spPr bwMode="auto">
          <a:xfrm>
            <a:off x="6243852" y="4257156"/>
            <a:ext cx="2392034" cy="2469848"/>
          </a:xfrm>
          <a:prstGeom prst="rect">
            <a:avLst/>
          </a:prstGeom>
          <a:noFill/>
          <a:ln w="9525">
            <a:noFill/>
            <a:miter lim="800000"/>
            <a:headEnd/>
            <a:tailEnd/>
          </a:ln>
          <a:effectLst/>
        </p:spPr>
      </p:pic>
    </p:spTree>
    <p:extLst>
      <p:ext uri="{BB962C8B-B14F-4D97-AF65-F5344CB8AC3E}">
        <p14:creationId xmlns:p14="http://schemas.microsoft.com/office/powerpoint/2010/main" val="18942673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8229600" cy="1143000"/>
          </a:xfrm>
        </p:spPr>
        <p:txBody>
          <a:bodyPr/>
          <a:lstStyle/>
          <a:p>
            <a:r>
              <a:rPr lang="en-US" dirty="0" smtClean="0">
                <a:solidFill>
                  <a:srgbClr val="FF0000"/>
                </a:solidFill>
              </a:rPr>
              <a:t>Materials</a:t>
            </a:r>
            <a:endParaRPr lang="en-US" dirty="0">
              <a:solidFill>
                <a:srgbClr val="FF0000"/>
              </a:solidFill>
            </a:endParaRPr>
          </a:p>
        </p:txBody>
      </p:sp>
      <p:sp>
        <p:nvSpPr>
          <p:cNvPr id="4" name="Text Placeholder 3"/>
          <p:cNvSpPr>
            <a:spLocks noGrp="1"/>
          </p:cNvSpPr>
          <p:nvPr>
            <p:ph type="body" idx="1"/>
          </p:nvPr>
        </p:nvSpPr>
        <p:spPr/>
        <p:txBody>
          <a:bodyPr/>
          <a:lstStyle/>
          <a:p>
            <a:r>
              <a:rPr lang="en-US" dirty="0" smtClean="0"/>
              <a:t>2015 &amp; 2016</a:t>
            </a:r>
            <a:endParaRPr lang="en-US" dirty="0"/>
          </a:p>
        </p:txBody>
      </p:sp>
      <p:sp>
        <p:nvSpPr>
          <p:cNvPr id="3" name="Content Placeholder 2"/>
          <p:cNvSpPr>
            <a:spLocks noGrp="1"/>
          </p:cNvSpPr>
          <p:nvPr>
            <p:ph sz="half" idx="2"/>
          </p:nvPr>
        </p:nvSpPr>
        <p:spPr/>
        <p:txBody>
          <a:bodyPr/>
          <a:lstStyle/>
          <a:p>
            <a:r>
              <a:rPr lang="en-US" dirty="0" smtClean="0"/>
              <a:t>PC tablets (20 count) distributed by Tokyo University</a:t>
            </a:r>
          </a:p>
          <a:p>
            <a:r>
              <a:rPr lang="en-US" dirty="0" smtClean="0"/>
              <a:t>Surveys were uploaded onto the tablets on Excel spreadsheets</a:t>
            </a:r>
          </a:p>
          <a:p>
            <a:r>
              <a:rPr lang="en-US" dirty="0" smtClean="0"/>
              <a:t>Paper-based surveys (also provided by Tokyo University) were used as backup</a:t>
            </a:r>
            <a:endParaRPr lang="en-US" dirty="0"/>
          </a:p>
          <a:p>
            <a:endParaRPr lang="en-US" dirty="0"/>
          </a:p>
        </p:txBody>
      </p:sp>
      <p:sp>
        <p:nvSpPr>
          <p:cNvPr id="5" name="Text Placeholder 4"/>
          <p:cNvSpPr>
            <a:spLocks noGrp="1"/>
          </p:cNvSpPr>
          <p:nvPr>
            <p:ph type="body" sz="quarter" idx="3"/>
          </p:nvPr>
        </p:nvSpPr>
        <p:spPr/>
        <p:txBody>
          <a:bodyPr/>
          <a:lstStyle/>
          <a:p>
            <a:r>
              <a:rPr lang="en-US" dirty="0" smtClean="0"/>
              <a:t>2017</a:t>
            </a:r>
            <a:endParaRPr lang="en-US" dirty="0"/>
          </a:p>
        </p:txBody>
      </p:sp>
      <p:sp>
        <p:nvSpPr>
          <p:cNvPr id="6" name="Content Placeholder 5"/>
          <p:cNvSpPr>
            <a:spLocks noGrp="1"/>
          </p:cNvSpPr>
          <p:nvPr>
            <p:ph sz="quarter" idx="4"/>
          </p:nvPr>
        </p:nvSpPr>
        <p:spPr/>
        <p:txBody>
          <a:bodyPr/>
          <a:lstStyle/>
          <a:p>
            <a:r>
              <a:rPr lang="en-US" dirty="0" smtClean="0"/>
              <a:t>Paper-based surveys designed by the STEP-UP survey team (Food Habits pamphlets and General Info Surveys)</a:t>
            </a:r>
          </a:p>
        </p:txBody>
      </p:sp>
    </p:spTree>
    <p:extLst>
      <p:ext uri="{BB962C8B-B14F-4D97-AF65-F5344CB8AC3E}">
        <p14:creationId xmlns:p14="http://schemas.microsoft.com/office/powerpoint/2010/main" val="3805155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00578" y="76200"/>
            <a:ext cx="8229600" cy="1143000"/>
          </a:xfrm>
        </p:spPr>
        <p:txBody>
          <a:bodyPr/>
          <a:lstStyle/>
          <a:p>
            <a:r>
              <a:rPr lang="en-US" dirty="0" smtClean="0">
                <a:solidFill>
                  <a:srgbClr val="FF0000"/>
                </a:solidFill>
              </a:rPr>
              <a:t>Methodology</a:t>
            </a:r>
            <a:endParaRPr lang="en-US" dirty="0">
              <a:solidFill>
                <a:srgbClr val="FF0000"/>
              </a:solidFill>
            </a:endParaRPr>
          </a:p>
        </p:txBody>
      </p:sp>
      <p:sp>
        <p:nvSpPr>
          <p:cNvPr id="8" name="Content Placeholder 7"/>
          <p:cNvSpPr>
            <a:spLocks noGrp="1"/>
          </p:cNvSpPr>
          <p:nvPr>
            <p:ph sz="half" idx="1"/>
          </p:nvPr>
        </p:nvSpPr>
        <p:spPr>
          <a:xfrm>
            <a:off x="-70851" y="1619924"/>
            <a:ext cx="3036711" cy="363157"/>
          </a:xfrm>
        </p:spPr>
        <p:txBody>
          <a:bodyPr>
            <a:noAutofit/>
          </a:bodyPr>
          <a:lstStyle/>
          <a:p>
            <a:pPr>
              <a:buNone/>
            </a:pPr>
            <a:r>
              <a:rPr lang="en-US" sz="2400" dirty="0" smtClean="0"/>
              <a:t>         2015 &amp; 2016</a:t>
            </a:r>
            <a:endParaRPr lang="en-US" sz="2400" dirty="0"/>
          </a:p>
        </p:txBody>
      </p:sp>
      <p:pic>
        <p:nvPicPr>
          <p:cNvPr id="11" name="図 16" descr="ac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4813" y="4330247"/>
            <a:ext cx="1068433" cy="2043049"/>
          </a:xfrm>
          <a:prstGeom prst="rect">
            <a:avLst/>
          </a:prstGeom>
        </p:spPr>
      </p:pic>
      <p:sp>
        <p:nvSpPr>
          <p:cNvPr id="15" name="Rectangle 14"/>
          <p:cNvSpPr/>
          <p:nvPr/>
        </p:nvSpPr>
        <p:spPr>
          <a:xfrm>
            <a:off x="1398346" y="4330247"/>
            <a:ext cx="1515533" cy="20430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図 13" descr="Example_A_GeneralInformation(Paper).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98346" y="4289303"/>
            <a:ext cx="1515533" cy="2043048"/>
          </a:xfrm>
          <a:prstGeom prst="rect">
            <a:avLst/>
          </a:prstGeom>
          <a:noFill/>
          <a:ln>
            <a:noFill/>
          </a:ln>
        </p:spPr>
      </p:pic>
      <p:pic>
        <p:nvPicPr>
          <p:cNvPr id="19" name="図 18" descr="IMG_9106.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9776" y="2838470"/>
            <a:ext cx="2579511" cy="1329753"/>
          </a:xfrm>
          <a:prstGeom prst="rect">
            <a:avLst/>
          </a:prstGeom>
        </p:spPr>
      </p:pic>
      <p:sp>
        <p:nvSpPr>
          <p:cNvPr id="23" name="TextBox 22"/>
          <p:cNvSpPr txBox="1"/>
          <p:nvPr/>
        </p:nvSpPr>
        <p:spPr>
          <a:xfrm>
            <a:off x="3417671" y="2045214"/>
            <a:ext cx="2434989" cy="738664"/>
          </a:xfrm>
          <a:prstGeom prst="rect">
            <a:avLst/>
          </a:prstGeom>
          <a:noFill/>
        </p:spPr>
        <p:txBody>
          <a:bodyPr wrap="square" rtlCol="0">
            <a:spAutoFit/>
          </a:bodyPr>
          <a:lstStyle/>
          <a:p>
            <a:pPr>
              <a:buFont typeface="Arial" pitchFamily="34" charset="0"/>
              <a:buChar char="•"/>
            </a:pPr>
            <a:r>
              <a:rPr lang="en-US" sz="1400" dirty="0" smtClean="0"/>
              <a:t> Paper-based </a:t>
            </a:r>
          </a:p>
          <a:p>
            <a:pPr>
              <a:buFont typeface="Arial" pitchFamily="34" charset="0"/>
              <a:buChar char="•"/>
            </a:pPr>
            <a:r>
              <a:rPr lang="en-US" sz="1400" dirty="0" smtClean="0"/>
              <a:t>12 </a:t>
            </a:r>
            <a:r>
              <a:rPr lang="en-US" sz="1200" dirty="0" smtClean="0"/>
              <a:t>states</a:t>
            </a:r>
            <a:endParaRPr lang="en-US" sz="1400" dirty="0" smtClean="0"/>
          </a:p>
          <a:p>
            <a:pPr>
              <a:buFont typeface="Arial" pitchFamily="34" charset="0"/>
              <a:buChar char="•"/>
            </a:pPr>
            <a:r>
              <a:rPr lang="en-US" sz="1400" dirty="0" smtClean="0"/>
              <a:t> collected 7 days later</a:t>
            </a:r>
          </a:p>
        </p:txBody>
      </p:sp>
      <p:sp>
        <p:nvSpPr>
          <p:cNvPr id="24" name="TextBox 23"/>
          <p:cNvSpPr txBox="1"/>
          <p:nvPr/>
        </p:nvSpPr>
        <p:spPr>
          <a:xfrm>
            <a:off x="348013" y="2099806"/>
            <a:ext cx="2795268" cy="646331"/>
          </a:xfrm>
          <a:prstGeom prst="rect">
            <a:avLst/>
          </a:prstGeom>
          <a:noFill/>
        </p:spPr>
        <p:txBody>
          <a:bodyPr wrap="square" rtlCol="0">
            <a:spAutoFit/>
          </a:bodyPr>
          <a:lstStyle/>
          <a:p>
            <a:pPr>
              <a:buFont typeface="Arial" pitchFamily="34" charset="0"/>
              <a:buChar char="•"/>
            </a:pPr>
            <a:r>
              <a:rPr lang="en-US" sz="1200" dirty="0" smtClean="0"/>
              <a:t> 20 PC tablets</a:t>
            </a:r>
          </a:p>
          <a:p>
            <a:pPr>
              <a:buFont typeface="Arial" pitchFamily="34" charset="0"/>
              <a:buChar char="•"/>
            </a:pPr>
            <a:r>
              <a:rPr lang="en-US" sz="1200" dirty="0" smtClean="0"/>
              <a:t> </a:t>
            </a:r>
            <a:r>
              <a:rPr lang="en-US" sz="1200" dirty="0" err="1" smtClean="0"/>
              <a:t>Ngarchelong</a:t>
            </a:r>
            <a:r>
              <a:rPr lang="en-US" sz="1200" dirty="0" smtClean="0"/>
              <a:t> and Koror</a:t>
            </a:r>
          </a:p>
          <a:p>
            <a:pPr>
              <a:buFont typeface="Arial" pitchFamily="34" charset="0"/>
              <a:buChar char="•"/>
            </a:pPr>
            <a:r>
              <a:rPr lang="en-US" sz="1200" dirty="0" smtClean="0"/>
              <a:t> collected 7 days later</a:t>
            </a:r>
          </a:p>
        </p:txBody>
      </p:sp>
      <p:pic>
        <p:nvPicPr>
          <p:cNvPr id="1026" name="Picture 2" descr="C:\Users\owner\Desktop\Food Habits Cover.jpeg"/>
          <p:cNvPicPr>
            <a:picLocks noChangeAspect="1" noChangeArrowheads="1"/>
          </p:cNvPicPr>
          <p:nvPr/>
        </p:nvPicPr>
        <p:blipFill>
          <a:blip r:embed="rId6" cstate="print"/>
          <a:srcRect/>
          <a:stretch>
            <a:fillRect/>
          </a:stretch>
        </p:blipFill>
        <p:spPr bwMode="auto">
          <a:xfrm rot="5400000">
            <a:off x="3788503" y="4188584"/>
            <a:ext cx="1964371" cy="2706037"/>
          </a:xfrm>
          <a:prstGeom prst="rect">
            <a:avLst/>
          </a:prstGeom>
          <a:noFill/>
        </p:spPr>
      </p:pic>
      <p:pic>
        <p:nvPicPr>
          <p:cNvPr id="1027" name="Picture 3" descr="C:\Users\owner\Desktop\Food Habits page 1.jpeg"/>
          <p:cNvPicPr>
            <a:picLocks noChangeAspect="1" noChangeArrowheads="1"/>
          </p:cNvPicPr>
          <p:nvPr/>
        </p:nvPicPr>
        <p:blipFill>
          <a:blip r:embed="rId7" cstate="print"/>
          <a:srcRect/>
          <a:stretch>
            <a:fillRect/>
          </a:stretch>
        </p:blipFill>
        <p:spPr bwMode="auto">
          <a:xfrm>
            <a:off x="4753269" y="2760620"/>
            <a:ext cx="1384087" cy="1906661"/>
          </a:xfrm>
          <a:prstGeom prst="rect">
            <a:avLst/>
          </a:prstGeom>
          <a:noFill/>
        </p:spPr>
      </p:pic>
      <p:pic>
        <p:nvPicPr>
          <p:cNvPr id="1028" name="Picture 4" descr="C:\Users\owner\Desktop\General Info.jpeg"/>
          <p:cNvPicPr>
            <a:picLocks noChangeAspect="1" noChangeArrowheads="1"/>
          </p:cNvPicPr>
          <p:nvPr/>
        </p:nvPicPr>
        <p:blipFill>
          <a:blip r:embed="rId8" cstate="print"/>
          <a:srcRect/>
          <a:stretch>
            <a:fillRect/>
          </a:stretch>
        </p:blipFill>
        <p:spPr bwMode="auto">
          <a:xfrm>
            <a:off x="3417671" y="2760621"/>
            <a:ext cx="1334553" cy="1838425"/>
          </a:xfrm>
          <a:prstGeom prst="rect">
            <a:avLst/>
          </a:prstGeom>
          <a:noFill/>
        </p:spPr>
      </p:pic>
      <p:pic>
        <p:nvPicPr>
          <p:cNvPr id="2" name="Picture 2" descr="C:\Users\owner\Desktop\OMRENGISAVIBE\map.jpg"/>
          <p:cNvPicPr>
            <a:picLocks noChangeAspect="1" noChangeArrowheads="1"/>
          </p:cNvPicPr>
          <p:nvPr/>
        </p:nvPicPr>
        <p:blipFill>
          <a:blip r:embed="rId9" cstate="print"/>
          <a:srcRect/>
          <a:stretch>
            <a:fillRect/>
          </a:stretch>
        </p:blipFill>
        <p:spPr bwMode="auto">
          <a:xfrm>
            <a:off x="6246538" y="89046"/>
            <a:ext cx="2801929" cy="6434742"/>
          </a:xfrm>
          <a:prstGeom prst="rect">
            <a:avLst/>
          </a:prstGeom>
          <a:noFill/>
        </p:spPr>
      </p:pic>
      <p:sp>
        <p:nvSpPr>
          <p:cNvPr id="18" name="Content Placeholder 7"/>
          <p:cNvSpPr txBox="1">
            <a:spLocks/>
          </p:cNvSpPr>
          <p:nvPr/>
        </p:nvSpPr>
        <p:spPr>
          <a:xfrm>
            <a:off x="3608743" y="1619924"/>
            <a:ext cx="3036711" cy="36315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2017</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1"/>
          </p:nvPr>
        </p:nvGraphicFramePr>
        <p:xfrm>
          <a:off x="552896" y="1616144"/>
          <a:ext cx="395785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half" idx="2"/>
          </p:nvPr>
        </p:nvGraphicFramePr>
        <p:xfrm>
          <a:off x="4924646" y="1733107"/>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552896" y="785147"/>
            <a:ext cx="2866030" cy="830997"/>
          </a:xfrm>
          <a:prstGeom prst="rect">
            <a:avLst/>
          </a:prstGeom>
          <a:noFill/>
        </p:spPr>
        <p:txBody>
          <a:bodyPr wrap="square" rtlCol="0">
            <a:spAutoFit/>
          </a:bodyPr>
          <a:lstStyle/>
          <a:p>
            <a:pPr algn="ctr"/>
            <a:r>
              <a:rPr lang="en-US" sz="2400" dirty="0" err="1" smtClean="0"/>
              <a:t>Ngarchelong</a:t>
            </a:r>
            <a:endParaRPr lang="en-US" sz="2400" dirty="0" smtClean="0"/>
          </a:p>
          <a:p>
            <a:pPr algn="ctr"/>
            <a:r>
              <a:rPr lang="en-US" sz="2400" dirty="0" smtClean="0"/>
              <a:t>(RURAL)</a:t>
            </a:r>
            <a:endParaRPr lang="en-US" sz="2400" dirty="0"/>
          </a:p>
        </p:txBody>
      </p:sp>
      <p:sp>
        <p:nvSpPr>
          <p:cNvPr id="13" name="TextBox 12"/>
          <p:cNvSpPr txBox="1"/>
          <p:nvPr/>
        </p:nvSpPr>
        <p:spPr>
          <a:xfrm>
            <a:off x="5224078" y="785147"/>
            <a:ext cx="2442949" cy="830997"/>
          </a:xfrm>
          <a:prstGeom prst="rect">
            <a:avLst/>
          </a:prstGeom>
          <a:noFill/>
        </p:spPr>
        <p:txBody>
          <a:bodyPr wrap="square" rtlCol="0">
            <a:spAutoFit/>
          </a:bodyPr>
          <a:lstStyle/>
          <a:p>
            <a:pPr algn="ctr"/>
            <a:r>
              <a:rPr lang="en-US" sz="2400" dirty="0" smtClean="0"/>
              <a:t>Koror</a:t>
            </a:r>
          </a:p>
          <a:p>
            <a:pPr algn="ctr"/>
            <a:r>
              <a:rPr lang="en-US" sz="2400" dirty="0" smtClean="0"/>
              <a:t>(URBAN)</a:t>
            </a:r>
            <a:endParaRPr lang="en-US" sz="2400" dirty="0"/>
          </a:p>
        </p:txBody>
      </p:sp>
      <p:sp>
        <p:nvSpPr>
          <p:cNvPr id="14" name="TextBox 13"/>
          <p:cNvSpPr txBox="1"/>
          <p:nvPr/>
        </p:nvSpPr>
        <p:spPr>
          <a:xfrm>
            <a:off x="419254" y="21511"/>
            <a:ext cx="7199194" cy="584775"/>
          </a:xfrm>
          <a:prstGeom prst="rect">
            <a:avLst/>
          </a:prstGeom>
          <a:noFill/>
        </p:spPr>
        <p:txBody>
          <a:bodyPr wrap="square" rtlCol="0">
            <a:spAutoFit/>
          </a:bodyPr>
          <a:lstStyle/>
          <a:p>
            <a:r>
              <a:rPr lang="en-US" sz="3200" dirty="0" smtClean="0">
                <a:solidFill>
                  <a:srgbClr val="FF0000"/>
                </a:solidFill>
              </a:rPr>
              <a:t>How frequently does your family fish?</a:t>
            </a:r>
            <a:endParaRPr lang="en-US" sz="32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83" y="0"/>
            <a:ext cx="9430604" cy="1143000"/>
          </a:xfrm>
        </p:spPr>
        <p:txBody>
          <a:bodyPr>
            <a:normAutofit/>
          </a:bodyPr>
          <a:lstStyle/>
          <a:p>
            <a:r>
              <a:rPr lang="en-US" sz="3200" dirty="0" smtClean="0">
                <a:solidFill>
                  <a:srgbClr val="FF0000"/>
                </a:solidFill>
              </a:rPr>
              <a:t>How frequently does your family go shopping</a:t>
            </a:r>
            <a:br>
              <a:rPr lang="en-US" sz="3200" dirty="0" smtClean="0">
                <a:solidFill>
                  <a:srgbClr val="FF0000"/>
                </a:solidFill>
              </a:rPr>
            </a:br>
            <a:r>
              <a:rPr lang="en-US" sz="3200" dirty="0" smtClean="0">
                <a:solidFill>
                  <a:srgbClr val="FF0000"/>
                </a:solidFill>
              </a:rPr>
              <a:t> in Koror?</a:t>
            </a:r>
            <a:endParaRPr lang="en-US" sz="3200" dirty="0">
              <a:solidFill>
                <a:srgbClr val="FF0000"/>
              </a:solidFill>
            </a:endParaRPr>
          </a:p>
        </p:txBody>
      </p:sp>
      <p:graphicFrame>
        <p:nvGraphicFramePr>
          <p:cNvPr id="5" name="Content Placeholder 4"/>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68991" y="769203"/>
            <a:ext cx="2033516" cy="830997"/>
          </a:xfrm>
          <a:prstGeom prst="rect">
            <a:avLst/>
          </a:prstGeom>
          <a:noFill/>
        </p:spPr>
        <p:txBody>
          <a:bodyPr wrap="square" rtlCol="0">
            <a:spAutoFit/>
          </a:bodyPr>
          <a:lstStyle/>
          <a:p>
            <a:pPr algn="ctr"/>
            <a:r>
              <a:rPr lang="en-US" sz="2400" dirty="0" err="1" smtClean="0"/>
              <a:t>Ngarchelong</a:t>
            </a:r>
            <a:endParaRPr lang="en-US" sz="2400" dirty="0" smtClean="0"/>
          </a:p>
          <a:p>
            <a:pPr algn="ctr"/>
            <a:r>
              <a:rPr lang="en-US" sz="2400" dirty="0" smtClean="0"/>
              <a:t>(RURAL)</a:t>
            </a:r>
            <a:endParaRPr lang="en-US" sz="2400" dirty="0"/>
          </a:p>
        </p:txBody>
      </p:sp>
      <p:sp>
        <p:nvSpPr>
          <p:cNvPr id="8" name="TextBox 7"/>
          <p:cNvSpPr txBox="1"/>
          <p:nvPr/>
        </p:nvSpPr>
        <p:spPr>
          <a:xfrm>
            <a:off x="5213445" y="769203"/>
            <a:ext cx="2442949" cy="830997"/>
          </a:xfrm>
          <a:prstGeom prst="rect">
            <a:avLst/>
          </a:prstGeom>
          <a:noFill/>
        </p:spPr>
        <p:txBody>
          <a:bodyPr wrap="square" rtlCol="0">
            <a:spAutoFit/>
          </a:bodyPr>
          <a:lstStyle/>
          <a:p>
            <a:pPr algn="ctr"/>
            <a:r>
              <a:rPr lang="en-US" sz="2400" dirty="0" smtClean="0"/>
              <a:t>Koror</a:t>
            </a:r>
          </a:p>
          <a:p>
            <a:pPr algn="ctr"/>
            <a:r>
              <a:rPr lang="en-US" sz="2400" dirty="0" smtClean="0"/>
              <a:t>(URBAN)</a:t>
            </a:r>
            <a:endParaRPr lang="en-US" sz="2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1119</TotalTime>
  <Words>1394</Words>
  <Application>Microsoft Macintosh PowerPoint</Application>
  <PresentationFormat>On-screen Show (4:3)</PresentationFormat>
  <Paragraphs>179</Paragraphs>
  <Slides>17</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 Black </vt:lpstr>
      <vt:lpstr>Acrobat Document</vt:lpstr>
      <vt:lpstr>Food Habits Survey &amp; Source Assesment: Republic of Palau </vt:lpstr>
      <vt:lpstr>Contents</vt:lpstr>
      <vt:lpstr>Abstract</vt:lpstr>
      <vt:lpstr>Objective</vt:lpstr>
      <vt:lpstr>Intro</vt:lpstr>
      <vt:lpstr>Materials</vt:lpstr>
      <vt:lpstr>Methodology</vt:lpstr>
      <vt:lpstr>PowerPoint Presentation</vt:lpstr>
      <vt:lpstr>How frequently does your family go shopping  in Koror?</vt:lpstr>
      <vt:lpstr>PowerPoint Presentation</vt:lpstr>
      <vt:lpstr>PowerPoint Presentation</vt:lpstr>
      <vt:lpstr>Challenges</vt:lpstr>
      <vt:lpstr>So We Know… </vt:lpstr>
      <vt:lpstr>What’s Next?</vt:lpstr>
      <vt:lpstr>Bibliography</vt:lpstr>
      <vt:lpstr>Acknowledgements </vt:lpstr>
      <vt:lpstr>PowerPoint Presentation</vt:lpstr>
    </vt:vector>
  </TitlesOfParts>
  <Company>Belau Kanu Club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Nelson  Masang, Jr.</dc:creator>
  <cp:lastModifiedBy>Christopher Kitalong</cp:lastModifiedBy>
  <cp:revision>282</cp:revision>
  <dcterms:created xsi:type="dcterms:W3CDTF">2016-06-10T02:55:40Z</dcterms:created>
  <dcterms:modified xsi:type="dcterms:W3CDTF">2017-08-03T09:55:48Z</dcterms:modified>
</cp:coreProperties>
</file>