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9" r:id="rId6"/>
    <p:sldId id="265" r:id="rId7"/>
    <p:sldId id="259" r:id="rId8"/>
    <p:sldId id="266" r:id="rId9"/>
    <p:sldId id="260" r:id="rId10"/>
    <p:sldId id="268" r:id="rId11"/>
    <p:sldId id="261" r:id="rId12"/>
    <p:sldId id="262" r:id="rId13"/>
    <p:sldId id="26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4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9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e:Library:Containers:com.apple.mail:Data:Library:Mail%20Downloads:96F85470-97DB-44B4-882E-43E6408F6CA2:FOR%20K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e:Library:Containers:com.apple.mail:Data:Library:Mail%20Downloads:96F85470-97DB-44B4-882E-43E6408F6CA2:FOR%20K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graphs!$C$29:$F$29</c:f>
                <c:numCache>
                  <c:formatCode>General</c:formatCode>
                  <c:ptCount val="4"/>
                  <c:pt idx="0">
                    <c:v>24094.0</c:v>
                  </c:pt>
                  <c:pt idx="1">
                    <c:v>22.5</c:v>
                  </c:pt>
                  <c:pt idx="2">
                    <c:v>249161.0</c:v>
                  </c:pt>
                  <c:pt idx="3">
                    <c:v>259807.0</c:v>
                  </c:pt>
                </c:numCache>
              </c:numRef>
            </c:plus>
            <c:minus>
              <c:numRef>
                <c:f>graphs!$C$29:$F$29</c:f>
                <c:numCache>
                  <c:formatCode>General</c:formatCode>
                  <c:ptCount val="4"/>
                  <c:pt idx="0">
                    <c:v>24094.0</c:v>
                  </c:pt>
                  <c:pt idx="1">
                    <c:v>22.5</c:v>
                  </c:pt>
                  <c:pt idx="2">
                    <c:v>249161.0</c:v>
                  </c:pt>
                  <c:pt idx="3">
                    <c:v>259807.0</c:v>
                  </c:pt>
                </c:numCache>
              </c:numRef>
            </c:minus>
          </c:errBars>
          <c:cat>
            <c:strRef>
              <c:f>graphs!$C$27:$F$27</c:f>
              <c:strCache>
                <c:ptCount val="4"/>
                <c:pt idx="0">
                  <c:v>North Bank</c:v>
                </c:pt>
                <c:pt idx="1">
                  <c:v>Mid Channel</c:v>
                </c:pt>
                <c:pt idx="2">
                  <c:v>South Bank</c:v>
                </c:pt>
                <c:pt idx="3">
                  <c:v>Waste Water</c:v>
                </c:pt>
              </c:strCache>
            </c:strRef>
          </c:cat>
          <c:val>
            <c:numRef>
              <c:f>graphs!$C$28:$E$28</c:f>
              <c:numCache>
                <c:formatCode>General</c:formatCode>
                <c:ptCount val="3"/>
                <c:pt idx="0">
                  <c:v>112000.0</c:v>
                </c:pt>
                <c:pt idx="1">
                  <c:v>130.0</c:v>
                </c:pt>
                <c:pt idx="2">
                  <c:v>1.0102E6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03727128"/>
        <c:axId val="2103732872"/>
      </c:barChart>
      <c:catAx>
        <c:axId val="2103727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Type (sediment solution)</a:t>
                </a:r>
              </a:p>
            </c:rich>
          </c:tx>
          <c:overlay val="0"/>
        </c:title>
        <c:majorTickMark val="none"/>
        <c:minorTickMark val="none"/>
        <c:tickLblPos val="nextTo"/>
        <c:crossAx val="2103732872"/>
        <c:crosses val="autoZero"/>
        <c:auto val="1"/>
        <c:lblAlgn val="ctr"/>
        <c:lblOffset val="100"/>
        <c:noMultiLvlLbl val="0"/>
      </c:catAx>
      <c:valAx>
        <c:axId val="2103732872"/>
        <c:scaling>
          <c:logBase val="10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gram negative bacteria / 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3727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graphs!$C$49:$E$49</c:f>
                <c:numCache>
                  <c:formatCode>General</c:formatCode>
                  <c:ptCount val="3"/>
                  <c:pt idx="0">
                    <c:v>0.10159</c:v>
                  </c:pt>
                  <c:pt idx="1">
                    <c:v>0.0853</c:v>
                  </c:pt>
                  <c:pt idx="2">
                    <c:v>0.0475</c:v>
                  </c:pt>
                </c:numCache>
              </c:numRef>
            </c:plus>
            <c:minus>
              <c:numRef>
                <c:f>graphs!$C$49:$E$49</c:f>
                <c:numCache>
                  <c:formatCode>General</c:formatCode>
                  <c:ptCount val="3"/>
                  <c:pt idx="0">
                    <c:v>0.10159</c:v>
                  </c:pt>
                  <c:pt idx="1">
                    <c:v>0.0853</c:v>
                  </c:pt>
                  <c:pt idx="2">
                    <c:v>0.0475</c:v>
                  </c:pt>
                </c:numCache>
              </c:numRef>
            </c:minus>
          </c:errBars>
          <c:cat>
            <c:strRef>
              <c:f>graphs!$C$47:$E$47</c:f>
              <c:strCache>
                <c:ptCount val="3"/>
                <c:pt idx="0">
                  <c:v>North Bank</c:v>
                </c:pt>
                <c:pt idx="1">
                  <c:v>Mid Channel</c:v>
                </c:pt>
                <c:pt idx="2">
                  <c:v>South Bank</c:v>
                </c:pt>
              </c:strCache>
            </c:strRef>
          </c:cat>
          <c:val>
            <c:numRef>
              <c:f>graphs!$C$48:$E$48</c:f>
              <c:numCache>
                <c:formatCode>General</c:formatCode>
                <c:ptCount val="3"/>
                <c:pt idx="0">
                  <c:v>6.13</c:v>
                </c:pt>
                <c:pt idx="1">
                  <c:v>6.321666666666666</c:v>
                </c:pt>
                <c:pt idx="2">
                  <c:v>5.968333333333333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03654680"/>
        <c:axId val="2103649176"/>
      </c:barChart>
      <c:catAx>
        <c:axId val="2103654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Sediment Source</a:t>
                </a:r>
              </a:p>
            </c:rich>
          </c:tx>
          <c:overlay val="0"/>
        </c:title>
        <c:majorTickMark val="none"/>
        <c:minorTickMark val="none"/>
        <c:tickLblPos val="nextTo"/>
        <c:crossAx val="2103649176"/>
        <c:crosses val="autoZero"/>
        <c:auto val="1"/>
        <c:lblAlgn val="ctr"/>
        <c:lblOffset val="100"/>
        <c:noMultiLvlLbl val="0"/>
      </c:catAx>
      <c:valAx>
        <c:axId val="21036491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Slurry pH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0365468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0A45-A0B2-EE4E-8ECA-A0D3F7071164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6E3A1-A686-FE46-B467-DC07A531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9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6E3A1-A686-FE46-B467-DC07A531F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2BF90-2B5C-3A4E-B7D1-70059037D2CD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7BEFCB-A93C-8442-B6A1-986F1C0E6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19405"/>
            <a:ext cx="4723412" cy="34385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Anna Katrina E. Aragon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Academy of Our Lady of Guam</a:t>
            </a:r>
          </a:p>
          <a:p>
            <a:pPr>
              <a:spcBef>
                <a:spcPts val="0"/>
              </a:spcBef>
            </a:pPr>
            <a:r>
              <a:rPr lang="en-US" sz="1600" dirty="0" err="1" smtClean="0"/>
              <a:t>Hagatna</a:t>
            </a:r>
            <a:r>
              <a:rPr lang="en-US" sz="1600" dirty="0"/>
              <a:t>, Guam 96910 </a:t>
            </a:r>
            <a:r>
              <a:rPr lang="en-US" sz="1600" dirty="0" smtClean="0"/>
              <a:t>, USA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Mentor: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Timothy </a:t>
            </a:r>
            <a:r>
              <a:rPr lang="en-US" sz="2000" dirty="0" err="1"/>
              <a:t>Righetti</a:t>
            </a:r>
            <a:r>
              <a:rPr lang="en-US" sz="2000" dirty="0"/>
              <a:t>, Ph.D.</a:t>
            </a:r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Department </a:t>
            </a:r>
            <a:r>
              <a:rPr lang="en-US" dirty="0"/>
              <a:t>of Biology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Guam</a:t>
            </a:r>
          </a:p>
          <a:p>
            <a:pPr>
              <a:spcBef>
                <a:spcPts val="0"/>
              </a:spcBef>
            </a:pPr>
            <a:r>
              <a:rPr lang="en-US" dirty="0" err="1"/>
              <a:t>Mangilao</a:t>
            </a:r>
            <a:r>
              <a:rPr lang="en-US" dirty="0"/>
              <a:t>, Guam 96923, USA</a:t>
            </a:r>
          </a:p>
        </p:txBody>
      </p:sp>
      <p:pic>
        <p:nvPicPr>
          <p:cNvPr id="4" name="Picture 3" descr="guam_ali_2011364_geo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4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481"/>
            <a:ext cx="4723412" cy="286707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Mapping Snail Spatial Distribution in Guam’s Rivers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257" y="2600318"/>
            <a:ext cx="1456155" cy="819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010" y="5467297"/>
            <a:ext cx="1048488" cy="1390703"/>
          </a:xfrm>
          <a:prstGeom prst="rect">
            <a:avLst/>
          </a:prstGeom>
        </p:spPr>
      </p:pic>
      <p:pic>
        <p:nvPicPr>
          <p:cNvPr id="9" name="Picture 8" descr="Screen Shot 2015-07-26 at 8.24.18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498" y="5467297"/>
            <a:ext cx="911501" cy="14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expect snail population from the middle of the river to be less than that from the river’s shores; this is because of the salt deposits found in the middlemost areas of the river, causing pH and EC levels to peak and therefore account for the decrease of snails. </a:t>
            </a:r>
          </a:p>
        </p:txBody>
      </p:sp>
    </p:spTree>
    <p:extLst>
      <p:ext uri="{BB962C8B-B14F-4D97-AF65-F5344CB8AC3E}">
        <p14:creationId xmlns:p14="http://schemas.microsoft.com/office/powerpoint/2010/main" val="24173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040"/>
            <a:ext cx="8913813" cy="9144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762" y="1324400"/>
            <a:ext cx="4036051" cy="53279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Kayakers travel through each of the three rivers and at 100m intervals form a straight line which stretches across the river’s width. </a:t>
            </a:r>
          </a:p>
          <a:p>
            <a:r>
              <a:rPr lang="en-US" dirty="0" smtClean="0"/>
              <a:t>GPS </a:t>
            </a:r>
            <a:r>
              <a:rPr lang="en-US" dirty="0"/>
              <a:t>coordinates and </a:t>
            </a:r>
            <a:r>
              <a:rPr lang="en-US" dirty="0" smtClean="0"/>
              <a:t>depth are recorded </a:t>
            </a:r>
            <a:r>
              <a:rPr lang="en-US" dirty="0"/>
              <a:t>while mud samples </a:t>
            </a:r>
            <a:r>
              <a:rPr lang="en-US" dirty="0" smtClean="0"/>
              <a:t>are </a:t>
            </a:r>
            <a:r>
              <a:rPr lang="en-US" dirty="0"/>
              <a:t>collected underneath each kayak. </a:t>
            </a:r>
            <a:endParaRPr lang="en-US" dirty="0" smtClean="0"/>
          </a:p>
          <a:p>
            <a:r>
              <a:rPr lang="en-US" dirty="0"/>
              <a:t>Each sample i</a:t>
            </a:r>
            <a:r>
              <a:rPr lang="en-US" dirty="0" smtClean="0"/>
              <a:t>s stored and later sieved </a:t>
            </a:r>
            <a:r>
              <a:rPr lang="en-US" dirty="0"/>
              <a:t>for </a:t>
            </a:r>
            <a:r>
              <a:rPr lang="en-US" dirty="0" smtClean="0"/>
              <a:t>snails. This count (several genera) will then be illustrated by creating a distribution map on QGIS.</a:t>
            </a:r>
          </a:p>
          <a:p>
            <a:r>
              <a:rPr lang="en-US" dirty="0" smtClean="0"/>
              <a:t>Once the snails </a:t>
            </a:r>
            <a:r>
              <a:rPr lang="en-US" dirty="0"/>
              <a:t>a</a:t>
            </a:r>
            <a:r>
              <a:rPr lang="en-US" dirty="0" smtClean="0"/>
              <a:t>re counted, the river sediment is tested for pH and EC. </a:t>
            </a:r>
            <a:endParaRPr lang="en-US" dirty="0"/>
          </a:p>
        </p:txBody>
      </p:sp>
      <p:pic>
        <p:nvPicPr>
          <p:cNvPr id="6" name="Picture 5" descr="Screen Shot 2015-07-26 at 10.25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87" y="3261942"/>
            <a:ext cx="2713075" cy="3495046"/>
          </a:xfrm>
          <a:prstGeom prst="rect">
            <a:avLst/>
          </a:prstGeom>
        </p:spPr>
      </p:pic>
      <p:pic>
        <p:nvPicPr>
          <p:cNvPr id="4" name="Picture 3" descr="image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9" y="1254141"/>
            <a:ext cx="2852128" cy="2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4" y="1948669"/>
            <a:ext cx="5347767" cy="43495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Data collection is ongoing </a:t>
            </a:r>
          </a:p>
          <a:p>
            <a:r>
              <a:rPr lang="en-US" dirty="0" smtClean="0"/>
              <a:t>Preliminary results suggest that there are many ecosystems within a river</a:t>
            </a:r>
          </a:p>
          <a:p>
            <a:r>
              <a:rPr lang="en-US" dirty="0" smtClean="0"/>
              <a:t>We have developed a sampling protocol </a:t>
            </a:r>
          </a:p>
          <a:p>
            <a:r>
              <a:rPr lang="en-US" dirty="0" smtClean="0"/>
              <a:t>There are differences in snail distribution according to preliminary experiments</a:t>
            </a:r>
          </a:p>
          <a:p>
            <a:r>
              <a:rPr lang="en-US" dirty="0" smtClean="0"/>
              <a:t>We expect to </a:t>
            </a:r>
            <a:r>
              <a:rPr lang="en-US" dirty="0"/>
              <a:t>determine the distribution of </a:t>
            </a:r>
            <a:r>
              <a:rPr lang="en-US" dirty="0" err="1"/>
              <a:t>Hydrobiidae</a:t>
            </a:r>
            <a:r>
              <a:rPr lang="en-US" dirty="0"/>
              <a:t> </a:t>
            </a:r>
            <a:r>
              <a:rPr lang="en-US" dirty="0" smtClean="0"/>
              <a:t>in rivers </a:t>
            </a:r>
            <a:r>
              <a:rPr lang="en-US" dirty="0"/>
              <a:t>on </a:t>
            </a:r>
            <a:r>
              <a:rPr lang="en-US" dirty="0" smtClean="0"/>
              <a:t>Guam</a:t>
            </a:r>
          </a:p>
          <a:p>
            <a:r>
              <a:rPr lang="en-US" dirty="0" smtClean="0"/>
              <a:t>We will be able to determine the relationship between </a:t>
            </a:r>
            <a:r>
              <a:rPr lang="en-US" dirty="0"/>
              <a:t>environmental factors  </a:t>
            </a:r>
            <a:r>
              <a:rPr lang="en-US" dirty="0" smtClean="0"/>
              <a:t>(pH</a:t>
            </a:r>
            <a:r>
              <a:rPr lang="en-US" dirty="0"/>
              <a:t>, electrical conductivity (EC), and water </a:t>
            </a:r>
            <a:r>
              <a:rPr lang="en-US" dirty="0" smtClean="0"/>
              <a:t>depth) with snail distribution.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0150727_1138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491" y="4281686"/>
            <a:ext cx="3205322" cy="180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048" y="1948669"/>
            <a:ext cx="3631674" cy="1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7215"/>
              </p:ext>
            </p:extLst>
          </p:nvPr>
        </p:nvGraphicFramePr>
        <p:xfrm>
          <a:off x="0" y="2340528"/>
          <a:ext cx="4143988" cy="28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26782"/>
              </p:ext>
            </p:extLst>
          </p:nvPr>
        </p:nvGraphicFramePr>
        <p:xfrm>
          <a:off x="4329376" y="2340528"/>
          <a:ext cx="4559300" cy="28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2463" y="5469214"/>
            <a:ext cx="754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Preliminary results suggest that the ecosystems drastically vary from shore to shore.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117" y="2753166"/>
            <a:ext cx="44488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big thank you to the research team: </a:t>
            </a:r>
          </a:p>
          <a:p>
            <a:r>
              <a:rPr lang="en-US" dirty="0"/>
              <a:t>	</a:t>
            </a:r>
            <a:r>
              <a:rPr lang="en-US" dirty="0" smtClean="0"/>
              <a:t>Dr. Timothy </a:t>
            </a:r>
            <a:r>
              <a:rPr lang="en-US" dirty="0" err="1" smtClean="0"/>
              <a:t>Righetti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Catherine Nguyen</a:t>
            </a:r>
          </a:p>
          <a:p>
            <a:r>
              <a:rPr lang="en-US" dirty="0"/>
              <a:t>	</a:t>
            </a:r>
            <a:r>
              <a:rPr lang="en-US" dirty="0" smtClean="0"/>
              <a:t>Christina Nguyen</a:t>
            </a:r>
          </a:p>
          <a:p>
            <a:r>
              <a:rPr lang="en-US" dirty="0"/>
              <a:t>	</a:t>
            </a:r>
            <a:r>
              <a:rPr lang="en-US" dirty="0" smtClean="0"/>
              <a:t>Daniel Salas</a:t>
            </a:r>
          </a:p>
          <a:p>
            <a:r>
              <a:rPr lang="en-US" dirty="0"/>
              <a:t>	</a:t>
            </a:r>
            <a:r>
              <a:rPr lang="en-US" dirty="0" smtClean="0"/>
              <a:t>Gibson Lopez</a:t>
            </a:r>
          </a:p>
          <a:p>
            <a:r>
              <a:rPr lang="en-US" dirty="0"/>
              <a:t>	</a:t>
            </a:r>
            <a:r>
              <a:rPr lang="en-US" dirty="0" smtClean="0"/>
              <a:t>Marcel </a:t>
            </a:r>
            <a:r>
              <a:rPr lang="en-US" dirty="0" err="1" smtClean="0"/>
              <a:t>Jardeleza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Archie </a:t>
            </a:r>
            <a:r>
              <a:rPr lang="en-US" dirty="0" err="1" smtClean="0"/>
              <a:t>Matta</a:t>
            </a:r>
            <a:r>
              <a:rPr lang="en-US" dirty="0" smtClean="0"/>
              <a:t>, Jr.</a:t>
            </a:r>
          </a:p>
          <a:p>
            <a:r>
              <a:rPr lang="en-US" dirty="0" smtClean="0"/>
              <a:t>	John Paul </a:t>
            </a:r>
            <a:r>
              <a:rPr lang="en-US" dirty="0" err="1" smtClean="0"/>
              <a:t>Batarao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Shao Wang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</a:p>
        </p:txBody>
      </p:sp>
      <p:pic>
        <p:nvPicPr>
          <p:cNvPr id="8" name="Picture 7" descr="imag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905" y="2363465"/>
            <a:ext cx="3867908" cy="38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Snails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90" y="2567649"/>
            <a:ext cx="5109497" cy="2400956"/>
          </a:xfrm>
        </p:spPr>
        <p:txBody>
          <a:bodyPr/>
          <a:lstStyle/>
          <a:p>
            <a:r>
              <a:rPr lang="en-US" i="1" dirty="0" err="1" smtClean="0"/>
              <a:t>Hydrobiidae</a:t>
            </a:r>
            <a:r>
              <a:rPr lang="en-US" dirty="0"/>
              <a:t> </a:t>
            </a:r>
            <a:r>
              <a:rPr lang="en-US" dirty="0" smtClean="0"/>
              <a:t>is a family of snails also commonly known as the mud snail.</a:t>
            </a:r>
          </a:p>
          <a:p>
            <a:r>
              <a:rPr lang="en-US" dirty="0" smtClean="0"/>
              <a:t>These mud snails can </a:t>
            </a:r>
            <a:r>
              <a:rPr lang="en-US" dirty="0"/>
              <a:t>live in both fresh </a:t>
            </a:r>
            <a:r>
              <a:rPr lang="en-US" dirty="0" smtClean="0"/>
              <a:t>water and </a:t>
            </a:r>
            <a:r>
              <a:rPr lang="en-US" dirty="0"/>
              <a:t>brackish </a:t>
            </a:r>
            <a:r>
              <a:rPr lang="en-US" dirty="0" smtClean="0"/>
              <a:t>water, making them capable of living in diverse environments.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444" y="2567648"/>
            <a:ext cx="2559763" cy="27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7186" y="935213"/>
            <a:ext cx="6700134" cy="5025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874" y="669924"/>
            <a:ext cx="1604823" cy="1549199"/>
          </a:xfrm>
          <a:prstGeom prst="ellipse">
            <a:avLst/>
          </a:prstGeom>
          <a:noFill/>
          <a:ln w="762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5112" y="1214238"/>
            <a:ext cx="2874725" cy="474530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Shot 2015-07-26 at 9.1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591" y="669924"/>
            <a:ext cx="2959100" cy="201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9831" y="2891160"/>
            <a:ext cx="28328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“Freshwater snails in tropical and subtropical climates can carry </a:t>
            </a:r>
            <a:r>
              <a:rPr lang="en-US" dirty="0" err="1" smtClean="0"/>
              <a:t>schistosomiasis</a:t>
            </a:r>
            <a:r>
              <a:rPr lang="en-US" dirty="0" smtClean="0"/>
              <a:t>, a deadly parasitic disease”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9831" y="5121406"/>
            <a:ext cx="2668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Affects over 2 million people, initially infecting urinary tract and intestines, and can lead to liver damage and kidney failure.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9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195"/>
            <a:ext cx="8913813" cy="914400"/>
          </a:xfrm>
        </p:spPr>
        <p:txBody>
          <a:bodyPr/>
          <a:lstStyle/>
          <a:p>
            <a:r>
              <a:rPr lang="en-US" dirty="0" err="1" smtClean="0"/>
              <a:t>Schistosomiasis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58" y="1404332"/>
            <a:ext cx="8241641" cy="3670767"/>
          </a:xfrm>
        </p:spPr>
        <p:txBody>
          <a:bodyPr/>
          <a:lstStyle/>
          <a:p>
            <a:r>
              <a:rPr lang="en-US" dirty="0" smtClean="0"/>
              <a:t>Also known as bilharzia or “snail fever”</a:t>
            </a:r>
          </a:p>
          <a:p>
            <a:r>
              <a:rPr lang="en-US" dirty="0" smtClean="0"/>
              <a:t>Transmitted by contact with snails that carry any one of the five varieties of </a:t>
            </a:r>
            <a:r>
              <a:rPr lang="en-US" dirty="0" err="1" smtClean="0"/>
              <a:t>schistosoma</a:t>
            </a:r>
            <a:r>
              <a:rPr lang="en-US" dirty="0" smtClean="0"/>
              <a:t>, the deadly parasite.</a:t>
            </a:r>
          </a:p>
          <a:p>
            <a:r>
              <a:rPr lang="en-US" dirty="0" smtClean="0"/>
              <a:t>Larvae emerge from the snails and remain in the water until it comes into contact with, and eventually penetrates, the skin.</a:t>
            </a:r>
          </a:p>
          <a:p>
            <a:r>
              <a:rPr lang="en-US" dirty="0" smtClean="0"/>
              <a:t>Male and female worms then remain in the individual’s blood vessels.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32" y="4666045"/>
            <a:ext cx="2338843" cy="172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22" y="4666045"/>
            <a:ext cx="2118377" cy="166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013" y="4666045"/>
            <a:ext cx="2430263" cy="17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5861"/>
            <a:ext cx="8913813" cy="914400"/>
          </a:xfrm>
        </p:spPr>
        <p:txBody>
          <a:bodyPr/>
          <a:lstStyle/>
          <a:p>
            <a:r>
              <a:rPr lang="en-US" dirty="0" smtClean="0"/>
              <a:t>Prevention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86" y="1442641"/>
            <a:ext cx="8157927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Eliminate water snails in water reservoirs</a:t>
            </a:r>
          </a:p>
          <a:p>
            <a:r>
              <a:rPr lang="en-US" dirty="0" smtClean="0"/>
              <a:t>Vaccines are still in its early developing stages</a:t>
            </a:r>
          </a:p>
          <a:p>
            <a:r>
              <a:rPr lang="en-US" dirty="0" smtClean="0"/>
              <a:t>Treatment includes </a:t>
            </a:r>
            <a:r>
              <a:rPr lang="en-US" dirty="0"/>
              <a:t>taking </a:t>
            </a:r>
            <a:r>
              <a:rPr lang="en-US" dirty="0" err="1" smtClean="0"/>
              <a:t>Praziquantel</a:t>
            </a:r>
            <a:r>
              <a:rPr lang="en-US" dirty="0" smtClean="0"/>
              <a:t>, a prescription medication.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86" y="3405119"/>
            <a:ext cx="4611625" cy="295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058" y="3127849"/>
            <a:ext cx="2838520" cy="32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783"/>
            <a:ext cx="8913813" cy="2368277"/>
          </a:xfrm>
        </p:spPr>
        <p:txBody>
          <a:bodyPr>
            <a:noAutofit/>
          </a:bodyPr>
          <a:lstStyle/>
          <a:p>
            <a:r>
              <a:rPr lang="en-US" sz="3200" dirty="0" smtClean="0"/>
              <a:t>Understanding the factors that are important in snail distribution are crucial for the future management of </a:t>
            </a:r>
            <a:r>
              <a:rPr lang="en-US" sz="3200" dirty="0" err="1" smtClean="0"/>
              <a:t>schistosomiasis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2642" y="3049041"/>
            <a:ext cx="343135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goal in my research is to help create laboratory modules that can be used in the Department of Biology’s introductory BI 157L and BI 158L</a:t>
            </a:r>
          </a:p>
          <a:p>
            <a:endParaRPr lang="en-US" dirty="0"/>
          </a:p>
          <a:p>
            <a:r>
              <a:rPr lang="en-US" dirty="0" smtClean="0"/>
              <a:t>These labs use sophisticated but free open-source software.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320" y="4372430"/>
            <a:ext cx="1935610" cy="213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236" y="3049041"/>
            <a:ext cx="3421732" cy="898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102" y="4372430"/>
            <a:ext cx="2824711" cy="2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493" y="2566735"/>
            <a:ext cx="4714320" cy="3670767"/>
          </a:xfrm>
        </p:spPr>
        <p:txBody>
          <a:bodyPr/>
          <a:lstStyle/>
          <a:p>
            <a:r>
              <a:rPr lang="en-US" dirty="0" smtClean="0"/>
              <a:t>Global Positioning Systems (GPS) work using the mathematical concept known as trilateration.</a:t>
            </a:r>
          </a:p>
          <a:p>
            <a:r>
              <a:rPr lang="en-US" dirty="0" smtClean="0"/>
              <a:t>Geographic Information Systems </a:t>
            </a:r>
            <a:r>
              <a:rPr lang="en-US" dirty="0"/>
              <a:t>(GIS) </a:t>
            </a:r>
            <a:r>
              <a:rPr lang="en-US" dirty="0" smtClean="0"/>
              <a:t>are designed </a:t>
            </a:r>
            <a:r>
              <a:rPr lang="en-US" dirty="0"/>
              <a:t>to </a:t>
            </a:r>
            <a:r>
              <a:rPr lang="en-US" dirty="0" smtClean="0"/>
              <a:t>store</a:t>
            </a:r>
            <a:r>
              <a:rPr lang="en-US" dirty="0"/>
              <a:t>, </a:t>
            </a:r>
            <a:r>
              <a:rPr lang="en-US" dirty="0" smtClean="0"/>
              <a:t>analyze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present all types of spatial or geographical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Ex. </a:t>
            </a:r>
            <a:r>
              <a:rPr lang="en-US" b="1" dirty="0" smtClean="0"/>
              <a:t>QGIS</a:t>
            </a:r>
            <a:r>
              <a:rPr lang="en-US" dirty="0" smtClean="0"/>
              <a:t>: Quantum Geographic 	Information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8" y="2206352"/>
            <a:ext cx="3902870" cy="2591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44" y="4993877"/>
            <a:ext cx="1610122" cy="16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772"/>
            <a:ext cx="8913813" cy="914400"/>
          </a:xfrm>
        </p:spPr>
        <p:txBody>
          <a:bodyPr/>
          <a:lstStyle/>
          <a:p>
            <a:r>
              <a:rPr lang="en-US" dirty="0" smtClean="0"/>
              <a:t>Introduction: Mapping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34258" y="5163172"/>
            <a:ext cx="4432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Snail distributions have been mapped in the past. We will use similar techniques as we sample five locations from bank to bank at 100m intervals.</a:t>
            </a:r>
            <a:endParaRPr lang="en-US" dirty="0"/>
          </a:p>
        </p:txBody>
      </p:sp>
      <p:pic>
        <p:nvPicPr>
          <p:cNvPr id="12" name="Content Placeholder 11" descr="Screen Shot 2015-07-27 at 1.01.54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248" y="1465780"/>
            <a:ext cx="7665678" cy="36973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19" y="4040483"/>
            <a:ext cx="3019871" cy="26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</a:t>
            </a:r>
            <a:r>
              <a:rPr lang="en-US" dirty="0"/>
              <a:t>the distribution of </a:t>
            </a:r>
            <a:r>
              <a:rPr lang="en-US" dirty="0" err="1"/>
              <a:t>Hydrobiidae</a:t>
            </a:r>
            <a:r>
              <a:rPr lang="en-US" dirty="0"/>
              <a:t> </a:t>
            </a:r>
            <a:r>
              <a:rPr lang="en-US" dirty="0" smtClean="0"/>
              <a:t>in three different rivers on Guam</a:t>
            </a:r>
          </a:p>
          <a:p>
            <a:r>
              <a:rPr lang="en-US" dirty="0" smtClean="0"/>
              <a:t>Map their distribution using QGIS</a:t>
            </a:r>
          </a:p>
          <a:p>
            <a:r>
              <a:rPr lang="en-US" dirty="0" smtClean="0"/>
              <a:t>Learn how </a:t>
            </a:r>
            <a:r>
              <a:rPr lang="en-US" dirty="0"/>
              <a:t>the distribution changes in relation </a:t>
            </a:r>
            <a:r>
              <a:rPr lang="en-US" dirty="0" smtClean="0"/>
              <a:t>to </a:t>
            </a:r>
            <a:r>
              <a:rPr lang="en-US" dirty="0"/>
              <a:t>environmental </a:t>
            </a:r>
            <a:r>
              <a:rPr lang="en-US" dirty="0" smtClean="0"/>
              <a:t>factors such as: </a:t>
            </a:r>
            <a:r>
              <a:rPr lang="en-US" dirty="0"/>
              <a:t>pH, electrical conductivity (EC), and water depth. </a:t>
            </a:r>
          </a:p>
        </p:txBody>
      </p:sp>
    </p:spTree>
    <p:extLst>
      <p:ext uri="{BB962C8B-B14F-4D97-AF65-F5344CB8AC3E}">
        <p14:creationId xmlns:p14="http://schemas.microsoft.com/office/powerpoint/2010/main" val="97261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8519</TotalTime>
  <Words>640</Words>
  <Application>Microsoft Macintosh PowerPoint</Application>
  <PresentationFormat>On-screen Show (4:3)</PresentationFormat>
  <Paragraphs>80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Perception</vt:lpstr>
      <vt:lpstr>Mapping Snail Spatial Distribution in Guam’s Rivers </vt:lpstr>
      <vt:lpstr>Introduction: Snails</vt:lpstr>
      <vt:lpstr>PowerPoint Presentation</vt:lpstr>
      <vt:lpstr>Schistosomiasis</vt:lpstr>
      <vt:lpstr>Prevention and Treatment</vt:lpstr>
      <vt:lpstr>Understanding the factors that are important in snail distribution are crucial for the future management of schistosomiasis.</vt:lpstr>
      <vt:lpstr>Introduction: Mapping</vt:lpstr>
      <vt:lpstr>Introduction: Mapping</vt:lpstr>
      <vt:lpstr>Objectives</vt:lpstr>
      <vt:lpstr>Hypothesis</vt:lpstr>
      <vt:lpstr>Materials and Methods</vt:lpstr>
      <vt:lpstr>Results</vt:lpstr>
      <vt:lpstr>Results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Snail Spatial Distribution in Guam’s Rivers </dc:title>
  <dc:creator>Kate Aragon</dc:creator>
  <cp:lastModifiedBy>STEP-UP</cp:lastModifiedBy>
  <cp:revision>58</cp:revision>
  <dcterms:created xsi:type="dcterms:W3CDTF">2015-07-26T09:42:43Z</dcterms:created>
  <dcterms:modified xsi:type="dcterms:W3CDTF">2017-04-11T19:30:26Z</dcterms:modified>
</cp:coreProperties>
</file>