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8" r:id="rId2"/>
    <p:sldId id="275" r:id="rId3"/>
    <p:sldId id="284" r:id="rId4"/>
    <p:sldId id="292" r:id="rId5"/>
    <p:sldId id="290" r:id="rId6"/>
    <p:sldId id="280" r:id="rId7"/>
    <p:sldId id="291" r:id="rId8"/>
    <p:sldId id="281" r:id="rId9"/>
    <p:sldId id="276" r:id="rId10"/>
    <p:sldId id="282" r:id="rId11"/>
    <p:sldId id="279" r:id="rId12"/>
    <p:sldId id="289" r:id="rId13"/>
    <p:sldId id="28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95294" autoAdjust="0"/>
  </p:normalViewPr>
  <p:slideViewPr>
    <p:cSldViewPr snapToGrid="0">
      <p:cViewPr varScale="1">
        <p:scale>
          <a:sx n="107" d="100"/>
          <a:sy n="107" d="100"/>
        </p:scale>
        <p:origin x="-372" y="-84"/>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68" d="100"/>
          <a:sy n="68" d="100"/>
        </p:scale>
        <p:origin x="2808"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2"/>
  <c:chart>
    <c:title>
      <c:tx>
        <c:rich>
          <a:bodyPr/>
          <a:lstStyle/>
          <a:p>
            <a:pPr>
              <a:defRPr/>
            </a:pPr>
            <a:r>
              <a:rPr lang="en-US" dirty="0" smtClean="0"/>
              <a:t>Plant Condition</a:t>
            </a:r>
            <a:r>
              <a:rPr lang="en-US" baseline="0" dirty="0" smtClean="0"/>
              <a:t> &amp; Height Increase Correlation</a:t>
            </a:r>
            <a:endParaRPr lang="en-US" dirty="0"/>
          </a:p>
        </c:rich>
      </c:tx>
      <c:layout>
        <c:manualLayout>
          <c:xMode val="edge"/>
          <c:yMode val="edge"/>
          <c:x val="0.13718565839647404"/>
          <c:y val="7.5020704533022911E-3"/>
        </c:manualLayout>
      </c:layout>
    </c:title>
    <c:plotArea>
      <c:layout>
        <c:manualLayout>
          <c:layoutTarget val="inner"/>
          <c:xMode val="edge"/>
          <c:yMode val="edge"/>
          <c:x val="0.20534838805526801"/>
          <c:y val="0.16396092893451578"/>
          <c:w val="0.42378670826524301"/>
          <c:h val="0.6865101830625584"/>
        </c:manualLayout>
      </c:layout>
      <c:barChart>
        <c:barDir val="col"/>
        <c:grouping val="clustered"/>
        <c:ser>
          <c:idx val="0"/>
          <c:order val="0"/>
          <c:tx>
            <c:strRef>
              <c:f>Sheet1!$B$1</c:f>
              <c:strCache>
                <c:ptCount val="1"/>
                <c:pt idx="0">
                  <c:v>Height Increase (cm)</c:v>
                </c:pt>
              </c:strCache>
            </c:strRef>
          </c:tx>
          <c:cat>
            <c:strRef>
              <c:f>Sheet1!$A$2:$A$5</c:f>
              <c:strCache>
                <c:ptCount val="4"/>
                <c:pt idx="0">
                  <c:v>FO</c:v>
                </c:pt>
                <c:pt idx="1">
                  <c:v>GG</c:v>
                </c:pt>
                <c:pt idx="2">
                  <c:v>FG</c:v>
                </c:pt>
                <c:pt idx="3">
                  <c:v>FF</c:v>
                </c:pt>
              </c:strCache>
            </c:strRef>
          </c:cat>
          <c:val>
            <c:numRef>
              <c:f>Sheet1!$B$2:$B$5</c:f>
              <c:numCache>
                <c:formatCode>General</c:formatCode>
                <c:ptCount val="4"/>
                <c:pt idx="0">
                  <c:v>3.58</c:v>
                </c:pt>
                <c:pt idx="1">
                  <c:v>3.08</c:v>
                </c:pt>
                <c:pt idx="2">
                  <c:v>1.9500000000000002</c:v>
                </c:pt>
                <c:pt idx="3">
                  <c:v>1.1299999999999979</c:v>
                </c:pt>
              </c:numCache>
            </c:numRef>
          </c:val>
        </c:ser>
        <c:ser>
          <c:idx val="1"/>
          <c:order val="1"/>
          <c:tx>
            <c:strRef>
              <c:f>Sheet1!$C$1</c:f>
              <c:strCache>
                <c:ptCount val="1"/>
                <c:pt idx="0">
                  <c:v>Plant Condition</c:v>
                </c:pt>
              </c:strCache>
            </c:strRef>
          </c:tx>
          <c:cat>
            <c:strRef>
              <c:f>Sheet1!$A$2:$A$5</c:f>
              <c:strCache>
                <c:ptCount val="4"/>
                <c:pt idx="0">
                  <c:v>FO</c:v>
                </c:pt>
                <c:pt idx="1">
                  <c:v>GG</c:v>
                </c:pt>
                <c:pt idx="2">
                  <c:v>FG</c:v>
                </c:pt>
                <c:pt idx="3">
                  <c:v>FF</c:v>
                </c:pt>
              </c:strCache>
            </c:strRef>
          </c:cat>
          <c:val>
            <c:numRef>
              <c:f>Sheet1!$C$2:$C$5</c:f>
              <c:numCache>
                <c:formatCode>General</c:formatCode>
                <c:ptCount val="4"/>
                <c:pt idx="0">
                  <c:v>4.83</c:v>
                </c:pt>
                <c:pt idx="1">
                  <c:v>3.68</c:v>
                </c:pt>
                <c:pt idx="2">
                  <c:v>2.3299999999999987</c:v>
                </c:pt>
                <c:pt idx="3">
                  <c:v>1.7500000000000016</c:v>
                </c:pt>
              </c:numCache>
            </c:numRef>
          </c:val>
        </c:ser>
        <c:axId val="139246592"/>
        <c:axId val="139613312"/>
      </c:barChart>
      <c:catAx>
        <c:axId val="139246592"/>
        <c:scaling>
          <c:orientation val="minMax"/>
        </c:scaling>
        <c:axPos val="b"/>
        <c:title>
          <c:tx>
            <c:rich>
              <a:bodyPr/>
              <a:lstStyle/>
              <a:p>
                <a:pPr>
                  <a:defRPr>
                    <a:solidFill>
                      <a:schemeClr val="tx1"/>
                    </a:solidFill>
                  </a:defRPr>
                </a:pPr>
                <a:r>
                  <a:rPr lang="en-US" dirty="0">
                    <a:solidFill>
                      <a:schemeClr val="tx1"/>
                    </a:solidFill>
                  </a:rPr>
                  <a:t>Soil Type</a:t>
                </a:r>
              </a:p>
            </c:rich>
          </c:tx>
          <c:layout/>
        </c:title>
        <c:numFmt formatCode="General" sourceLinked="0"/>
        <c:majorTickMark val="none"/>
        <c:tickLblPos val="nextTo"/>
        <c:txPr>
          <a:bodyPr/>
          <a:lstStyle/>
          <a:p>
            <a:pPr>
              <a:defRPr b="1">
                <a:solidFill>
                  <a:srgbClr val="0070C0"/>
                </a:solidFill>
              </a:defRPr>
            </a:pPr>
            <a:endParaRPr lang="en-US"/>
          </a:p>
        </c:txPr>
        <c:crossAx val="139613312"/>
        <c:crosses val="autoZero"/>
        <c:auto val="1"/>
        <c:lblAlgn val="ctr"/>
        <c:lblOffset val="100"/>
      </c:catAx>
      <c:valAx>
        <c:axId val="139613312"/>
        <c:scaling>
          <c:orientation val="minMax"/>
        </c:scaling>
        <c:axPos val="l"/>
        <c:majorGridlines/>
        <c:title>
          <c:tx>
            <c:rich>
              <a:bodyPr/>
              <a:lstStyle/>
              <a:p>
                <a:pPr>
                  <a:defRPr b="1">
                    <a:solidFill>
                      <a:schemeClr val="tx1"/>
                    </a:solidFill>
                  </a:defRPr>
                </a:pPr>
                <a:r>
                  <a:rPr lang="en-US" b="1" dirty="0">
                    <a:solidFill>
                      <a:schemeClr val="tx1"/>
                    </a:solidFill>
                  </a:rPr>
                  <a:t>Height and Rating</a:t>
                </a:r>
              </a:p>
            </c:rich>
          </c:tx>
          <c:layout>
            <c:manualLayout>
              <c:xMode val="edge"/>
              <c:yMode val="edge"/>
              <c:x val="2.8301886792452831E-2"/>
              <c:y val="0.37921440288713931"/>
            </c:manualLayout>
          </c:layout>
        </c:title>
        <c:numFmt formatCode="General" sourceLinked="1"/>
        <c:majorTickMark val="none"/>
        <c:tickLblPos val="nextTo"/>
        <c:txPr>
          <a:bodyPr/>
          <a:lstStyle/>
          <a:p>
            <a:pPr>
              <a:defRPr>
                <a:solidFill>
                  <a:schemeClr val="tx1"/>
                </a:solidFill>
              </a:defRPr>
            </a:pPr>
            <a:endParaRPr lang="en-US"/>
          </a:p>
        </c:txPr>
        <c:crossAx val="139246592"/>
        <c:crosses val="autoZero"/>
        <c:crossBetween val="between"/>
      </c:valAx>
    </c:plotArea>
    <c:legend>
      <c:legendPos val="r"/>
      <c:layout/>
      <c:txPr>
        <a:bodyPr/>
        <a:lstStyle/>
        <a:p>
          <a:pPr>
            <a:defRPr b="1">
              <a:solidFill>
                <a:schemeClr val="tx1"/>
              </a:solidFill>
            </a:defRPr>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Plant</a:t>
            </a:r>
            <a:r>
              <a:rPr lang="en-US" baseline="0" dirty="0" smtClean="0"/>
              <a:t> </a:t>
            </a:r>
            <a:r>
              <a:rPr lang="en-US" dirty="0" smtClean="0"/>
              <a:t>Height</a:t>
            </a:r>
            <a:r>
              <a:rPr lang="en-US" baseline="0" dirty="0" smtClean="0"/>
              <a:t> Increase with Different Soils</a:t>
            </a:r>
            <a:endParaRPr lang="en-US" dirty="0"/>
          </a:p>
        </c:rich>
      </c:tx>
      <c:layout>
        <c:manualLayout>
          <c:xMode val="edge"/>
          <c:yMode val="edge"/>
          <c:x val="0.21943915199469638"/>
          <c:y val="2.2008546555970607E-2"/>
        </c:manualLayout>
      </c:layout>
      <c:overlay val="1"/>
    </c:title>
    <c:view3D>
      <c:rAngAx val="1"/>
    </c:view3D>
    <c:plotArea>
      <c:layout>
        <c:manualLayout>
          <c:layoutTarget val="inner"/>
          <c:xMode val="edge"/>
          <c:yMode val="edge"/>
          <c:x val="0.20952668416448009"/>
          <c:y val="0.13449882953819994"/>
          <c:w val="0.74422965879265091"/>
          <c:h val="0.62249361566290695"/>
        </c:manualLayout>
      </c:layout>
      <c:bar3DChart>
        <c:barDir val="col"/>
        <c:grouping val="clustered"/>
        <c:ser>
          <c:idx val="0"/>
          <c:order val="0"/>
          <c:tx>
            <c:strRef>
              <c:f>Sheet1!$B$1</c:f>
              <c:strCache>
                <c:ptCount val="1"/>
                <c:pt idx="0">
                  <c:v>Plant Height (cm)</c:v>
                </c:pt>
              </c:strCache>
            </c:strRef>
          </c:tx>
          <c:cat>
            <c:strRef>
              <c:f>Sheet1!$A$2:$A$8</c:f>
              <c:strCache>
                <c:ptCount val="7"/>
                <c:pt idx="0">
                  <c:v>AG</c:v>
                </c:pt>
                <c:pt idx="1">
                  <c:v>FO</c:v>
                </c:pt>
                <c:pt idx="2">
                  <c:v>GG</c:v>
                </c:pt>
                <c:pt idx="3">
                  <c:v>CA</c:v>
                </c:pt>
                <c:pt idx="4">
                  <c:v>BA</c:v>
                </c:pt>
                <c:pt idx="5">
                  <c:v>FG</c:v>
                </c:pt>
                <c:pt idx="6">
                  <c:v>FF</c:v>
                </c:pt>
              </c:strCache>
            </c:strRef>
          </c:cat>
          <c:val>
            <c:numRef>
              <c:f>Sheet1!$B$2:$B$8</c:f>
              <c:numCache>
                <c:formatCode>General</c:formatCode>
                <c:ptCount val="7"/>
                <c:pt idx="0">
                  <c:v>4.95</c:v>
                </c:pt>
                <c:pt idx="1">
                  <c:v>3.58</c:v>
                </c:pt>
                <c:pt idx="2">
                  <c:v>3.08</c:v>
                </c:pt>
                <c:pt idx="3">
                  <c:v>2.9499999999999997</c:v>
                </c:pt>
                <c:pt idx="4">
                  <c:v>2.75</c:v>
                </c:pt>
                <c:pt idx="5">
                  <c:v>1.9500000000000017</c:v>
                </c:pt>
                <c:pt idx="6">
                  <c:v>1.1299999999999979</c:v>
                </c:pt>
              </c:numCache>
            </c:numRef>
          </c:val>
        </c:ser>
        <c:shape val="cylinder"/>
        <c:axId val="139586176"/>
        <c:axId val="138113792"/>
        <c:axId val="0"/>
      </c:bar3DChart>
      <c:catAx>
        <c:axId val="139586176"/>
        <c:scaling>
          <c:orientation val="minMax"/>
        </c:scaling>
        <c:axPos val="b"/>
        <c:title>
          <c:tx>
            <c:rich>
              <a:bodyPr/>
              <a:lstStyle/>
              <a:p>
                <a:pPr>
                  <a:defRPr>
                    <a:solidFill>
                      <a:schemeClr val="tx1"/>
                    </a:solidFill>
                  </a:defRPr>
                </a:pPr>
                <a:r>
                  <a:rPr lang="en-US" dirty="0" smtClean="0">
                    <a:solidFill>
                      <a:schemeClr val="tx1"/>
                    </a:solidFill>
                  </a:rPr>
                  <a:t>Soil</a:t>
                </a:r>
                <a:r>
                  <a:rPr lang="en-US" baseline="0" dirty="0" smtClean="0">
                    <a:solidFill>
                      <a:schemeClr val="tx1"/>
                    </a:solidFill>
                  </a:rPr>
                  <a:t> Type</a:t>
                </a:r>
                <a:endParaRPr lang="en-US" dirty="0">
                  <a:solidFill>
                    <a:schemeClr val="tx1"/>
                  </a:solidFill>
                </a:endParaRPr>
              </a:p>
            </c:rich>
          </c:tx>
          <c:layout>
            <c:manualLayout>
              <c:xMode val="edge"/>
              <c:yMode val="edge"/>
              <c:x val="0.3851231408573928"/>
              <c:y val="0.89194810952685022"/>
            </c:manualLayout>
          </c:layout>
        </c:title>
        <c:numFmt formatCode="General" sourceLinked="0"/>
        <c:tickLblPos val="nextTo"/>
        <c:txPr>
          <a:bodyPr/>
          <a:lstStyle/>
          <a:p>
            <a:pPr>
              <a:defRPr sz="1300" baseline="0">
                <a:solidFill>
                  <a:schemeClr val="tx1"/>
                </a:solidFill>
              </a:defRPr>
            </a:pPr>
            <a:endParaRPr lang="en-US"/>
          </a:p>
        </c:txPr>
        <c:crossAx val="138113792"/>
        <c:crosses val="autoZero"/>
        <c:auto val="1"/>
        <c:lblAlgn val="ctr"/>
        <c:lblOffset val="100"/>
      </c:catAx>
      <c:valAx>
        <c:axId val="138113792"/>
        <c:scaling>
          <c:orientation val="minMax"/>
        </c:scaling>
        <c:axPos val="l"/>
        <c:majorGridlines/>
        <c:title>
          <c:tx>
            <c:rich>
              <a:bodyPr rot="-5400000" vert="horz"/>
              <a:lstStyle/>
              <a:p>
                <a:pPr>
                  <a:defRPr>
                    <a:solidFill>
                      <a:schemeClr val="tx1"/>
                    </a:solidFill>
                  </a:defRPr>
                </a:pPr>
                <a:r>
                  <a:rPr lang="en-US" dirty="0" smtClean="0">
                    <a:solidFill>
                      <a:schemeClr val="tx1"/>
                    </a:solidFill>
                  </a:rPr>
                  <a:t>Plant</a:t>
                </a:r>
                <a:r>
                  <a:rPr lang="en-US" baseline="0" dirty="0" smtClean="0">
                    <a:solidFill>
                      <a:schemeClr val="tx1"/>
                    </a:solidFill>
                  </a:rPr>
                  <a:t> Height  Increase(cm)</a:t>
                </a:r>
                <a:endParaRPr lang="en-US" dirty="0">
                  <a:solidFill>
                    <a:schemeClr val="tx1"/>
                  </a:solidFill>
                </a:endParaRPr>
              </a:p>
            </c:rich>
          </c:tx>
          <c:layout>
            <c:manualLayout>
              <c:xMode val="edge"/>
              <c:yMode val="edge"/>
              <c:x val="3.5005905501186221E-2"/>
              <c:y val="0.22467345865234661"/>
            </c:manualLayout>
          </c:layout>
        </c:title>
        <c:numFmt formatCode="General" sourceLinked="1"/>
        <c:tickLblPos val="nextTo"/>
        <c:txPr>
          <a:bodyPr/>
          <a:lstStyle/>
          <a:p>
            <a:pPr>
              <a:defRPr>
                <a:solidFill>
                  <a:schemeClr val="tx1"/>
                </a:solidFill>
              </a:defRPr>
            </a:pPr>
            <a:endParaRPr lang="en-US"/>
          </a:p>
        </c:txPr>
        <c:crossAx val="139586176"/>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2.7027027027027216E-2"/>
          <c:y val="0.27535161553081738"/>
          <c:w val="0.64391448535149365"/>
          <c:h val="0.54769737834494825"/>
        </c:manualLayout>
      </c:layout>
      <c:pieChart>
        <c:varyColors val="1"/>
        <c:ser>
          <c:idx val="0"/>
          <c:order val="0"/>
          <c:tx>
            <c:strRef>
              <c:f>Sheet1!$B$1</c:f>
              <c:strCache>
                <c:ptCount val="1"/>
                <c:pt idx="0">
                  <c:v>Sales</c:v>
                </c:pt>
              </c:strCache>
            </c:strRef>
          </c:tx>
          <c:dLbls>
            <c:dLbl>
              <c:idx val="0"/>
              <c:layout/>
              <c:tx>
                <c:rich>
                  <a:bodyPr/>
                  <a:lstStyle/>
                  <a:p>
                    <a:r>
                      <a:rPr lang="en-US" dirty="0" smtClean="0"/>
                      <a:t>39%</a:t>
                    </a:r>
                    <a:endParaRPr lang="en-US" dirty="0"/>
                  </a:p>
                </c:rich>
              </c:tx>
              <c:dLblPos val="bestFit"/>
              <c:showVal val="1"/>
              <c:extLst>
                <c:ext xmlns:c15="http://schemas.microsoft.com/office/drawing/2012/chart" uri="{CE6537A1-D6FC-4f65-9D91-7224C49458BB}">
                  <c15:layout/>
                </c:ext>
              </c:extLst>
            </c:dLbl>
            <c:dLbl>
              <c:idx val="1"/>
              <c:layout/>
              <c:tx>
                <c:rich>
                  <a:bodyPr/>
                  <a:lstStyle/>
                  <a:p>
                    <a:r>
                      <a:rPr lang="en-US" dirty="0" smtClean="0"/>
                      <a:t>25%</a:t>
                    </a:r>
                    <a:endParaRPr lang="en-US" dirty="0"/>
                  </a:p>
                </c:rich>
              </c:tx>
              <c:dLblPos val="bestFit"/>
              <c:showVal val="1"/>
              <c:extLst>
                <c:ext xmlns:c15="http://schemas.microsoft.com/office/drawing/2012/chart" uri="{CE6537A1-D6FC-4f65-9D91-7224C49458BB}">
                  <c15:layout/>
                </c:ext>
              </c:extLst>
            </c:dLbl>
            <c:dLbl>
              <c:idx val="2"/>
              <c:layout>
                <c:manualLayout>
                  <c:x val="0.13466222379346121"/>
                  <c:y val="-2.7169549784533852E-2"/>
                </c:manualLayout>
              </c:layout>
              <c:tx>
                <c:rich>
                  <a:bodyPr/>
                  <a:lstStyle/>
                  <a:p>
                    <a:r>
                      <a:rPr lang="en-US" dirty="0" smtClean="0"/>
                      <a:t>15%</a:t>
                    </a:r>
                    <a:endParaRPr lang="en-US" dirty="0"/>
                  </a:p>
                </c:rich>
              </c:tx>
              <c:dLblPos val="bestFit"/>
              <c:showVal val="1"/>
              <c:extLst>
                <c:ext xmlns:c15="http://schemas.microsoft.com/office/drawing/2012/chart" uri="{CE6537A1-D6FC-4f65-9D91-7224C49458BB}">
                  <c15:layout/>
                </c:ext>
              </c:extLst>
            </c:dLbl>
            <c:dLbl>
              <c:idx val="3"/>
              <c:layout/>
              <c:tx>
                <c:rich>
                  <a:bodyPr/>
                  <a:lstStyle/>
                  <a:p>
                    <a:r>
                      <a:rPr lang="en-US" dirty="0" smtClean="0"/>
                      <a:t>21%</a:t>
                    </a:r>
                  </a:p>
                </c:rich>
              </c:tx>
              <c:dLblPos val="bestFit"/>
              <c:showVal val="1"/>
              <c:extLst>
                <c:ext xmlns:c15="http://schemas.microsoft.com/office/drawing/2012/chart" uri="{CE6537A1-D6FC-4f65-9D91-7224C49458BB}">
                  <c15:layout/>
                </c:ext>
              </c:extLst>
            </c:dLbl>
            <c:spPr>
              <a:noFill/>
              <a:ln>
                <a:noFill/>
              </a:ln>
              <a:effectLst/>
            </c:spPr>
            <c:dLblPos val="bestFit"/>
            <c:showVal val="1"/>
            <c:extLst>
              <c:ext xmlns:c15="http://schemas.microsoft.com/office/drawing/2012/chart" uri="{CE6537A1-D6FC-4f65-9D91-7224C49458BB}"/>
            </c:extLst>
          </c:dLbls>
          <c:cat>
            <c:strRef>
              <c:f>Sheet1!$A$2:$A$5</c:f>
              <c:strCache>
                <c:ptCount val="4"/>
                <c:pt idx="0">
                  <c:v>Fruits</c:v>
                </c:pt>
                <c:pt idx="1">
                  <c:v>Local root crops</c:v>
                </c:pt>
                <c:pt idx="2">
                  <c:v>Vegetables</c:v>
                </c:pt>
                <c:pt idx="3">
                  <c:v>Unable to grow</c:v>
                </c:pt>
              </c:strCache>
            </c:strRef>
          </c:cat>
          <c:val>
            <c:numRef>
              <c:f>Sheet1!$B$2:$B$5</c:f>
              <c:numCache>
                <c:formatCode>0.00%</c:formatCode>
                <c:ptCount val="4"/>
                <c:pt idx="0">
                  <c:v>0.39000000000000018</c:v>
                </c:pt>
                <c:pt idx="1">
                  <c:v>0.25</c:v>
                </c:pt>
                <c:pt idx="2">
                  <c:v>0.15000000000000008</c:v>
                </c:pt>
                <c:pt idx="3">
                  <c:v>0.21000000000000008</c:v>
                </c:pt>
              </c:numCache>
            </c:numRef>
          </c:val>
        </c:ser>
        <c:firstSliceAng val="0"/>
      </c:pieChart>
    </c:plotArea>
    <c:legend>
      <c:legendPos val="b"/>
      <c:layout>
        <c:manualLayout>
          <c:xMode val="edge"/>
          <c:yMode val="edge"/>
          <c:x val="1.5371314404181194E-2"/>
          <c:y val="0.82280669662940276"/>
          <c:w val="0.98183104350589878"/>
          <c:h val="0.16511479496811238"/>
        </c:manualLayout>
      </c:layout>
    </c:legend>
    <c:plotVisOnly val="1"/>
    <c:dispBlanksAs val="zero"/>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en-US"/>
        </a:p>
      </dgm:t>
    </dgm:pt>
    <dgm:pt modelId="{012EDDC6-207F-4EE3-9DEB-146599520561}">
      <dgm:prSet phldrT="[Text]"/>
      <dgm:spPr/>
      <dgm:t>
        <a:bodyPr/>
        <a:lstStyle/>
        <a:p>
          <a:r>
            <a:rPr lang="en-US" dirty="0" smtClean="0"/>
            <a:t> </a:t>
          </a:r>
          <a:r>
            <a:rPr lang="en-US" dirty="0"/>
            <a:t>1 </a:t>
          </a:r>
          <a:br>
            <a:rPr lang="en-US" dirty="0"/>
          </a:br>
          <a:r>
            <a:rPr lang="en-US" dirty="0" smtClean="0"/>
            <a:t>Literature Search</a:t>
          </a:r>
          <a:endParaRPr lang="en-US" dirty="0"/>
        </a:p>
      </dgm:t>
      <dgm:extLst>
        <a:ext uri="{E40237B7-FDA0-4F09-8148-C483321AD2D9}">
          <dgm14:cNvPr xmlns:dgm14="http://schemas.microsoft.com/office/drawing/2010/diagram" xmlns="" id="0" name="" title="Step 1 title"/>
        </a:ext>
      </dgm:extLs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dirty="0"/>
        </a:p>
      </dgm:t>
      <dgm:extLst>
        <a:ext uri="{E40237B7-FDA0-4F09-8148-C483321AD2D9}">
          <dgm14:cNvPr xmlns:dgm14="http://schemas.microsoft.com/office/drawing/2010/diagram" xmlns="" id="0" name="" title="Arrow between Step 1 and Step 2"/>
        </a:ext>
      </dgm:extLst>
    </dgm:pt>
    <dgm:pt modelId="{38FB0022-09EC-4D6F-86C0-C813C6F2F39A}">
      <dgm:prSet phldrT="[Text]"/>
      <dgm:spPr/>
      <dgm:t>
        <a:bodyPr/>
        <a:lstStyle/>
        <a:p>
          <a:r>
            <a:rPr lang="en-US" dirty="0" smtClean="0"/>
            <a:t> </a:t>
          </a:r>
          <a:r>
            <a:rPr lang="en-US" dirty="0"/>
            <a:t>3</a:t>
          </a:r>
          <a:br>
            <a:rPr lang="en-US" dirty="0"/>
          </a:br>
          <a:r>
            <a:rPr lang="en-US" dirty="0" smtClean="0"/>
            <a:t>Photography Evidence</a:t>
          </a:r>
          <a:endParaRPr lang="en-US" dirty="0"/>
        </a:p>
      </dgm:t>
      <dgm:extLst>
        <a:ext uri="{E40237B7-FDA0-4F09-8148-C483321AD2D9}">
          <dgm14:cNvPr xmlns:dgm14="http://schemas.microsoft.com/office/drawing/2010/diagram" xmlns="" id="0" name="" title="Step 3 title"/>
        </a:ext>
      </dgm:extLs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en-US" dirty="0"/>
        </a:p>
      </dgm:t>
      <dgm:extLst>
        <a:ext uri="{E40237B7-FDA0-4F09-8148-C483321AD2D9}">
          <dgm14:cNvPr xmlns:dgm14="http://schemas.microsoft.com/office/drawing/2010/diagram" xmlns="" id="0" name="" title="Arrow between Step 3 and Step 4"/>
        </a:ext>
      </dgm:extLst>
    </dgm:pt>
    <dgm:pt modelId="{9131EDB8-27A6-42FD-A541-052EFC01D4C6}">
      <dgm:prSet phldrT="[Text]"/>
      <dgm:spPr/>
      <dgm:t>
        <a:bodyPr/>
        <a:lstStyle/>
        <a:p>
          <a:r>
            <a:rPr lang="en-US" dirty="0" smtClean="0"/>
            <a:t> </a:t>
          </a:r>
          <a:r>
            <a:rPr lang="en-US" dirty="0"/>
            <a:t>4</a:t>
          </a:r>
          <a:br>
            <a:rPr lang="en-US" dirty="0"/>
          </a:br>
          <a:r>
            <a:rPr lang="en-US" dirty="0" smtClean="0"/>
            <a:t>Greenhouse Studies</a:t>
          </a:r>
          <a:endParaRPr lang="en-US" dirty="0"/>
        </a:p>
      </dgm:t>
      <dgm:extLst>
        <a:ext uri="{E40237B7-FDA0-4F09-8148-C483321AD2D9}">
          <dgm14:cNvPr xmlns:dgm14="http://schemas.microsoft.com/office/drawing/2010/diagram" xmlns="" id="0" name="" title="Step 4 title"/>
        </a:ext>
      </dgm:extLs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dirty="0"/>
        </a:p>
      </dgm:t>
      <dgm:extLst>
        <a:ext uri="{E40237B7-FDA0-4F09-8148-C483321AD2D9}">
          <dgm14:cNvPr xmlns:dgm14="http://schemas.microsoft.com/office/drawing/2010/diagram" xmlns="" id="0" name="" title="Arrow between Step 4 and Step 5"/>
        </a:ext>
      </dgm:extLst>
    </dgm:pt>
    <dgm:pt modelId="{23116FF9-AEB9-43F5-882D-9ECB1FD5DE18}">
      <dgm:prSet phldrT="[Text]"/>
      <dgm:spPr/>
      <dgm:t>
        <a:bodyPr/>
        <a:lstStyle/>
        <a:p>
          <a:r>
            <a:rPr lang="en-US" dirty="0" smtClean="0"/>
            <a:t> </a:t>
          </a:r>
          <a:r>
            <a:rPr lang="en-US" dirty="0"/>
            <a:t>5</a:t>
          </a:r>
          <a:br>
            <a:rPr lang="en-US" dirty="0"/>
          </a:br>
          <a:r>
            <a:rPr lang="en-US" dirty="0" smtClean="0"/>
            <a:t>Interview Questionnaires</a:t>
          </a:r>
        </a:p>
      </dgm:t>
      <dgm:extLst>
        <a:ext uri="{E40237B7-FDA0-4F09-8148-C483321AD2D9}">
          <dgm14:cNvPr xmlns:dgm14="http://schemas.microsoft.com/office/drawing/2010/diagram" xmlns="" id="0" name="" title="Step 5 title"/>
        </a:ext>
      </dgm:extLs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en-US" dirty="0"/>
        </a:p>
      </dgm:t>
      <dgm:extLst>
        <a:ext uri="{E40237B7-FDA0-4F09-8148-C483321AD2D9}">
          <dgm14:cNvPr xmlns:dgm14="http://schemas.microsoft.com/office/drawing/2010/diagram" xmlns="" id="0" name="" title="Arrow between Step 5 and Step 1"/>
        </a:ext>
      </dgm:extLst>
    </dgm:pt>
    <dgm:pt modelId="{DA2EE66E-1894-4E15-A659-CCDCFE4DAD65}">
      <dgm:prSet phldrT="[Text]"/>
      <dgm:spPr/>
      <dgm:t>
        <a:bodyPr/>
        <a:lstStyle/>
        <a:p>
          <a:r>
            <a:rPr lang="en-US" dirty="0" smtClean="0"/>
            <a:t> </a:t>
          </a:r>
          <a:r>
            <a:rPr lang="en-US" dirty="0"/>
            <a:t>2</a:t>
          </a:r>
          <a:br>
            <a:rPr lang="en-US" dirty="0"/>
          </a:br>
          <a:r>
            <a:rPr lang="en-US" dirty="0" smtClean="0"/>
            <a:t>Field Visits and Soil Sampling</a:t>
          </a:r>
          <a:endParaRPr lang="en-US" dirty="0"/>
        </a:p>
      </dgm:t>
      <dgm:extLst>
        <a:ext uri="{E40237B7-FDA0-4F09-8148-C483321AD2D9}">
          <dgm14:cNvPr xmlns:dgm14="http://schemas.microsoft.com/office/drawing/2010/diagram" xmlns="" id="0" name="" title="Step 2 title"/>
        </a:ext>
      </dgm:extLs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dirty="0"/>
        </a:p>
      </dgm:t>
      <dgm:extLst>
        <a:ext uri="{E40237B7-FDA0-4F09-8148-C483321AD2D9}">
          <dgm14:cNvPr xmlns:dgm14="http://schemas.microsoft.com/office/drawing/2010/diagram" xmlns="" id="0" name="" title="Arrow between Step 2 and Step 3"/>
        </a:ext>
      </dgm:extLst>
    </dgm:pt>
    <dgm:pt modelId="{F0331028-EF2B-4BCD-8AD1-662047E10F9B}" type="pres">
      <dgm:prSet presAssocID="{13633CBA-2502-434A-928C-6EC6967F259D}" presName="cycle" presStyleCnt="0">
        <dgm:presLayoutVars>
          <dgm:dir/>
          <dgm:resizeHandles val="exact"/>
        </dgm:presLayoutVars>
      </dgm:prSet>
      <dgm:spPr/>
      <dgm:t>
        <a:bodyPr/>
        <a:lstStyle/>
        <a:p>
          <a:endParaRPr lang="en-US"/>
        </a:p>
      </dgm:t>
    </dgm:pt>
    <dgm:pt modelId="{5BC57143-645A-4306-9942-04AE84A33D39}" type="pres">
      <dgm:prSet presAssocID="{012EDDC6-207F-4EE3-9DEB-146599520561}" presName="node" presStyleLbl="node1" presStyleIdx="0" presStyleCnt="5">
        <dgm:presLayoutVars>
          <dgm:bulletEnabled val="1"/>
        </dgm:presLayoutVars>
      </dgm:prSet>
      <dgm:spPr/>
      <dgm:t>
        <a:bodyPr/>
        <a:lstStyle/>
        <a:p>
          <a:endParaRPr lang="en-US"/>
        </a:p>
      </dgm:t>
    </dgm:pt>
    <dgm:pt modelId="{60B45577-FB18-46D4-B189-17BA6FBEEF6C}" type="pres">
      <dgm:prSet presAssocID="{012EDDC6-207F-4EE3-9DEB-146599520561}" presName="spNode" presStyleCnt="0"/>
      <dgm:spPr/>
    </dgm:pt>
    <dgm:pt modelId="{15041ECD-3245-4AAA-A018-E91D5C1AD4C2}" type="pres">
      <dgm:prSet presAssocID="{7985EE53-BD3D-4DB3-B5BD-6B9FFA75B9E6}" presName="sibTrans" presStyleLbl="sibTrans1D1" presStyleIdx="0" presStyleCnt="5"/>
      <dgm:spPr/>
      <dgm:t>
        <a:bodyPr/>
        <a:lstStyle/>
        <a:p>
          <a:endParaRPr lang="en-US"/>
        </a:p>
      </dgm:t>
    </dgm:pt>
    <dgm:pt modelId="{7A973239-F83A-4A11-AA0D-00853BB58D57}" type="pres">
      <dgm:prSet presAssocID="{DA2EE66E-1894-4E15-A659-CCDCFE4DAD65}" presName="node" presStyleLbl="node1" presStyleIdx="1" presStyleCnt="5">
        <dgm:presLayoutVars>
          <dgm:bulletEnabled val="1"/>
        </dgm:presLayoutVars>
      </dgm:prSet>
      <dgm:spPr/>
      <dgm:t>
        <a:bodyPr/>
        <a:lstStyle/>
        <a:p>
          <a:endParaRPr lang="en-US"/>
        </a:p>
      </dgm:t>
    </dgm:pt>
    <dgm:pt modelId="{05EF4884-D213-4858-AE91-5F272EA0B992}" type="pres">
      <dgm:prSet presAssocID="{DA2EE66E-1894-4E15-A659-CCDCFE4DAD65}" presName="spNode" presStyleCnt="0"/>
      <dgm:spPr/>
    </dgm:pt>
    <dgm:pt modelId="{852A9226-A17F-4756-AA37-40407186BC5C}" type="pres">
      <dgm:prSet presAssocID="{612BA10D-4F4F-4BF6-9059-06A94BDAF34E}" presName="sibTrans" presStyleLbl="sibTrans1D1" presStyleIdx="1" presStyleCnt="5"/>
      <dgm:spPr/>
      <dgm:t>
        <a:bodyPr/>
        <a:lstStyle/>
        <a:p>
          <a:endParaRPr lang="en-US"/>
        </a:p>
      </dgm:t>
    </dgm:pt>
    <dgm:pt modelId="{CF019B63-BEBC-4754-9B8E-1D3C9A00AE1E}" type="pres">
      <dgm:prSet presAssocID="{38FB0022-09EC-4D6F-86C0-C813C6F2F39A}" presName="node" presStyleLbl="node1" presStyleIdx="2" presStyleCnt="5">
        <dgm:presLayoutVars>
          <dgm:bulletEnabled val="1"/>
        </dgm:presLayoutVars>
      </dgm:prSet>
      <dgm:spPr/>
      <dgm:t>
        <a:bodyPr/>
        <a:lstStyle/>
        <a:p>
          <a:endParaRPr lang="en-US"/>
        </a:p>
      </dgm:t>
    </dgm:pt>
    <dgm:pt modelId="{1B6440E4-6429-4924-8791-E1761F96048B}" type="pres">
      <dgm:prSet presAssocID="{38FB0022-09EC-4D6F-86C0-C813C6F2F39A}" presName="spNode" presStyleCnt="0"/>
      <dgm:spPr/>
    </dgm:pt>
    <dgm:pt modelId="{96583EA2-797B-4B1A-800A-558F78B896C3}" type="pres">
      <dgm:prSet presAssocID="{EA86A114-EBD1-49CF-AB76-042FF3D636A5}" presName="sibTrans" presStyleLbl="sibTrans1D1" presStyleIdx="2" presStyleCnt="5"/>
      <dgm:spPr/>
      <dgm:t>
        <a:bodyPr/>
        <a:lstStyle/>
        <a:p>
          <a:endParaRPr lang="en-US"/>
        </a:p>
      </dgm:t>
    </dgm:pt>
    <dgm:pt modelId="{35610256-4691-415E-A37A-E7417F9922BA}" type="pres">
      <dgm:prSet presAssocID="{9131EDB8-27A6-42FD-A541-052EFC01D4C6}" presName="node" presStyleLbl="node1" presStyleIdx="3" presStyleCnt="5">
        <dgm:presLayoutVars>
          <dgm:bulletEnabled val="1"/>
        </dgm:presLayoutVars>
      </dgm:prSet>
      <dgm:spPr/>
      <dgm:t>
        <a:bodyPr/>
        <a:lstStyle/>
        <a:p>
          <a:endParaRPr lang="en-US"/>
        </a:p>
      </dgm:t>
    </dgm:pt>
    <dgm:pt modelId="{EC6BE779-46E0-4D13-B93E-54EDB1BE4F00}" type="pres">
      <dgm:prSet presAssocID="{9131EDB8-27A6-42FD-A541-052EFC01D4C6}" presName="spNode" presStyleCnt="0"/>
      <dgm:spPr/>
    </dgm:pt>
    <dgm:pt modelId="{0F3E0E87-BB4B-4F54-A270-EE3DD3FFA8D0}" type="pres">
      <dgm:prSet presAssocID="{13A2EB04-B868-427A-B17F-16729BFA55DA}" presName="sibTrans" presStyleLbl="sibTrans1D1" presStyleIdx="3" presStyleCnt="5"/>
      <dgm:spPr/>
      <dgm:t>
        <a:bodyPr/>
        <a:lstStyle/>
        <a:p>
          <a:endParaRPr lang="en-US"/>
        </a:p>
      </dgm:t>
    </dgm:pt>
    <dgm:pt modelId="{622671CB-83ED-4A1C-8DD5-4584E5BDAA82}" type="pres">
      <dgm:prSet presAssocID="{23116FF9-AEB9-43F5-882D-9ECB1FD5DE18}" presName="node" presStyleLbl="node1" presStyleIdx="4" presStyleCnt="5">
        <dgm:presLayoutVars>
          <dgm:bulletEnabled val="1"/>
        </dgm:presLayoutVars>
      </dgm:prSet>
      <dgm:spPr/>
      <dgm:t>
        <a:bodyPr/>
        <a:lstStyle/>
        <a:p>
          <a:endParaRPr lang="en-US"/>
        </a:p>
      </dgm:t>
    </dgm:pt>
    <dgm:pt modelId="{F7CAF0A3-D204-4B58-A568-BC2FA1C36628}" type="pres">
      <dgm:prSet presAssocID="{23116FF9-AEB9-43F5-882D-9ECB1FD5DE18}" presName="spNode" presStyleCnt="0"/>
      <dgm:spPr/>
    </dgm:pt>
    <dgm:pt modelId="{70616FA3-572F-4CB7-A5C1-7E67BB69BDD2}" type="pres">
      <dgm:prSet presAssocID="{BEE765C7-6165-4808-9B3B-A6627557B77F}" presName="sibTrans" presStyleLbl="sibTrans1D1" presStyleIdx="4" presStyleCnt="5"/>
      <dgm:spPr/>
      <dgm:t>
        <a:bodyPr/>
        <a:lstStyle/>
        <a:p>
          <a:endParaRPr lang="en-US"/>
        </a:p>
      </dgm:t>
    </dgm:pt>
  </dgm:ptLst>
  <dgm:cxnLst>
    <dgm:cxn modelId="{573F43F9-A375-4533-9DFD-07D7216A11E3}" type="presOf" srcId="{EA86A114-EBD1-49CF-AB76-042FF3D636A5}" destId="{96583EA2-797B-4B1A-800A-558F78B896C3}" srcOrd="0" destOrd="0" presId="urn:microsoft.com/office/officeart/2005/8/layout/cycle6"/>
    <dgm:cxn modelId="{BAA18CC4-183F-4840-B612-5E548BF88824}" type="presOf" srcId="{DA2EE66E-1894-4E15-A659-CCDCFE4DAD65}" destId="{7A973239-F83A-4A11-AA0D-00853BB58D57}" srcOrd="0" destOrd="0" presId="urn:microsoft.com/office/officeart/2005/8/layout/cycle6"/>
    <dgm:cxn modelId="{756ED50D-8139-4716-8C3B-B548CA7C3B4B}" type="presOf" srcId="{012EDDC6-207F-4EE3-9DEB-146599520561}" destId="{5BC57143-645A-4306-9942-04AE84A33D39}" srcOrd="0" destOrd="0" presId="urn:microsoft.com/office/officeart/2005/8/layout/cycle6"/>
    <dgm:cxn modelId="{E82B4316-9462-47F0-A69F-291F2FDD15CD}" type="presOf" srcId="{7985EE53-BD3D-4DB3-B5BD-6B9FFA75B9E6}" destId="{15041ECD-3245-4AAA-A018-E91D5C1AD4C2}" srcOrd="0" destOrd="0" presId="urn:microsoft.com/office/officeart/2005/8/layout/cycle6"/>
    <dgm:cxn modelId="{FED5B234-7D90-45B6-BE2F-A8EE29ECD18D}" type="presOf" srcId="{38FB0022-09EC-4D6F-86C0-C813C6F2F39A}" destId="{CF019B63-BEBC-4754-9B8E-1D3C9A00AE1E}" srcOrd="0" destOrd="0" presId="urn:microsoft.com/office/officeart/2005/8/layout/cycle6"/>
    <dgm:cxn modelId="{7C2152B6-3008-4A96-9698-7FC61AF2A397}" type="presOf" srcId="{13A2EB04-B868-427A-B17F-16729BFA55DA}" destId="{0F3E0E87-BB4B-4F54-A270-EE3DD3FFA8D0}" srcOrd="0" destOrd="0" presId="urn:microsoft.com/office/officeart/2005/8/layout/cycle6"/>
    <dgm:cxn modelId="{97323DE5-E2BF-422D-8188-D2445F20223B}" srcId="{13633CBA-2502-434A-928C-6EC6967F259D}" destId="{23116FF9-AEB9-43F5-882D-9ECB1FD5DE18}" srcOrd="4" destOrd="0" parTransId="{86229775-B50F-4220-B88B-07C4BA05CEAC}" sibTransId="{BEE765C7-6165-4808-9B3B-A6627557B77F}"/>
    <dgm:cxn modelId="{9622AD6E-4491-4F33-830D-6144619AA946}" type="presOf" srcId="{23116FF9-AEB9-43F5-882D-9ECB1FD5DE18}" destId="{622671CB-83ED-4A1C-8DD5-4584E5BDAA82}" srcOrd="0" destOrd="0" presId="urn:microsoft.com/office/officeart/2005/8/layout/cycle6"/>
    <dgm:cxn modelId="{DCEBE475-ACC5-4605-9C9F-34ABE81116A4}" type="presOf" srcId="{BEE765C7-6165-4808-9B3B-A6627557B77F}" destId="{70616FA3-572F-4CB7-A5C1-7E67BB69BDD2}" srcOrd="0" destOrd="0" presId="urn:microsoft.com/office/officeart/2005/8/layout/cycle6"/>
    <dgm:cxn modelId="{A9676025-22BC-4F10-8860-B270A6112553}" srcId="{13633CBA-2502-434A-928C-6EC6967F259D}" destId="{012EDDC6-207F-4EE3-9DEB-146599520561}" srcOrd="0" destOrd="0" parTransId="{1850CBD5-1A99-4F4F-897C-451AA66F1516}" sibTransId="{7985EE53-BD3D-4DB3-B5BD-6B9FFA75B9E6}"/>
    <dgm:cxn modelId="{64DAF508-E1BA-4EDC-A97D-EE1A011CB9E0}" srcId="{13633CBA-2502-434A-928C-6EC6967F259D}" destId="{DA2EE66E-1894-4E15-A659-CCDCFE4DAD65}" srcOrd="1" destOrd="0" parTransId="{21005F9D-878A-4CC9-A13A-8A9C577A9239}" sibTransId="{612BA10D-4F4F-4BF6-9059-06A94BDAF34E}"/>
    <dgm:cxn modelId="{BA15DAC1-0121-45B9-B476-6DBB704357DA}" type="presOf" srcId="{612BA10D-4F4F-4BF6-9059-06A94BDAF34E}" destId="{852A9226-A17F-4756-AA37-40407186BC5C}" srcOrd="0" destOrd="0" presId="urn:microsoft.com/office/officeart/2005/8/layout/cycle6"/>
    <dgm:cxn modelId="{9A1C775D-7DDB-48F9-97D9-490A63DE2A86}" srcId="{13633CBA-2502-434A-928C-6EC6967F259D}" destId="{38FB0022-09EC-4D6F-86C0-C813C6F2F39A}" srcOrd="2" destOrd="0" parTransId="{A0BBE5C2-C8CF-4F12-974F-53039E6D00EC}" sibTransId="{EA86A114-EBD1-49CF-AB76-042FF3D636A5}"/>
    <dgm:cxn modelId="{79759292-2B71-4129-BB13-CFFEE02479AF}" type="presOf" srcId="{13633CBA-2502-434A-928C-6EC6967F259D}" destId="{F0331028-EF2B-4BCD-8AD1-662047E10F9B}" srcOrd="0" destOrd="0" presId="urn:microsoft.com/office/officeart/2005/8/layout/cycle6"/>
    <dgm:cxn modelId="{198EE807-14A4-40FA-B030-5F9F79A9713E}" srcId="{13633CBA-2502-434A-928C-6EC6967F259D}" destId="{9131EDB8-27A6-42FD-A541-052EFC01D4C6}" srcOrd="3" destOrd="0" parTransId="{6EC3601D-D6CE-49D7-9229-0442323129DA}" sibTransId="{13A2EB04-B868-427A-B17F-16729BFA55DA}"/>
    <dgm:cxn modelId="{CD85CB00-FA61-4E8E-8B5D-5F3F02B4BBAB}" type="presOf" srcId="{9131EDB8-27A6-42FD-A541-052EFC01D4C6}" destId="{35610256-4691-415E-A37A-E7417F9922BA}" srcOrd="0" destOrd="0" presId="urn:microsoft.com/office/officeart/2005/8/layout/cycle6"/>
    <dgm:cxn modelId="{19B99CFA-7982-45EB-BF59-9EC87DFAF04C}" type="presParOf" srcId="{F0331028-EF2B-4BCD-8AD1-662047E10F9B}" destId="{5BC57143-645A-4306-9942-04AE84A33D39}" srcOrd="0" destOrd="0" presId="urn:microsoft.com/office/officeart/2005/8/layout/cycle6"/>
    <dgm:cxn modelId="{AC93E2C8-B4C7-4C8D-BC8C-DECA9C732502}" type="presParOf" srcId="{F0331028-EF2B-4BCD-8AD1-662047E10F9B}" destId="{60B45577-FB18-46D4-B189-17BA6FBEEF6C}" srcOrd="1" destOrd="0" presId="urn:microsoft.com/office/officeart/2005/8/layout/cycle6"/>
    <dgm:cxn modelId="{B6B74736-EB69-4382-AB61-C32C1B77DC1F}" type="presParOf" srcId="{F0331028-EF2B-4BCD-8AD1-662047E10F9B}" destId="{15041ECD-3245-4AAA-A018-E91D5C1AD4C2}" srcOrd="2" destOrd="0" presId="urn:microsoft.com/office/officeart/2005/8/layout/cycle6"/>
    <dgm:cxn modelId="{E6B045CC-6C24-4158-AF6B-EF9D59CB14B0}" type="presParOf" srcId="{F0331028-EF2B-4BCD-8AD1-662047E10F9B}" destId="{7A973239-F83A-4A11-AA0D-00853BB58D57}" srcOrd="3" destOrd="0" presId="urn:microsoft.com/office/officeart/2005/8/layout/cycle6"/>
    <dgm:cxn modelId="{31F827E7-57B4-4C78-ABC3-FE8EC7FEC3C4}" type="presParOf" srcId="{F0331028-EF2B-4BCD-8AD1-662047E10F9B}" destId="{05EF4884-D213-4858-AE91-5F272EA0B992}" srcOrd="4" destOrd="0" presId="urn:microsoft.com/office/officeart/2005/8/layout/cycle6"/>
    <dgm:cxn modelId="{1A95B052-7F06-4809-9034-BE561003B86C}" type="presParOf" srcId="{F0331028-EF2B-4BCD-8AD1-662047E10F9B}" destId="{852A9226-A17F-4756-AA37-40407186BC5C}" srcOrd="5" destOrd="0" presId="urn:microsoft.com/office/officeart/2005/8/layout/cycle6"/>
    <dgm:cxn modelId="{EE1DEF48-E6B7-4A14-B674-212C42B45918}" type="presParOf" srcId="{F0331028-EF2B-4BCD-8AD1-662047E10F9B}" destId="{CF019B63-BEBC-4754-9B8E-1D3C9A00AE1E}" srcOrd="6" destOrd="0" presId="urn:microsoft.com/office/officeart/2005/8/layout/cycle6"/>
    <dgm:cxn modelId="{81D8D9AA-B70E-431F-88C9-6D6B4FA1F65D}" type="presParOf" srcId="{F0331028-EF2B-4BCD-8AD1-662047E10F9B}" destId="{1B6440E4-6429-4924-8791-E1761F96048B}" srcOrd="7" destOrd="0" presId="urn:microsoft.com/office/officeart/2005/8/layout/cycle6"/>
    <dgm:cxn modelId="{6DCEADC9-F82C-417C-916E-9E4F259F0AFA}" type="presParOf" srcId="{F0331028-EF2B-4BCD-8AD1-662047E10F9B}" destId="{96583EA2-797B-4B1A-800A-558F78B896C3}" srcOrd="8" destOrd="0" presId="urn:microsoft.com/office/officeart/2005/8/layout/cycle6"/>
    <dgm:cxn modelId="{F10B9746-04E9-443A-B6E1-5155973D4A26}" type="presParOf" srcId="{F0331028-EF2B-4BCD-8AD1-662047E10F9B}" destId="{35610256-4691-415E-A37A-E7417F9922BA}" srcOrd="9" destOrd="0" presId="urn:microsoft.com/office/officeart/2005/8/layout/cycle6"/>
    <dgm:cxn modelId="{1DD1719C-53F7-49FF-BBF7-6B9804781909}" type="presParOf" srcId="{F0331028-EF2B-4BCD-8AD1-662047E10F9B}" destId="{EC6BE779-46E0-4D13-B93E-54EDB1BE4F00}" srcOrd="10" destOrd="0" presId="urn:microsoft.com/office/officeart/2005/8/layout/cycle6"/>
    <dgm:cxn modelId="{47EF069D-3F79-4B36-86F9-E6CB427ADC5D}" type="presParOf" srcId="{F0331028-EF2B-4BCD-8AD1-662047E10F9B}" destId="{0F3E0E87-BB4B-4F54-A270-EE3DD3FFA8D0}" srcOrd="11" destOrd="0" presId="urn:microsoft.com/office/officeart/2005/8/layout/cycle6"/>
    <dgm:cxn modelId="{5BEDE877-372D-46F7-BE72-DA14995682F8}" type="presParOf" srcId="{F0331028-EF2B-4BCD-8AD1-662047E10F9B}" destId="{622671CB-83ED-4A1C-8DD5-4584E5BDAA82}" srcOrd="12" destOrd="0" presId="urn:microsoft.com/office/officeart/2005/8/layout/cycle6"/>
    <dgm:cxn modelId="{12C671F8-1CB8-4F3E-AB2A-675ADA79830C}" type="presParOf" srcId="{F0331028-EF2B-4BCD-8AD1-662047E10F9B}" destId="{F7CAF0A3-D204-4B58-A568-BC2FA1C36628}" srcOrd="13" destOrd="0" presId="urn:microsoft.com/office/officeart/2005/8/layout/cycle6"/>
    <dgm:cxn modelId="{AA40A44D-F195-48C6-91EC-A7E06A104071}" type="presParOf" srcId="{F0331028-EF2B-4BCD-8AD1-662047E10F9B}" destId="{70616FA3-572F-4CB7-A5C1-7E67BB69BDD2}" srcOrd="14" destOrd="0" presId="urn:microsoft.com/office/officeart/2005/8/layout/cycle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C57143-645A-4306-9942-04AE84A33D39}">
      <dsp:nvSpPr>
        <dsp:cNvPr id="0" name=""/>
        <dsp:cNvSpPr/>
      </dsp:nvSpPr>
      <dsp:spPr>
        <a:xfrm>
          <a:off x="5131593" y="603"/>
          <a:ext cx="1928812" cy="125372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2000" kern="1200" dirty="0"/>
            <a:t>1 </a:t>
          </a:r>
          <a:br>
            <a:rPr lang="en-US" sz="2000" kern="1200" dirty="0"/>
          </a:br>
          <a:r>
            <a:rPr lang="en-US" sz="2000" kern="1200" dirty="0" smtClean="0"/>
            <a:t>Literature Search</a:t>
          </a:r>
          <a:endParaRPr lang="en-US" sz="2000" kern="1200" dirty="0"/>
        </a:p>
      </dsp:txBody>
      <dsp:txXfrm>
        <a:off x="5131593" y="603"/>
        <a:ext cx="1928812" cy="1253728"/>
      </dsp:txXfrm>
    </dsp:sp>
    <dsp:sp modelId="{15041ECD-3245-4AAA-A018-E91D5C1AD4C2}">
      <dsp:nvSpPr>
        <dsp:cNvPr id="0" name=""/>
        <dsp:cNvSpPr/>
      </dsp:nvSpPr>
      <dsp:spPr>
        <a:xfrm>
          <a:off x="3589473" y="627467"/>
          <a:ext cx="5013051" cy="5013051"/>
        </a:xfrm>
        <a:custGeom>
          <a:avLst/>
          <a:gdLst/>
          <a:ahLst/>
          <a:cxnLst/>
          <a:rect l="0" t="0" r="0" b="0"/>
          <a:pathLst>
            <a:path>
              <a:moveTo>
                <a:pt x="3484203" y="198535"/>
              </a:moveTo>
              <a:arcTo wR="2506525" hR="2506525" stAng="17577468" swAng="19631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973239-F83A-4A11-AA0D-00853BB58D57}">
      <dsp:nvSpPr>
        <dsp:cNvPr id="0" name=""/>
        <dsp:cNvSpPr/>
      </dsp:nvSpPr>
      <dsp:spPr>
        <a:xfrm>
          <a:off x="7515440" y="1732569"/>
          <a:ext cx="1928812" cy="125372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2000" kern="1200" dirty="0"/>
            <a:t>2</a:t>
          </a:r>
          <a:br>
            <a:rPr lang="en-US" sz="2000" kern="1200" dirty="0"/>
          </a:br>
          <a:r>
            <a:rPr lang="en-US" sz="2000" kern="1200" dirty="0" smtClean="0"/>
            <a:t>Field Visits and Soil Sampling</a:t>
          </a:r>
          <a:endParaRPr lang="en-US" sz="2000" kern="1200" dirty="0"/>
        </a:p>
      </dsp:txBody>
      <dsp:txXfrm>
        <a:off x="7515440" y="1732569"/>
        <a:ext cx="1928812" cy="1253728"/>
      </dsp:txXfrm>
    </dsp:sp>
    <dsp:sp modelId="{852A9226-A17F-4756-AA37-40407186BC5C}">
      <dsp:nvSpPr>
        <dsp:cNvPr id="0" name=""/>
        <dsp:cNvSpPr/>
      </dsp:nvSpPr>
      <dsp:spPr>
        <a:xfrm>
          <a:off x="3589473" y="627467"/>
          <a:ext cx="5013051" cy="5013051"/>
        </a:xfrm>
        <a:custGeom>
          <a:avLst/>
          <a:gdLst/>
          <a:ahLst/>
          <a:cxnLst/>
          <a:rect l="0" t="0" r="0" b="0"/>
          <a:pathLst>
            <a:path>
              <a:moveTo>
                <a:pt x="5009590" y="2374861"/>
              </a:moveTo>
              <a:arcTo wR="2506525" hR="2506525" stAng="21419337" swAng="219752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019B63-BEBC-4754-9B8E-1D3C9A00AE1E}">
      <dsp:nvSpPr>
        <dsp:cNvPr id="0" name=""/>
        <dsp:cNvSpPr/>
      </dsp:nvSpPr>
      <dsp:spPr>
        <a:xfrm>
          <a:off x="6604892" y="4534950"/>
          <a:ext cx="1928812" cy="125372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2000" kern="1200" dirty="0"/>
            <a:t>3</a:t>
          </a:r>
          <a:br>
            <a:rPr lang="en-US" sz="2000" kern="1200" dirty="0"/>
          </a:br>
          <a:r>
            <a:rPr lang="en-US" sz="2000" kern="1200" dirty="0" smtClean="0"/>
            <a:t>Photography Evidence</a:t>
          </a:r>
          <a:endParaRPr lang="en-US" sz="2000" kern="1200" dirty="0"/>
        </a:p>
      </dsp:txBody>
      <dsp:txXfrm>
        <a:off x="6604892" y="4534950"/>
        <a:ext cx="1928812" cy="1253728"/>
      </dsp:txXfrm>
    </dsp:sp>
    <dsp:sp modelId="{96583EA2-797B-4B1A-800A-558F78B896C3}">
      <dsp:nvSpPr>
        <dsp:cNvPr id="0" name=""/>
        <dsp:cNvSpPr/>
      </dsp:nvSpPr>
      <dsp:spPr>
        <a:xfrm>
          <a:off x="3589473" y="627467"/>
          <a:ext cx="5013051" cy="5013051"/>
        </a:xfrm>
        <a:custGeom>
          <a:avLst/>
          <a:gdLst/>
          <a:ahLst/>
          <a:cxnLst/>
          <a:rect l="0" t="0" r="0" b="0"/>
          <a:pathLst>
            <a:path>
              <a:moveTo>
                <a:pt x="3005448" y="4962894"/>
              </a:moveTo>
              <a:arcTo wR="2506525" hR="2506525" stAng="4711117" swAng="137776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610256-4691-415E-A37A-E7417F9922BA}">
      <dsp:nvSpPr>
        <dsp:cNvPr id="0" name=""/>
        <dsp:cNvSpPr/>
      </dsp:nvSpPr>
      <dsp:spPr>
        <a:xfrm>
          <a:off x="3658294" y="4534950"/>
          <a:ext cx="1928812" cy="125372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2000" kern="1200" dirty="0"/>
            <a:t>4</a:t>
          </a:r>
          <a:br>
            <a:rPr lang="en-US" sz="2000" kern="1200" dirty="0"/>
          </a:br>
          <a:r>
            <a:rPr lang="en-US" sz="2000" kern="1200" dirty="0" smtClean="0"/>
            <a:t>Greenhouse Studies</a:t>
          </a:r>
          <a:endParaRPr lang="en-US" sz="2000" kern="1200" dirty="0"/>
        </a:p>
      </dsp:txBody>
      <dsp:txXfrm>
        <a:off x="3658294" y="4534950"/>
        <a:ext cx="1928812" cy="1253728"/>
      </dsp:txXfrm>
    </dsp:sp>
    <dsp:sp modelId="{0F3E0E87-BB4B-4F54-A270-EE3DD3FFA8D0}">
      <dsp:nvSpPr>
        <dsp:cNvPr id="0" name=""/>
        <dsp:cNvSpPr/>
      </dsp:nvSpPr>
      <dsp:spPr>
        <a:xfrm>
          <a:off x="3589473" y="627467"/>
          <a:ext cx="5013051" cy="5013051"/>
        </a:xfrm>
        <a:custGeom>
          <a:avLst/>
          <a:gdLst/>
          <a:ahLst/>
          <a:cxnLst/>
          <a:rect l="0" t="0" r="0" b="0"/>
          <a:pathLst>
            <a:path>
              <a:moveTo>
                <a:pt x="419136" y="3894140"/>
              </a:moveTo>
              <a:arcTo wR="2506525" hR="2506525" stAng="8783135" swAng="219752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2671CB-83ED-4A1C-8DD5-4584E5BDAA82}">
      <dsp:nvSpPr>
        <dsp:cNvPr id="0" name=""/>
        <dsp:cNvSpPr/>
      </dsp:nvSpPr>
      <dsp:spPr>
        <a:xfrm>
          <a:off x="2747745" y="1732569"/>
          <a:ext cx="1928812" cy="125372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2000" kern="1200" dirty="0"/>
            <a:t>5</a:t>
          </a:r>
          <a:br>
            <a:rPr lang="en-US" sz="2000" kern="1200" dirty="0"/>
          </a:br>
          <a:r>
            <a:rPr lang="en-US" sz="2000" kern="1200" dirty="0" smtClean="0"/>
            <a:t>Interview Questionnaires</a:t>
          </a:r>
        </a:p>
      </dsp:txBody>
      <dsp:txXfrm>
        <a:off x="2747745" y="1732569"/>
        <a:ext cx="1928812" cy="1253728"/>
      </dsp:txXfrm>
    </dsp:sp>
    <dsp:sp modelId="{70616FA3-572F-4CB7-A5C1-7E67BB69BDD2}">
      <dsp:nvSpPr>
        <dsp:cNvPr id="0" name=""/>
        <dsp:cNvSpPr/>
      </dsp:nvSpPr>
      <dsp:spPr>
        <a:xfrm>
          <a:off x="3589473" y="627467"/>
          <a:ext cx="5013051" cy="5013051"/>
        </a:xfrm>
        <a:custGeom>
          <a:avLst/>
          <a:gdLst/>
          <a:ahLst/>
          <a:cxnLst/>
          <a:rect l="0" t="0" r="0" b="0"/>
          <a:pathLst>
            <a:path>
              <a:moveTo>
                <a:pt x="436464" y="1093190"/>
              </a:moveTo>
              <a:arcTo wR="2506525" hR="2506525" stAng="12859400" swAng="19631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0.58468</cdr:x>
      <cdr:y>0.43483</cdr:y>
    </cdr:from>
    <cdr:to>
      <cdr:x>0.93013</cdr:x>
      <cdr:y>0.53483</cdr:y>
    </cdr:to>
    <cdr:sp macro="" textlink="">
      <cdr:nvSpPr>
        <cdr:cNvPr id="2" name="TextBox 1"/>
        <cdr:cNvSpPr txBox="1"/>
      </cdr:nvSpPr>
      <cdr:spPr>
        <a:xfrm xmlns:a="http://schemas.openxmlformats.org/drawingml/2006/main">
          <a:off x="2362200" y="1371600"/>
          <a:ext cx="1395683" cy="315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pPr/>
              <a:t>7/31/2017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pPr/>
              <a:t>‹#›</a:t>
            </a:fld>
            <a:endParaRPr dirty="0"/>
          </a:p>
        </p:txBody>
      </p:sp>
    </p:spTree>
    <p:extLst>
      <p:ext uri="{BB962C8B-B14F-4D97-AF65-F5344CB8AC3E}">
        <p14:creationId xmlns:p14="http://schemas.microsoft.com/office/powerpoint/2010/main" xmlns=""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pPr/>
              <a:t>7/31/2017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pPr/>
              <a:t>‹#›</a:t>
            </a:fld>
            <a:endParaRPr dirty="0"/>
          </a:p>
        </p:txBody>
      </p:sp>
    </p:spTree>
    <p:extLst>
      <p:ext uri="{BB962C8B-B14F-4D97-AF65-F5344CB8AC3E}">
        <p14:creationId xmlns:p14="http://schemas.microsoft.com/office/powerpoint/2010/main" xmlns=""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1</a:t>
            </a:fld>
            <a:endParaRPr lang="en-US" dirty="0"/>
          </a:p>
        </p:txBody>
      </p:sp>
    </p:spTree>
    <p:extLst>
      <p:ext uri="{BB962C8B-B14F-4D97-AF65-F5344CB8AC3E}">
        <p14:creationId xmlns:p14="http://schemas.microsoft.com/office/powerpoint/2010/main" xmlns=""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also</a:t>
            </a:r>
            <a:r>
              <a:rPr lang="en-US" baseline="0" dirty="0" smtClean="0"/>
              <a:t> conducted interviews through the use of questionnaires</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4</a:t>
            </a:fld>
            <a:endParaRPr lang="en-US" dirty="0"/>
          </a:p>
        </p:txBody>
      </p:sp>
    </p:spTree>
    <p:extLst>
      <p:ext uri="{BB962C8B-B14F-4D97-AF65-F5344CB8AC3E}">
        <p14:creationId xmlns:p14="http://schemas.microsoft.com/office/powerpoint/2010/main" xmlns="" val="372334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the field visit, we explored areas of mal and found that it is a wide area which is too sunny and receives less rain</a:t>
            </a:r>
          </a:p>
          <a:p>
            <a:r>
              <a:rPr lang="en-US" baseline="0" dirty="0" smtClean="0"/>
              <a:t>GPS findings led the location of mal</a:t>
            </a:r>
          </a:p>
        </p:txBody>
      </p:sp>
      <p:sp>
        <p:nvSpPr>
          <p:cNvPr id="4" name="Slide Number Placeholder 3"/>
          <p:cNvSpPr>
            <a:spLocks noGrp="1"/>
          </p:cNvSpPr>
          <p:nvPr>
            <p:ph type="sldNum" sz="quarter" idx="10"/>
          </p:nvPr>
        </p:nvSpPr>
        <p:spPr/>
        <p:txBody>
          <a:bodyPr/>
          <a:lstStyle/>
          <a:p>
            <a:fld id="{77542409-6A04-4DC6-AC3A-D3758287A8F2}" type="slidenum">
              <a:rPr lang="en-US" smtClean="0"/>
              <a:pPr/>
              <a:t>6</a:t>
            </a:fld>
            <a:endParaRPr lang="en-US" dirty="0"/>
          </a:p>
        </p:txBody>
      </p:sp>
    </p:spTree>
    <p:extLst>
      <p:ext uri="{BB962C8B-B14F-4D97-AF65-F5344CB8AC3E}">
        <p14:creationId xmlns:p14="http://schemas.microsoft.com/office/powerpoint/2010/main" xmlns="" val="256195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FF: pure</a:t>
            </a:r>
            <a:r>
              <a:rPr lang="en-US" baseline="0" dirty="0" smtClean="0"/>
              <a:t> mal AG: potting mix</a:t>
            </a:r>
          </a:p>
          <a:p>
            <a:r>
              <a:rPr lang="en-US" baseline="0" dirty="0" smtClean="0"/>
              <a:t>The pure mal is as not as fertile as other soils found in PNI</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9</a:t>
            </a:fld>
            <a:endParaRPr lang="en-US" dirty="0"/>
          </a:p>
        </p:txBody>
      </p:sp>
    </p:spTree>
    <p:extLst>
      <p:ext uri="{BB962C8B-B14F-4D97-AF65-F5344CB8AC3E}">
        <p14:creationId xmlns:p14="http://schemas.microsoft.com/office/powerpoint/2010/main" xmlns="" val="388436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info</a:t>
            </a:r>
            <a:r>
              <a:rPr lang="en-US" baseline="0" dirty="0" smtClean="0"/>
              <a:t> on the people interviewed……</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10</a:t>
            </a:fld>
            <a:endParaRPr lang="en-US" dirty="0"/>
          </a:p>
        </p:txBody>
      </p:sp>
    </p:spTree>
    <p:extLst>
      <p:ext uri="{BB962C8B-B14F-4D97-AF65-F5344CB8AC3E}">
        <p14:creationId xmlns:p14="http://schemas.microsoft.com/office/powerpoint/2010/main" xmlns="" val="4132589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xmlns="" val="698731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dirty="0"/>
          </a:p>
        </p:txBody>
      </p:sp>
      <p:sp>
        <p:nvSpPr>
          <p:cNvPr id="4" name="Date Placeholder 3"/>
          <p:cNvSpPr>
            <a:spLocks noGrp="1"/>
          </p:cNvSpPr>
          <p:nvPr>
            <p:ph type="dt" sz="half" idx="10"/>
          </p:nvPr>
        </p:nvSpPr>
        <p:spPr/>
        <p:txBody>
          <a:bodyPr/>
          <a:lstStyle/>
          <a:p>
            <a:fld id="{C9B55A74-0919-413E-865C-E0E8D1722ED7}" type="datetime1">
              <a:rPr lang="en-US" smtClean="0"/>
              <a:pPr/>
              <a:t>7/31/2017</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720709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dirty="0"/>
          </a:p>
        </p:txBody>
      </p:sp>
      <p:sp>
        <p:nvSpPr>
          <p:cNvPr id="4" name="Date Placeholder 3"/>
          <p:cNvSpPr>
            <a:spLocks noGrp="1"/>
          </p:cNvSpPr>
          <p:nvPr>
            <p:ph type="dt" sz="half" idx="10"/>
          </p:nvPr>
        </p:nvSpPr>
        <p:spPr/>
        <p:txBody>
          <a:bodyPr/>
          <a:lstStyle/>
          <a:p>
            <a:fld id="{25BFE46A-5893-4F80-829A-F37AF8AAC03B}" type="datetime1">
              <a:rPr lang="en-US" smtClean="0"/>
              <a:pPr/>
              <a:t>7/31/2017</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1021014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dirty="0"/>
          </a:p>
        </p:txBody>
      </p:sp>
      <p:sp>
        <p:nvSpPr>
          <p:cNvPr id="4" name="Date Placeholder 3"/>
          <p:cNvSpPr>
            <a:spLocks noGrp="1"/>
          </p:cNvSpPr>
          <p:nvPr>
            <p:ph type="dt" sz="half" idx="10"/>
          </p:nvPr>
        </p:nvSpPr>
        <p:spPr/>
        <p:txBody>
          <a:bodyPr/>
          <a:lstStyle/>
          <a:p>
            <a:fld id="{6DD1B487-36FD-4CED-B07A-1A81FC6540B1}" type="datetime1">
              <a:rPr lang="en-US" smtClean="0"/>
              <a:pPr/>
              <a:t>7/31/2017</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3405116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xmlns="" val="128989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pPr/>
              <a:t>‹#›</a:t>
            </a:fld>
            <a:endParaRPr dirty="0"/>
          </a:p>
        </p:txBody>
      </p:sp>
      <p:sp>
        <p:nvSpPr>
          <p:cNvPr id="5" name="Date Placeholder 4"/>
          <p:cNvSpPr>
            <a:spLocks noGrp="1"/>
          </p:cNvSpPr>
          <p:nvPr>
            <p:ph type="dt" sz="half" idx="10"/>
          </p:nvPr>
        </p:nvSpPr>
        <p:spPr/>
        <p:txBody>
          <a:bodyPr/>
          <a:lstStyle/>
          <a:p>
            <a:fld id="{93A66BA0-BF77-43AC-894A-20AD8220B887}" type="datetime1">
              <a:rPr lang="en-US" smtClean="0"/>
              <a:pPr/>
              <a:t>7/31/2017</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2781687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p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7/31/2017</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2827180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pPr/>
              <a:t>‹#›</a:t>
            </a:fld>
            <a:endParaRPr dirty="0"/>
          </a:p>
        </p:txBody>
      </p:sp>
      <p:sp>
        <p:nvSpPr>
          <p:cNvPr id="3" name="Date Placeholder 2"/>
          <p:cNvSpPr>
            <a:spLocks noGrp="1"/>
          </p:cNvSpPr>
          <p:nvPr>
            <p:ph type="dt" sz="half" idx="10"/>
          </p:nvPr>
        </p:nvSpPr>
        <p:spPr/>
        <p:txBody>
          <a:bodyPr/>
          <a:lstStyle/>
          <a:p>
            <a:fld id="{9386AC23-C97B-41FB-9B89-C7FE0FB631CA}" type="datetime1">
              <a:rPr lang="en-US" smtClean="0"/>
              <a:pPr/>
              <a:t>7/31/2017</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2465877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pPr/>
              <a:t>‹#›</a:t>
            </a:fld>
            <a:endParaRPr dirty="0"/>
          </a:p>
        </p:txBody>
      </p:sp>
      <p:sp>
        <p:nvSpPr>
          <p:cNvPr id="2" name="Date Placeholder 1"/>
          <p:cNvSpPr>
            <a:spLocks noGrp="1"/>
          </p:cNvSpPr>
          <p:nvPr>
            <p:ph type="dt" sz="half" idx="10"/>
          </p:nvPr>
        </p:nvSpPr>
        <p:spPr/>
        <p:txBody>
          <a:bodyPr/>
          <a:lstStyle/>
          <a:p>
            <a:fld id="{C81B9673-AC7F-4F1F-84E4-F0E5EAAE106D}" type="datetime1">
              <a:rPr lang="en-US" smtClean="0"/>
              <a:pPr/>
              <a:t>7/31/2017</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1107393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dirty="0"/>
          </a:p>
        </p:txBody>
      </p:sp>
      <p:sp>
        <p:nvSpPr>
          <p:cNvPr id="5" name="Date Placeholder 4"/>
          <p:cNvSpPr>
            <a:spLocks noGrp="1"/>
          </p:cNvSpPr>
          <p:nvPr>
            <p:ph type="dt" sz="half" idx="10"/>
          </p:nvPr>
        </p:nvSpPr>
        <p:spPr/>
        <p:txBody>
          <a:bodyPr/>
          <a:lstStyle/>
          <a:p>
            <a:fld id="{BA2A3310-D664-4933-9402-AB5DB0887727}" type="datetime1">
              <a:rPr lang="en-US" smtClean="0"/>
              <a:pPr/>
              <a:t>7/31/2017</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3023549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dirty="0"/>
          </a:p>
        </p:txBody>
      </p:sp>
      <p:sp>
        <p:nvSpPr>
          <p:cNvPr id="5" name="Date Placeholder 4"/>
          <p:cNvSpPr>
            <a:spLocks noGrp="1"/>
          </p:cNvSpPr>
          <p:nvPr>
            <p:ph type="dt" sz="half" idx="10"/>
          </p:nvPr>
        </p:nvSpPr>
        <p:spPr/>
        <p:txBody>
          <a:bodyPr/>
          <a:lstStyle/>
          <a:p>
            <a:fld id="{E1447A63-5E3D-469C-A0D1-119323F4F95E}" type="datetime1">
              <a:rPr lang="en-US" smtClean="0"/>
              <a:pPr/>
              <a:t>7/31/2017</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xmlns="" val="216422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7/31/2017</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Add a footer</a:t>
            </a:r>
          </a:p>
        </p:txBody>
      </p:sp>
    </p:spTree>
    <p:extLst>
      <p:ext uri="{BB962C8B-B14F-4D97-AF65-F5344CB8AC3E}">
        <p14:creationId xmlns:p14="http://schemas.microsoft.com/office/powerpoint/2010/main" xmlns=""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chart" Target="../charts/chart3.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jpe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jpeg"/><Relationship Id="rId11" Type="http://schemas.microsoft.com/office/2007/relationships/diagramDrawing" Target="../diagrams/drawing1.xml"/><Relationship Id="rId5" Type="http://schemas.openxmlformats.org/officeDocument/2006/relationships/image" Target="../media/image11.jpeg"/><Relationship Id="rId10" Type="http://schemas.openxmlformats.org/officeDocument/2006/relationships/diagramColors" Target="../diagrams/colors1.xml"/><Relationship Id="rId4" Type="http://schemas.openxmlformats.org/officeDocument/2006/relationships/image" Target="../media/image10.jpe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001" y="2424903"/>
            <a:ext cx="4846320" cy="2387600"/>
          </a:xfrm>
        </p:spPr>
        <p:txBody>
          <a:bodyPr>
            <a:normAutofit fontScale="90000"/>
          </a:bodyPr>
          <a:lstStyle/>
          <a:p>
            <a:r>
              <a:rPr lang="en-US" sz="3200" dirty="0" smtClean="0"/>
              <a:t/>
            </a:r>
            <a:br>
              <a:rPr lang="en-US" sz="3200" dirty="0" smtClean="0"/>
            </a:br>
            <a:r>
              <a:rPr lang="en-US" b="1" dirty="0" smtClean="0"/>
              <a:t>Natural and Artificial Rehabilitation of</a:t>
            </a:r>
            <a:r>
              <a:rPr lang="en-US" b="1" i="1" dirty="0" smtClean="0"/>
              <a:t> </a:t>
            </a:r>
            <a:r>
              <a:rPr lang="en-US" b="1" dirty="0" smtClean="0"/>
              <a:t>Degraded Soils (</a:t>
            </a:r>
            <a:r>
              <a:rPr lang="en-US" b="1" i="1" dirty="0" smtClean="0"/>
              <a:t>Mal)</a:t>
            </a:r>
            <a:r>
              <a:rPr lang="en-US" b="1" dirty="0" smtClean="0"/>
              <a:t> of Pohnpei island, FSM</a:t>
            </a:r>
            <a:endParaRPr lang="en-US" dirty="0"/>
          </a:p>
        </p:txBody>
      </p:sp>
      <p:sp>
        <p:nvSpPr>
          <p:cNvPr id="3" name="Subtitle 2"/>
          <p:cNvSpPr>
            <a:spLocks noGrp="1"/>
          </p:cNvSpPr>
          <p:nvPr>
            <p:ph type="subTitle" idx="1"/>
          </p:nvPr>
        </p:nvSpPr>
        <p:spPr>
          <a:xfrm>
            <a:off x="1689632" y="4935985"/>
            <a:ext cx="4846320" cy="1491448"/>
          </a:xfrm>
        </p:spPr>
        <p:txBody>
          <a:bodyPr>
            <a:normAutofit/>
          </a:bodyPr>
          <a:lstStyle/>
          <a:p>
            <a:r>
              <a:rPr lang="en-US" dirty="0" smtClean="0"/>
              <a:t>Macmillan Willyander , Pohnpei </a:t>
            </a:r>
          </a:p>
          <a:p>
            <a:r>
              <a:rPr lang="en-US" dirty="0" smtClean="0"/>
              <a:t>Our Lady of Mercy Catholic High School</a:t>
            </a:r>
          </a:p>
          <a:p>
            <a:r>
              <a:rPr lang="en-US" dirty="0" smtClean="0"/>
              <a:t>Mentor: Dr. Nat Tuivavalagi</a:t>
            </a:r>
          </a:p>
          <a:p>
            <a:endParaRPr lang="en-US" dirty="0"/>
          </a:p>
        </p:txBody>
      </p:sp>
      <p:sp>
        <p:nvSpPr>
          <p:cNvPr id="4" name="Title 1"/>
          <p:cNvSpPr txBox="1">
            <a:spLocks/>
          </p:cNvSpPr>
          <p:nvPr/>
        </p:nvSpPr>
        <p:spPr>
          <a:xfrm>
            <a:off x="685800" y="914400"/>
            <a:ext cx="7772400" cy="1470025"/>
          </a:xfrm>
          <a:prstGeom prst="rect">
            <a:avLst/>
          </a:prstGeom>
        </p:spPr>
        <p:txBody>
          <a:bodyPr vert="horz" lIns="91440" tIns="45720" rIns="91440" bIns="45720" rtlCol="0" anchor="b">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mj-lt"/>
                <a:ea typeface="+mj-ea"/>
                <a:cs typeface="+mj-cs"/>
              </a:rPr>
              <a:t> </a:t>
            </a:r>
            <a:endParaRPr kumimoji="0" lang="en-US" sz="67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locator-skitti-01.jpg"/>
          <p:cNvPicPr>
            <a:picLocks noChangeAspect="1"/>
          </p:cNvPicPr>
          <p:nvPr/>
        </p:nvPicPr>
        <p:blipFill>
          <a:blip r:embed="rId3" cstate="print"/>
          <a:stretch>
            <a:fillRect/>
          </a:stretch>
        </p:blipFill>
        <p:spPr>
          <a:xfrm>
            <a:off x="8910537" y="2032986"/>
            <a:ext cx="3281464" cy="3915053"/>
          </a:xfrm>
          <a:prstGeom prst="rect">
            <a:avLst/>
          </a:prstGeom>
          <a:ln>
            <a:noFill/>
          </a:ln>
          <a:effectLst>
            <a:outerShdw blurRad="190500" algn="tl" rotWithShape="0">
              <a:srgbClr val="000000">
                <a:alpha val="70000"/>
              </a:srgbClr>
            </a:outerShdw>
          </a:effectLst>
        </p:spPr>
      </p:pic>
      <p:pic>
        <p:nvPicPr>
          <p:cNvPr id="9" name="Picture 8" descr="lhl.jpg"/>
          <p:cNvPicPr>
            <a:picLocks noChangeAspect="1"/>
          </p:cNvPicPr>
          <p:nvPr/>
        </p:nvPicPr>
        <p:blipFill>
          <a:blip r:embed="rId4" cstate="print"/>
          <a:stretch>
            <a:fillRect/>
          </a:stretch>
        </p:blipFill>
        <p:spPr>
          <a:xfrm>
            <a:off x="6702357" y="2061318"/>
            <a:ext cx="2101175" cy="3895599"/>
          </a:xfrm>
          <a:prstGeom prst="rect">
            <a:avLst/>
          </a:prstGeom>
          <a:ln>
            <a:noFill/>
          </a:ln>
          <a:effectLst>
            <a:outerShdw blurRad="190500" algn="tl" rotWithShape="0">
              <a:srgbClr val="000000">
                <a:alpha val="70000"/>
              </a:srgbClr>
            </a:outerShdw>
          </a:effectLst>
        </p:spPr>
      </p:pic>
      <p:pic>
        <p:nvPicPr>
          <p:cNvPr id="8" name="Picture 7" descr="DSCF0133.JPG"/>
          <p:cNvPicPr>
            <a:picLocks noChangeAspect="1"/>
          </p:cNvPicPr>
          <p:nvPr/>
        </p:nvPicPr>
        <p:blipFill>
          <a:blip r:embed="rId5" cstate="print"/>
          <a:stretch>
            <a:fillRect/>
          </a:stretch>
        </p:blipFill>
        <p:spPr>
          <a:xfrm>
            <a:off x="0" y="2052537"/>
            <a:ext cx="1500325" cy="39105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261546900"/>
      </p:ext>
    </p:extLst>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12459"/>
          </a:xfrm>
        </p:spPr>
        <p:txBody>
          <a:bodyPr>
            <a:normAutofit/>
          </a:bodyPr>
          <a:lstStyle/>
          <a:p>
            <a:pPr algn="ctr"/>
            <a:r>
              <a:rPr lang="en-US" dirty="0" smtClean="0"/>
              <a:t>Results and Discussion </a:t>
            </a:r>
            <a:br>
              <a:rPr lang="en-US" dirty="0" smtClean="0"/>
            </a:br>
            <a:r>
              <a:rPr lang="en-US" sz="2400" dirty="0" smtClean="0"/>
              <a:t>5- Interviews</a:t>
            </a:r>
            <a:endParaRPr lang="en-US" sz="2400" dirty="0"/>
          </a:p>
        </p:txBody>
      </p:sp>
      <p:sp>
        <p:nvSpPr>
          <p:cNvPr id="3" name="Content Placeholder 2"/>
          <p:cNvSpPr>
            <a:spLocks noGrp="1"/>
          </p:cNvSpPr>
          <p:nvPr>
            <p:ph idx="1"/>
          </p:nvPr>
        </p:nvSpPr>
        <p:spPr>
          <a:xfrm>
            <a:off x="213064" y="1074199"/>
            <a:ext cx="7235301" cy="5601810"/>
          </a:xfrm>
        </p:spPr>
        <p:txBody>
          <a:bodyPr>
            <a:normAutofit/>
          </a:bodyPr>
          <a:lstStyle/>
          <a:p>
            <a:r>
              <a:rPr lang="en-US" sz="2400" dirty="0" smtClean="0">
                <a:solidFill>
                  <a:schemeClr val="tx2"/>
                </a:solidFill>
              </a:rPr>
              <a:t>34 interviewees</a:t>
            </a:r>
          </a:p>
          <a:p>
            <a:pPr lvl="1"/>
            <a:r>
              <a:rPr lang="en-US" dirty="0" smtClean="0">
                <a:solidFill>
                  <a:schemeClr val="tx2"/>
                </a:solidFill>
              </a:rPr>
              <a:t>24 male and 10 female</a:t>
            </a:r>
          </a:p>
          <a:p>
            <a:pPr lvl="1"/>
            <a:r>
              <a:rPr lang="en-US" dirty="0" smtClean="0">
                <a:solidFill>
                  <a:schemeClr val="tx2"/>
                </a:solidFill>
              </a:rPr>
              <a:t>Ages of 20’s-60’s</a:t>
            </a:r>
          </a:p>
          <a:p>
            <a:pPr lvl="1"/>
            <a:r>
              <a:rPr lang="en-US" dirty="0" smtClean="0">
                <a:solidFill>
                  <a:schemeClr val="tx2"/>
                </a:solidFill>
              </a:rPr>
              <a:t>29 current farmers, 5 retired farmers</a:t>
            </a:r>
          </a:p>
          <a:p>
            <a:r>
              <a:rPr lang="en-US" sz="2400" dirty="0" smtClean="0">
                <a:solidFill>
                  <a:schemeClr val="tx2"/>
                </a:solidFill>
              </a:rPr>
              <a:t>59% of the interviewees stated that </a:t>
            </a:r>
            <a:r>
              <a:rPr lang="en-US" sz="2400" i="1" dirty="0" smtClean="0">
                <a:solidFill>
                  <a:schemeClr val="tx2"/>
                </a:solidFill>
              </a:rPr>
              <a:t>mal </a:t>
            </a:r>
            <a:r>
              <a:rPr lang="en-US" sz="2400" dirty="0" smtClean="0">
                <a:solidFill>
                  <a:schemeClr val="tx2"/>
                </a:solidFill>
              </a:rPr>
              <a:t>is a treeless area that consists of mostly ferns</a:t>
            </a:r>
          </a:p>
          <a:p>
            <a:r>
              <a:rPr lang="en-US" sz="2400" dirty="0" smtClean="0">
                <a:solidFill>
                  <a:schemeClr val="tx2"/>
                </a:solidFill>
              </a:rPr>
              <a:t>85% stated that </a:t>
            </a:r>
            <a:r>
              <a:rPr lang="en-US" sz="2400" i="1" dirty="0" smtClean="0">
                <a:solidFill>
                  <a:schemeClr val="tx2"/>
                </a:solidFill>
              </a:rPr>
              <a:t>mal</a:t>
            </a:r>
            <a:r>
              <a:rPr lang="en-US" sz="2400" dirty="0" smtClean="0">
                <a:solidFill>
                  <a:schemeClr val="tx2"/>
                </a:solidFill>
              </a:rPr>
              <a:t> was there before they were born</a:t>
            </a:r>
          </a:p>
          <a:p>
            <a:r>
              <a:rPr lang="en-US" sz="2400" dirty="0" smtClean="0">
                <a:solidFill>
                  <a:schemeClr val="tx2"/>
                </a:solidFill>
              </a:rPr>
              <a:t>50% stated that they had no clue on how the area became a </a:t>
            </a:r>
            <a:r>
              <a:rPr lang="en-US" sz="2400" i="1" dirty="0" smtClean="0">
                <a:solidFill>
                  <a:schemeClr val="tx2"/>
                </a:solidFill>
              </a:rPr>
              <a:t>mal</a:t>
            </a:r>
            <a:r>
              <a:rPr lang="en-US" sz="2400" dirty="0" smtClean="0">
                <a:solidFill>
                  <a:schemeClr val="tx2"/>
                </a:solidFill>
              </a:rPr>
              <a:t> in the first place</a:t>
            </a:r>
          </a:p>
          <a:p>
            <a:r>
              <a:rPr lang="en-US" sz="2400" dirty="0" smtClean="0">
                <a:solidFill>
                  <a:schemeClr val="tx2"/>
                </a:solidFill>
              </a:rPr>
              <a:t>56% stated that the </a:t>
            </a:r>
            <a:r>
              <a:rPr lang="en-US" sz="2400" u="sng" dirty="0" smtClean="0">
                <a:solidFill>
                  <a:schemeClr val="tx2"/>
                </a:solidFill>
              </a:rPr>
              <a:t>best artificial intervention </a:t>
            </a:r>
            <a:r>
              <a:rPr lang="en-US" sz="2400" dirty="0" smtClean="0">
                <a:solidFill>
                  <a:schemeClr val="tx2"/>
                </a:solidFill>
              </a:rPr>
              <a:t>is applying </a:t>
            </a:r>
            <a:r>
              <a:rPr lang="en-US" sz="2400" u="sng" dirty="0" smtClean="0">
                <a:solidFill>
                  <a:schemeClr val="tx2"/>
                </a:solidFill>
              </a:rPr>
              <a:t>dead leaves or compost </a:t>
            </a:r>
            <a:r>
              <a:rPr lang="en-US" sz="2400" dirty="0" smtClean="0">
                <a:solidFill>
                  <a:schemeClr val="tx2"/>
                </a:solidFill>
              </a:rPr>
              <a:t>the </a:t>
            </a:r>
            <a:r>
              <a:rPr lang="en-US" sz="2400" i="1" dirty="0" smtClean="0">
                <a:solidFill>
                  <a:schemeClr val="tx2"/>
                </a:solidFill>
              </a:rPr>
              <a:t>mal</a:t>
            </a:r>
            <a:endParaRPr lang="en-US" sz="1800" dirty="0" smtClean="0">
              <a:solidFill>
                <a:schemeClr val="tx2"/>
              </a:solidFill>
            </a:endParaRPr>
          </a:p>
          <a:p>
            <a:r>
              <a:rPr lang="en-US" sz="2400" dirty="0" smtClean="0">
                <a:solidFill>
                  <a:schemeClr val="tx2"/>
                </a:solidFill>
              </a:rPr>
              <a:t>12% stated that the </a:t>
            </a:r>
            <a:r>
              <a:rPr lang="en-US" sz="2400" u="sng" dirty="0" smtClean="0">
                <a:solidFill>
                  <a:schemeClr val="tx2"/>
                </a:solidFill>
              </a:rPr>
              <a:t>best natural interventions</a:t>
            </a:r>
            <a:r>
              <a:rPr lang="en-US" sz="2400" dirty="0" smtClean="0">
                <a:solidFill>
                  <a:schemeClr val="tx2"/>
                </a:solidFill>
              </a:rPr>
              <a:t> are: </a:t>
            </a:r>
          </a:p>
          <a:p>
            <a:pPr lvl="1"/>
            <a:r>
              <a:rPr lang="en-US" dirty="0" smtClean="0">
                <a:solidFill>
                  <a:schemeClr val="tx2"/>
                </a:solidFill>
              </a:rPr>
              <a:t>Seeding by bird droppings</a:t>
            </a:r>
          </a:p>
          <a:p>
            <a:pPr lvl="1"/>
            <a:r>
              <a:rPr lang="en-US" dirty="0" smtClean="0">
                <a:solidFill>
                  <a:schemeClr val="tx2"/>
                </a:solidFill>
              </a:rPr>
              <a:t>High rainfall which Pohnpei island receives</a:t>
            </a:r>
          </a:p>
          <a:p>
            <a:endParaRPr lang="en-US" dirty="0" smtClean="0">
              <a:solidFill>
                <a:schemeClr val="tx2"/>
              </a:solidFill>
            </a:endParaRPr>
          </a:p>
          <a:p>
            <a:pPr lvl="2">
              <a:buFont typeface="Courier New" pitchFamily="49" charset="0"/>
              <a:buChar char="o"/>
            </a:pPr>
            <a:endParaRPr lang="en-US" sz="1200" dirty="0" smtClean="0">
              <a:solidFill>
                <a:schemeClr val="tx2"/>
              </a:solidFill>
            </a:endParaRPr>
          </a:p>
          <a:p>
            <a:pPr lvl="2">
              <a:buFont typeface="Courier New" pitchFamily="49" charset="0"/>
              <a:buChar char="o"/>
            </a:pPr>
            <a:endParaRPr lang="en-US" sz="1200" dirty="0" smtClean="0">
              <a:solidFill>
                <a:schemeClr val="tx2"/>
              </a:solidFill>
            </a:endParaRPr>
          </a:p>
          <a:p>
            <a:pPr lvl="1"/>
            <a:endParaRPr lang="en-US" sz="1400" dirty="0" smtClean="0">
              <a:solidFill>
                <a:schemeClr val="tx2"/>
              </a:solidFill>
            </a:endParaRPr>
          </a:p>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pPr/>
              <a:t>10</a:t>
            </a:fld>
            <a:endParaRPr lang="en-US" dirty="0"/>
          </a:p>
        </p:txBody>
      </p:sp>
      <p:sp>
        <p:nvSpPr>
          <p:cNvPr id="6" name="Date Placeholder 5"/>
          <p:cNvSpPr>
            <a:spLocks noGrp="1"/>
          </p:cNvSpPr>
          <p:nvPr>
            <p:ph type="dt" sz="half" idx="10"/>
          </p:nvPr>
        </p:nvSpPr>
        <p:spPr/>
        <p:txBody>
          <a:bodyPr/>
          <a:lstStyle/>
          <a:p>
            <a:fld id="{BA2A3310-D664-4933-9402-AB5DB0887727}" type="datetime1">
              <a:rPr lang="en-US" smtClean="0"/>
              <a:pPr/>
              <a:t>7/31/2017</a:t>
            </a:fld>
            <a:endParaRPr lang="en-US" dirty="0"/>
          </a:p>
        </p:txBody>
      </p:sp>
      <p:pic>
        <p:nvPicPr>
          <p:cNvPr id="10" name="Picture 9" descr="20227939_1344652538981120_313041799_o.jpg"/>
          <p:cNvPicPr>
            <a:picLocks noChangeAspect="1"/>
          </p:cNvPicPr>
          <p:nvPr/>
        </p:nvPicPr>
        <p:blipFill>
          <a:blip r:embed="rId3" cstate="print"/>
          <a:stretch>
            <a:fillRect/>
          </a:stretch>
        </p:blipFill>
        <p:spPr>
          <a:xfrm>
            <a:off x="7492754" y="701335"/>
            <a:ext cx="4379650" cy="2645547"/>
          </a:xfrm>
          <a:prstGeom prst="rect">
            <a:avLst/>
          </a:prstGeom>
        </p:spPr>
      </p:pic>
      <p:pic>
        <p:nvPicPr>
          <p:cNvPr id="8" name="Picture 7" descr="20447320_344348035988017_531270294_o.jpg"/>
          <p:cNvPicPr>
            <a:picLocks noChangeAspect="1"/>
          </p:cNvPicPr>
          <p:nvPr/>
        </p:nvPicPr>
        <p:blipFill>
          <a:blip r:embed="rId4" cstate="print"/>
          <a:stretch>
            <a:fillRect/>
          </a:stretch>
        </p:blipFill>
        <p:spPr>
          <a:xfrm>
            <a:off x="7519387" y="3586578"/>
            <a:ext cx="4403325" cy="2707689"/>
          </a:xfrm>
          <a:prstGeom prst="rect">
            <a:avLst/>
          </a:prstGeom>
        </p:spPr>
      </p:pic>
    </p:spTree>
    <p:extLst>
      <p:ext uri="{BB962C8B-B14F-4D97-AF65-F5344CB8AC3E}">
        <p14:creationId xmlns:p14="http://schemas.microsoft.com/office/powerpoint/2010/main" xmlns="" val="3971194441"/>
      </p:ext>
    </p:extLst>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4"/>
          <p:cNvGraphicFramePr>
            <a:graphicFrameLocks noGrp="1"/>
          </p:cNvGraphicFramePr>
          <p:nvPr>
            <p:ph sz="quarter" idx="4"/>
            <p:extLst>
              <p:ext uri="{D42A27DB-BD31-4B8C-83A1-F6EECF244321}">
                <p14:modId xmlns:p14="http://schemas.microsoft.com/office/powerpoint/2010/main" xmlns="" val="830160139"/>
              </p:ext>
            </p:extLst>
          </p:nvPr>
        </p:nvGraphicFramePr>
        <p:xfrm>
          <a:off x="3568822" y="485251"/>
          <a:ext cx="4163627" cy="359847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91439" y="168675"/>
            <a:ext cx="7449517" cy="1005032"/>
          </a:xfrm>
        </p:spPr>
        <p:txBody>
          <a:bodyPr>
            <a:normAutofit/>
          </a:bodyPr>
          <a:lstStyle/>
          <a:p>
            <a:pPr algn="ctr"/>
            <a:r>
              <a:rPr lang="en-US" sz="2800" dirty="0"/>
              <a:t>Statement by interviewed farmers:</a:t>
            </a:r>
            <a:br>
              <a:rPr lang="en-US" sz="2800" dirty="0"/>
            </a:br>
            <a:endParaRPr lang="en-US" sz="2700" i="1" dirty="0"/>
          </a:p>
        </p:txBody>
      </p:sp>
      <p:sp>
        <p:nvSpPr>
          <p:cNvPr id="7" name="Slide Number Placeholder 6"/>
          <p:cNvSpPr>
            <a:spLocks noGrp="1"/>
          </p:cNvSpPr>
          <p:nvPr>
            <p:ph type="sldNum" sz="quarter" idx="12"/>
          </p:nvPr>
        </p:nvSpPr>
        <p:spPr/>
        <p:txBody>
          <a:bodyPr/>
          <a:lstStyle/>
          <a:p>
            <a:fld id="{9CD8D479-8942-46E8-A226-A4E01F7A105C}" type="slidenum">
              <a:rPr lang="en-US" smtClean="0"/>
              <a:pPr/>
              <a:t>11</a:t>
            </a:fld>
            <a:endParaRPr lang="en-US" dirty="0"/>
          </a:p>
        </p:txBody>
      </p:sp>
      <p:sp>
        <p:nvSpPr>
          <p:cNvPr id="8" name="Date Placeholder 7"/>
          <p:cNvSpPr>
            <a:spLocks noGrp="1"/>
          </p:cNvSpPr>
          <p:nvPr>
            <p:ph type="dt" sz="half" idx="10"/>
          </p:nvPr>
        </p:nvSpPr>
        <p:spPr/>
        <p:txBody>
          <a:bodyPr/>
          <a:lstStyle/>
          <a:p>
            <a:fld id="{94C81B4D-F060-418E-A958-B2BDC1A258F8}" type="datetime1">
              <a:rPr lang="en-US" smtClean="0"/>
              <a:pPr/>
              <a:t>7/31/2017</a:t>
            </a:fld>
            <a:endParaRPr lang="en-US" dirty="0"/>
          </a:p>
        </p:txBody>
      </p:sp>
      <p:sp>
        <p:nvSpPr>
          <p:cNvPr id="9" name="Footer Placeholder 8"/>
          <p:cNvSpPr>
            <a:spLocks noGrp="1"/>
          </p:cNvSpPr>
          <p:nvPr>
            <p:ph type="ftr" sz="quarter" idx="11"/>
          </p:nvPr>
        </p:nvSpPr>
        <p:spPr/>
        <p:txBody>
          <a:bodyPr/>
          <a:lstStyle/>
          <a:p>
            <a:r>
              <a:rPr lang="en-US" dirty="0" smtClean="0"/>
              <a:t>5: Interviews</a:t>
            </a:r>
            <a:endParaRPr lang="en-US" dirty="0"/>
          </a:p>
        </p:txBody>
      </p:sp>
      <p:sp>
        <p:nvSpPr>
          <p:cNvPr id="12" name="Content Placeholder 11"/>
          <p:cNvSpPr>
            <a:spLocks noGrp="1"/>
          </p:cNvSpPr>
          <p:nvPr>
            <p:ph sz="half" idx="2"/>
          </p:nvPr>
        </p:nvSpPr>
        <p:spPr>
          <a:xfrm>
            <a:off x="115411" y="1047565"/>
            <a:ext cx="3444536" cy="5295508"/>
          </a:xfrm>
        </p:spPr>
        <p:txBody>
          <a:bodyPr>
            <a:normAutofit/>
          </a:bodyPr>
          <a:lstStyle/>
          <a:p>
            <a:pPr marL="54864" indent="0">
              <a:buNone/>
            </a:pPr>
            <a:r>
              <a:rPr lang="en-US" sz="2600" dirty="0" smtClean="0"/>
              <a:t>With regard to mal rehabilitation</a:t>
            </a:r>
          </a:p>
          <a:p>
            <a:pPr lvl="1"/>
            <a:r>
              <a:rPr lang="en-US" sz="2400" i="1" dirty="0" smtClean="0"/>
              <a:t>Mal</a:t>
            </a:r>
            <a:r>
              <a:rPr lang="en-US" sz="2400" dirty="0" smtClean="0"/>
              <a:t> is been rehabilitated by both natural and artificial means</a:t>
            </a:r>
          </a:p>
          <a:p>
            <a:pPr marL="54864" indent="0">
              <a:buNone/>
            </a:pPr>
            <a:r>
              <a:rPr lang="en-US" sz="2600" dirty="0" smtClean="0"/>
              <a:t>With regards to the crops they are growing on the </a:t>
            </a:r>
            <a:r>
              <a:rPr lang="en-US" sz="2600" i="1" dirty="0" smtClean="0"/>
              <a:t>mal</a:t>
            </a:r>
          </a:p>
          <a:p>
            <a:pPr lvl="2"/>
            <a:r>
              <a:rPr lang="en-US" sz="2000" dirty="0" smtClean="0"/>
              <a:t>Fruits (39%)</a:t>
            </a:r>
          </a:p>
          <a:p>
            <a:pPr lvl="2"/>
            <a:r>
              <a:rPr lang="en-US" sz="2000" dirty="0" smtClean="0"/>
              <a:t>Local root crops: </a:t>
            </a:r>
            <a:r>
              <a:rPr lang="en-US" sz="2000" dirty="0" smtClean="0"/>
              <a:t>e.g.. </a:t>
            </a:r>
            <a:r>
              <a:rPr lang="en-US" sz="2000" dirty="0" smtClean="0"/>
              <a:t>Taro(25%)</a:t>
            </a:r>
          </a:p>
          <a:p>
            <a:pPr lvl="2"/>
            <a:r>
              <a:rPr lang="en-US" sz="2000" dirty="0" smtClean="0"/>
              <a:t>Vegetables(15%)</a:t>
            </a:r>
          </a:p>
          <a:p>
            <a:pPr lvl="2"/>
            <a:r>
              <a:rPr lang="en-US" sz="2000" dirty="0" smtClean="0"/>
              <a:t>None(21%)-tried to grow on </a:t>
            </a:r>
            <a:r>
              <a:rPr lang="en-US" sz="2000" i="1" dirty="0" smtClean="0"/>
              <a:t>mal</a:t>
            </a:r>
            <a:r>
              <a:rPr lang="en-US" sz="2000" dirty="0" smtClean="0"/>
              <a:t> but failed</a:t>
            </a:r>
          </a:p>
          <a:p>
            <a:pPr lvl="3"/>
            <a:endParaRPr lang="en-US" dirty="0" smtClean="0"/>
          </a:p>
        </p:txBody>
      </p:sp>
      <p:sp>
        <p:nvSpPr>
          <p:cNvPr id="14" name="Text Placeholder 13"/>
          <p:cNvSpPr>
            <a:spLocks noGrp="1"/>
          </p:cNvSpPr>
          <p:nvPr>
            <p:ph type="body" sz="quarter" idx="3"/>
          </p:nvPr>
        </p:nvSpPr>
        <p:spPr>
          <a:xfrm>
            <a:off x="3630967" y="657838"/>
            <a:ext cx="4038970" cy="823912"/>
          </a:xfrm>
        </p:spPr>
        <p:txBody>
          <a:bodyPr/>
          <a:lstStyle/>
          <a:p>
            <a:r>
              <a:rPr lang="en-US" dirty="0" smtClean="0"/>
              <a:t>Farmers growing Food Crops</a:t>
            </a:r>
            <a:endParaRPr lang="en-US" dirty="0"/>
          </a:p>
        </p:txBody>
      </p:sp>
      <p:pic>
        <p:nvPicPr>
          <p:cNvPr id="13" name="Picture 12" descr="DSCF0028.JPG"/>
          <p:cNvPicPr>
            <a:picLocks noChangeAspect="1"/>
          </p:cNvPicPr>
          <p:nvPr/>
        </p:nvPicPr>
        <p:blipFill>
          <a:blip r:embed="rId3" cstate="print"/>
          <a:stretch>
            <a:fillRect/>
          </a:stretch>
        </p:blipFill>
        <p:spPr>
          <a:xfrm>
            <a:off x="9357064" y="4119239"/>
            <a:ext cx="2834936" cy="2738761"/>
          </a:xfrm>
          <a:prstGeom prst="rect">
            <a:avLst/>
          </a:prstGeom>
          <a:ln>
            <a:noFill/>
          </a:ln>
          <a:effectLst>
            <a:outerShdw blurRad="190500" algn="tl" rotWithShape="0">
              <a:srgbClr val="000000">
                <a:alpha val="70000"/>
              </a:srgbClr>
            </a:outerShdw>
          </a:effectLst>
        </p:spPr>
      </p:pic>
      <p:pic>
        <p:nvPicPr>
          <p:cNvPr id="15" name="Picture 14" descr="DSCF0031.JPG"/>
          <p:cNvPicPr>
            <a:picLocks noChangeAspect="1"/>
          </p:cNvPicPr>
          <p:nvPr/>
        </p:nvPicPr>
        <p:blipFill>
          <a:blip r:embed="rId4" cstate="print"/>
          <a:stretch>
            <a:fillRect/>
          </a:stretch>
        </p:blipFill>
        <p:spPr>
          <a:xfrm>
            <a:off x="6631619" y="4083728"/>
            <a:ext cx="2725445" cy="2774272"/>
          </a:xfrm>
          <a:prstGeom prst="rect">
            <a:avLst/>
          </a:prstGeom>
          <a:ln>
            <a:noFill/>
          </a:ln>
          <a:effectLst>
            <a:outerShdw blurRad="292100" dist="139700" dir="2700000" algn="tl" rotWithShape="0">
              <a:srgbClr val="333333">
                <a:alpha val="65000"/>
              </a:srgbClr>
            </a:outerShdw>
          </a:effectLst>
        </p:spPr>
      </p:pic>
      <p:pic>
        <p:nvPicPr>
          <p:cNvPr id="18" name="Picture 17" descr="DSCF0062.JPG"/>
          <p:cNvPicPr>
            <a:picLocks noChangeAspect="1"/>
          </p:cNvPicPr>
          <p:nvPr/>
        </p:nvPicPr>
        <p:blipFill>
          <a:blip r:embed="rId5" cstate="print"/>
          <a:stretch>
            <a:fillRect/>
          </a:stretch>
        </p:blipFill>
        <p:spPr>
          <a:xfrm>
            <a:off x="3559947" y="4092606"/>
            <a:ext cx="3204838" cy="2765394"/>
          </a:xfrm>
          <a:prstGeom prst="rect">
            <a:avLst/>
          </a:prstGeom>
          <a:ln>
            <a:noFill/>
          </a:ln>
          <a:effectLst>
            <a:outerShdw blurRad="190500" algn="tl" rotWithShape="0">
              <a:srgbClr val="000000">
                <a:alpha val="70000"/>
              </a:srgbClr>
            </a:outerShdw>
          </a:effectLst>
        </p:spPr>
      </p:pic>
      <p:pic>
        <p:nvPicPr>
          <p:cNvPr id="20" name="Picture 19" descr="DSCF0030.JPG"/>
          <p:cNvPicPr>
            <a:picLocks noChangeAspect="1"/>
          </p:cNvPicPr>
          <p:nvPr/>
        </p:nvPicPr>
        <p:blipFill>
          <a:blip r:embed="rId6" cstate="print"/>
          <a:stretch>
            <a:fillRect/>
          </a:stretch>
        </p:blipFill>
        <p:spPr>
          <a:xfrm>
            <a:off x="7833064" y="2068496"/>
            <a:ext cx="4358936" cy="2041863"/>
          </a:xfrm>
          <a:prstGeom prst="rect">
            <a:avLst/>
          </a:prstGeom>
          <a:ln>
            <a:noFill/>
          </a:ln>
          <a:effectLst>
            <a:outerShdw blurRad="190500" algn="tl" rotWithShape="0">
              <a:srgbClr val="000000">
                <a:alpha val="70000"/>
              </a:srgbClr>
            </a:outerShdw>
          </a:effectLst>
        </p:spPr>
      </p:pic>
      <p:pic>
        <p:nvPicPr>
          <p:cNvPr id="21" name="Picture 20" descr="DSCF0137.JPG"/>
          <p:cNvPicPr>
            <a:picLocks noChangeAspect="1"/>
          </p:cNvPicPr>
          <p:nvPr/>
        </p:nvPicPr>
        <p:blipFill>
          <a:blip r:embed="rId7" cstate="print"/>
          <a:stretch>
            <a:fillRect/>
          </a:stretch>
        </p:blipFill>
        <p:spPr>
          <a:xfrm>
            <a:off x="7824186" y="0"/>
            <a:ext cx="4367814" cy="20684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788333131"/>
      </p:ext>
    </p:extLst>
  </p:cSld>
  <p:clrMapOvr>
    <a:masterClrMapping/>
  </p:clrMapOvr>
  <p:transition spd="med">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t>
            </a:r>
            <a:br>
              <a:rPr lang="en-US" dirty="0" smtClean="0"/>
            </a:br>
            <a:r>
              <a:rPr lang="en-US" sz="2400" dirty="0" smtClean="0"/>
              <a:t>Summary</a:t>
            </a:r>
            <a:endParaRPr lang="en-US" sz="2400" dirty="0"/>
          </a:p>
        </p:txBody>
      </p:sp>
      <p:sp>
        <p:nvSpPr>
          <p:cNvPr id="3" name="Content Placeholder 2"/>
          <p:cNvSpPr>
            <a:spLocks noGrp="1"/>
          </p:cNvSpPr>
          <p:nvPr>
            <p:ph idx="1"/>
          </p:nvPr>
        </p:nvSpPr>
        <p:spPr>
          <a:xfrm>
            <a:off x="1410026" y="1734185"/>
            <a:ext cx="9371948" cy="4620682"/>
          </a:xfrm>
        </p:spPr>
        <p:txBody>
          <a:bodyPr>
            <a:normAutofit/>
          </a:bodyPr>
          <a:lstStyle/>
          <a:p>
            <a:r>
              <a:rPr lang="en-US" dirty="0" smtClean="0"/>
              <a:t>Photos taken over the years show that various mal areas have rehabilitated naturally and are now in forest</a:t>
            </a:r>
          </a:p>
          <a:p>
            <a:r>
              <a:rPr lang="en-US" dirty="0" smtClean="0"/>
              <a:t>During the natural rehabilitation process a </a:t>
            </a:r>
            <a:r>
              <a:rPr lang="en-US" i="1" dirty="0" smtClean="0"/>
              <a:t>mal</a:t>
            </a:r>
            <a:r>
              <a:rPr lang="en-US" dirty="0" smtClean="0"/>
              <a:t> transitioned from being a fern land to a grassland, and from a grassland to a forest. </a:t>
            </a:r>
          </a:p>
          <a:p>
            <a:r>
              <a:rPr lang="en-US" dirty="0" smtClean="0"/>
              <a:t>Interviewed farmers pointed out that the </a:t>
            </a:r>
            <a:r>
              <a:rPr lang="en-US" i="1" dirty="0" smtClean="0"/>
              <a:t>mal </a:t>
            </a:r>
            <a:r>
              <a:rPr lang="en-US" dirty="0" smtClean="0"/>
              <a:t>land had been made productive by natural means and human intervention </a:t>
            </a:r>
          </a:p>
          <a:p>
            <a:r>
              <a:rPr lang="en-US" dirty="0" smtClean="0"/>
              <a:t>In conclusion, our hypothesis is accepted.</a:t>
            </a:r>
          </a:p>
          <a:p>
            <a:r>
              <a:rPr lang="en-US" dirty="0" smtClean="0"/>
              <a:t> </a:t>
            </a:r>
            <a:r>
              <a:rPr lang="en-US" i="1" dirty="0" smtClean="0"/>
              <a:t>Mal </a:t>
            </a:r>
            <a:r>
              <a:rPr lang="en-US" dirty="0" smtClean="0"/>
              <a:t>of Pohnpei have been transformed and rehabilitated both naturally and artificially into productive soils.</a:t>
            </a:r>
            <a:endParaRPr lang="en-US" i="1" dirty="0" smtClean="0"/>
          </a:p>
          <a:p>
            <a:pPr>
              <a:buNone/>
            </a:pPr>
            <a:r>
              <a:rPr lang="en-US" dirty="0" smtClean="0"/>
              <a:t> </a:t>
            </a:r>
          </a:p>
        </p:txBody>
      </p:sp>
      <p:sp>
        <p:nvSpPr>
          <p:cNvPr id="4" name="Slide Number Placeholder 4"/>
          <p:cNvSpPr>
            <a:spLocks noGrp="1"/>
          </p:cNvSpPr>
          <p:nvPr>
            <p:ph type="sldNum" sz="quarter" idx="12"/>
          </p:nvPr>
        </p:nvSpPr>
        <p:spPr>
          <a:xfrm>
            <a:off x="0" y="6629400"/>
            <a:ext cx="410402" cy="228600"/>
          </a:xfrm>
        </p:spPr>
        <p:txBody>
          <a:bodyPr/>
          <a:lstStyle/>
          <a:p>
            <a:fld id="{9CD8D479-8942-46E8-A226-A4E01F7A105C}" type="slidenum">
              <a:rPr lang="en-US" smtClean="0"/>
              <a:pPr/>
              <a:t>12</a:t>
            </a:fld>
            <a:endParaRPr lang="en-US" dirty="0"/>
          </a:p>
        </p:txBody>
      </p:sp>
      <p:sp>
        <p:nvSpPr>
          <p:cNvPr id="5" name="Date Placeholder 5"/>
          <p:cNvSpPr>
            <a:spLocks noGrp="1"/>
          </p:cNvSpPr>
          <p:nvPr>
            <p:ph type="dt" sz="half" idx="10"/>
          </p:nvPr>
        </p:nvSpPr>
        <p:spPr>
          <a:xfrm>
            <a:off x="453403" y="6629400"/>
            <a:ext cx="1000662" cy="228600"/>
          </a:xfrm>
        </p:spPr>
        <p:txBody>
          <a:bodyPr/>
          <a:lstStyle/>
          <a:p>
            <a:fld id="{E1447A63-5E3D-469C-A0D1-119323F4F95E}" type="datetime1">
              <a:rPr lang="en-US" smtClean="0"/>
              <a:pPr/>
              <a:t>7/31/2017</a:t>
            </a:fld>
            <a:endParaRPr lang="en-US"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Recommendations</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In order to rehabilitate </a:t>
            </a:r>
            <a:r>
              <a:rPr lang="en-US" i="1" dirty="0" smtClean="0"/>
              <a:t>mal</a:t>
            </a:r>
            <a:r>
              <a:rPr lang="en-US" dirty="0" smtClean="0"/>
              <a:t>:</a:t>
            </a:r>
          </a:p>
          <a:p>
            <a:r>
              <a:rPr lang="en-US" dirty="0" smtClean="0"/>
              <a:t>Plant trees (hibiscus/NO2-fixing trees)</a:t>
            </a:r>
          </a:p>
          <a:p>
            <a:r>
              <a:rPr lang="en-US" dirty="0" smtClean="0"/>
              <a:t>Add organic matter/compost/fertilizer - if needed</a:t>
            </a:r>
          </a:p>
          <a:p>
            <a:r>
              <a:rPr lang="en-US" dirty="0" smtClean="0"/>
              <a:t>Take care of the birds (no hunting)</a:t>
            </a:r>
          </a:p>
          <a:p>
            <a:r>
              <a:rPr lang="en-US" dirty="0" smtClean="0"/>
              <a:t>Promote proper farming management (NO Burning)</a:t>
            </a:r>
          </a:p>
          <a:p>
            <a:r>
              <a:rPr lang="en-US" dirty="0" smtClean="0"/>
              <a:t>Do awareness programs for villagers</a:t>
            </a:r>
          </a:p>
        </p:txBody>
      </p:sp>
      <p:sp>
        <p:nvSpPr>
          <p:cNvPr id="4" name="Date Placeholder 5"/>
          <p:cNvSpPr>
            <a:spLocks noGrp="1"/>
          </p:cNvSpPr>
          <p:nvPr>
            <p:ph type="dt" sz="half" idx="10"/>
          </p:nvPr>
        </p:nvSpPr>
        <p:spPr>
          <a:xfrm>
            <a:off x="453403" y="6629400"/>
            <a:ext cx="1000662" cy="228600"/>
          </a:xfrm>
        </p:spPr>
        <p:txBody>
          <a:bodyPr/>
          <a:lstStyle/>
          <a:p>
            <a:fld id="{E1447A63-5E3D-469C-A0D1-119323F4F95E}" type="datetime1">
              <a:rPr lang="en-US" smtClean="0"/>
              <a:pPr/>
              <a:t>7/31/2017</a:t>
            </a:fld>
            <a:endParaRPr lang="en-US" dirty="0"/>
          </a:p>
        </p:txBody>
      </p:sp>
      <p:sp>
        <p:nvSpPr>
          <p:cNvPr id="5" name="Slide Number Placeholder 4"/>
          <p:cNvSpPr>
            <a:spLocks noGrp="1"/>
          </p:cNvSpPr>
          <p:nvPr>
            <p:ph type="sldNum" sz="quarter" idx="12"/>
          </p:nvPr>
        </p:nvSpPr>
        <p:spPr>
          <a:xfrm>
            <a:off x="0" y="6629400"/>
            <a:ext cx="410402" cy="228600"/>
          </a:xfrm>
        </p:spPr>
        <p:txBody>
          <a:bodyPr/>
          <a:lstStyle/>
          <a:p>
            <a:fld id="{9CD8D479-8942-46E8-A226-A4E01F7A105C}" type="slidenum">
              <a:rPr lang="en-US" smtClean="0"/>
              <a:pPr/>
              <a:t>13</a:t>
            </a:fld>
            <a:endParaRPr lang="en-US" dirty="0"/>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777" y="2263914"/>
            <a:ext cx="6949440" cy="923170"/>
          </a:xfrm>
        </p:spPr>
        <p:txBody>
          <a:bodyPr>
            <a:normAutofit fontScale="90000"/>
          </a:bodyPr>
          <a:lstStyle/>
          <a:p>
            <a:pPr algn="ctr"/>
            <a:r>
              <a:rPr lang="en-US" dirty="0" smtClean="0"/>
              <a:t>Acknowledgments</a:t>
            </a:r>
            <a:endParaRPr lang="en-US" dirty="0"/>
          </a:p>
        </p:txBody>
      </p:sp>
      <p:sp>
        <p:nvSpPr>
          <p:cNvPr id="5" name="Text Placeholder 4"/>
          <p:cNvSpPr>
            <a:spLocks noGrp="1"/>
          </p:cNvSpPr>
          <p:nvPr>
            <p:ph type="body" idx="1"/>
          </p:nvPr>
        </p:nvSpPr>
        <p:spPr>
          <a:xfrm>
            <a:off x="1751777" y="3213717"/>
            <a:ext cx="6949440" cy="2617699"/>
          </a:xfrm>
        </p:spPr>
        <p:txBody>
          <a:bodyPr>
            <a:normAutofit fontScale="92500" lnSpcReduction="10000"/>
          </a:bodyPr>
          <a:lstStyle/>
          <a:p>
            <a:pPr algn="ctr"/>
            <a:r>
              <a:rPr lang="en-US" dirty="0" smtClean="0"/>
              <a:t>Special Thanks To:</a:t>
            </a:r>
          </a:p>
          <a:p>
            <a:pPr algn="ctr">
              <a:buFont typeface="Arial" pitchFamily="34" charset="0"/>
              <a:buChar char="•"/>
            </a:pPr>
            <a:endParaRPr lang="en-US" dirty="0" smtClean="0"/>
          </a:p>
          <a:p>
            <a:pPr algn="ctr">
              <a:buFont typeface="Arial" pitchFamily="34" charset="0"/>
              <a:buChar char="•"/>
            </a:pPr>
            <a:r>
              <a:rPr lang="en-US" dirty="0" smtClean="0"/>
              <a:t>Dr Nat Tuivavalagi</a:t>
            </a:r>
          </a:p>
          <a:p>
            <a:pPr algn="ctr">
              <a:buFont typeface="Arial" pitchFamily="34" charset="0"/>
              <a:buChar char="•"/>
            </a:pPr>
            <a:r>
              <a:rPr lang="en-US" dirty="0" smtClean="0"/>
              <a:t>Mr. </a:t>
            </a:r>
            <a:r>
              <a:rPr lang="en-US" dirty="0" smtClean="0"/>
              <a:t>Rickeyes</a:t>
            </a:r>
            <a:r>
              <a:rPr lang="en-US" dirty="0" smtClean="0"/>
              <a:t> </a:t>
            </a:r>
            <a:r>
              <a:rPr lang="en-US" dirty="0" smtClean="0"/>
              <a:t>Ikins</a:t>
            </a:r>
            <a:endParaRPr lang="en-US" dirty="0" smtClean="0"/>
          </a:p>
          <a:p>
            <a:pPr algn="ctr">
              <a:buFont typeface="Arial" pitchFamily="34" charset="0"/>
              <a:buChar char="•"/>
            </a:pPr>
            <a:r>
              <a:rPr lang="en-US" dirty="0" smtClean="0"/>
              <a:t>Ms Marla </a:t>
            </a:r>
            <a:r>
              <a:rPr lang="en-US" dirty="0" smtClean="0"/>
              <a:t>Pretrick</a:t>
            </a:r>
            <a:endParaRPr lang="en-US" dirty="0" smtClean="0"/>
          </a:p>
          <a:p>
            <a:pPr algn="ctr">
              <a:buFont typeface="Arial" pitchFamily="34" charset="0"/>
              <a:buChar char="•"/>
            </a:pPr>
            <a:r>
              <a:rPr lang="en-US" dirty="0" smtClean="0"/>
              <a:t>NRCS-USDA</a:t>
            </a:r>
          </a:p>
          <a:p>
            <a:pPr algn="ctr">
              <a:buFont typeface="Arial" pitchFamily="34" charset="0"/>
              <a:buChar char="•"/>
            </a:pPr>
            <a:r>
              <a:rPr lang="en-US" dirty="0" smtClean="0"/>
              <a:t>Agriculture Staff</a:t>
            </a:r>
          </a:p>
          <a:p>
            <a:pPr algn="ctr">
              <a:buFont typeface="Arial" pitchFamily="34" charset="0"/>
              <a:buChar char="•"/>
            </a:pPr>
            <a:r>
              <a:rPr lang="en-US" dirty="0" smtClean="0"/>
              <a:t>Interviewees</a:t>
            </a:r>
            <a:endParaRPr lang="en-US" dirty="0" smtClean="0"/>
          </a:p>
          <a:p>
            <a:pPr algn="ctr">
              <a:buFont typeface="Arial" pitchFamily="34" charset="0"/>
              <a:buChar char="•"/>
            </a:pPr>
            <a:r>
              <a:rPr lang="en-US" dirty="0" smtClean="0"/>
              <a:t>STEP-UP </a:t>
            </a:r>
            <a:r>
              <a:rPr lang="en-US" dirty="0" smtClean="0"/>
              <a:t>Program</a:t>
            </a:r>
          </a:p>
          <a:p>
            <a:pPr algn="ctr"/>
            <a:endParaRPr lang="en-US" dirty="0" smtClean="0"/>
          </a:p>
          <a:p>
            <a:pPr algn="ctr">
              <a:buFont typeface="Arial" pitchFamily="34" charset="0"/>
              <a:buChar char="•"/>
            </a:pPr>
            <a:endParaRPr lang="en-US" dirty="0"/>
          </a:p>
        </p:txBody>
      </p:sp>
      <p:pic>
        <p:nvPicPr>
          <p:cNvPr id="6" name="Picture 5" descr="images.jpg"/>
          <p:cNvPicPr>
            <a:picLocks noChangeAspect="1"/>
          </p:cNvPicPr>
          <p:nvPr/>
        </p:nvPicPr>
        <p:blipFill>
          <a:blip r:embed="rId2" cstate="print"/>
          <a:stretch>
            <a:fillRect/>
          </a:stretch>
        </p:blipFill>
        <p:spPr>
          <a:xfrm>
            <a:off x="0" y="-1"/>
            <a:ext cx="12192000" cy="2006353"/>
          </a:xfrm>
          <a:prstGeom prst="rect">
            <a:avLst/>
          </a:prstGeom>
        </p:spPr>
      </p:pic>
    </p:spTree>
    <p:extLst>
      <p:ext uri="{BB962C8B-B14F-4D97-AF65-F5344CB8AC3E}">
        <p14:creationId xmlns:p14="http://schemas.microsoft.com/office/powerpoint/2010/main" xmlns="" val="3752628919"/>
      </p:ext>
    </p:extLst>
  </p:cSld>
  <p:clrMapOvr>
    <a:masterClrMapping/>
  </p:clrMapOvr>
  <p:transition spd="med">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a:t>
            </a:r>
            <a:r>
              <a:rPr lang="en-US" i="1" dirty="0" smtClean="0"/>
              <a:t>Mal</a:t>
            </a:r>
            <a:r>
              <a:rPr lang="en-US" dirty="0" smtClean="0"/>
              <a:t>” is the Pohnpeian word for barren or degraded soil, too poor to support crop growth </a:t>
            </a:r>
          </a:p>
          <a:p>
            <a:r>
              <a:rPr lang="en-US" dirty="0" smtClean="0"/>
              <a:t> Occupies at least 15% of land in Pohnpei (Ioanis, 2015). </a:t>
            </a:r>
          </a:p>
          <a:p>
            <a:r>
              <a:rPr lang="en-US" dirty="0" smtClean="0"/>
              <a:t>It has been controversial whether these </a:t>
            </a:r>
            <a:r>
              <a:rPr lang="en-US" i="1" dirty="0" smtClean="0"/>
              <a:t>mal </a:t>
            </a:r>
            <a:r>
              <a:rPr lang="en-US" dirty="0" smtClean="0"/>
              <a:t>soils could be made productive. </a:t>
            </a:r>
          </a:p>
          <a:p>
            <a:r>
              <a:rPr lang="en-US" dirty="0" smtClean="0"/>
              <a:t>A few studies have clearly indicated that the </a:t>
            </a:r>
            <a:r>
              <a:rPr lang="en-US" i="1" dirty="0" smtClean="0"/>
              <a:t>mal</a:t>
            </a:r>
            <a:r>
              <a:rPr lang="en-US" dirty="0" smtClean="0"/>
              <a:t> lands could be rejuvenated, however, no management strategy has been properly documented or widely known to the local farmers thus leading to the continuing destruction of virgin forests whenever new land is needed for agriculture, while </a:t>
            </a:r>
            <a:r>
              <a:rPr lang="en-US" i="1" dirty="0" smtClean="0"/>
              <a:t>mal</a:t>
            </a:r>
            <a:r>
              <a:rPr lang="en-US" dirty="0" smtClean="0"/>
              <a:t> lands remain idle</a:t>
            </a:r>
          </a:p>
          <a:p>
            <a:r>
              <a:rPr lang="en-US" dirty="0" smtClean="0"/>
              <a:t>Rather than clearing virgin forests for use of agriculture, we should utilize the currently unproductive and unutilized degraded mal lands that currently cover huge areas of the main island of Pohnpei.</a:t>
            </a:r>
          </a:p>
        </p:txBody>
      </p:sp>
      <p:sp>
        <p:nvSpPr>
          <p:cNvPr id="4" name="Slide Number Placeholder 3"/>
          <p:cNvSpPr>
            <a:spLocks noGrp="1"/>
          </p:cNvSpPr>
          <p:nvPr>
            <p:ph type="sldNum" sz="quarter" idx="12"/>
          </p:nvPr>
        </p:nvSpPr>
        <p:spPr/>
        <p:txBody>
          <a:bodyPr/>
          <a:lstStyle/>
          <a:p>
            <a:fld id="{9CD8D479-8942-46E8-A226-A4E01F7A105C}" type="slidenum">
              <a:rPr lang="en-US" smtClean="0"/>
              <a:pPr/>
              <a:t>2</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7/31/2017</a:t>
            </a:fld>
            <a:endParaRPr lang="en-US" dirty="0"/>
          </a:p>
        </p:txBody>
      </p:sp>
    </p:spTree>
    <p:extLst>
      <p:ext uri="{BB962C8B-B14F-4D97-AF65-F5344CB8AC3E}">
        <p14:creationId xmlns:p14="http://schemas.microsoft.com/office/powerpoint/2010/main" xmlns="" val="162761914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&amp; Hypothesis</a:t>
            </a:r>
            <a:endParaRPr lang="en-US" dirty="0"/>
          </a:p>
        </p:txBody>
      </p:sp>
      <p:sp>
        <p:nvSpPr>
          <p:cNvPr id="8" name="Text Placeholder 7"/>
          <p:cNvSpPr>
            <a:spLocks noGrp="1"/>
          </p:cNvSpPr>
          <p:nvPr>
            <p:ph type="body" idx="1"/>
          </p:nvPr>
        </p:nvSpPr>
        <p:spPr/>
        <p:txBody>
          <a:bodyPr/>
          <a:lstStyle/>
          <a:p>
            <a:r>
              <a:rPr lang="en-US" dirty="0" smtClean="0"/>
              <a:t>Objective</a:t>
            </a:r>
            <a:endParaRPr lang="en-US" dirty="0"/>
          </a:p>
        </p:txBody>
      </p:sp>
      <p:sp>
        <p:nvSpPr>
          <p:cNvPr id="3" name="Content Placeholder 2"/>
          <p:cNvSpPr>
            <a:spLocks noGrp="1"/>
          </p:cNvSpPr>
          <p:nvPr>
            <p:ph sz="half" idx="2"/>
          </p:nvPr>
        </p:nvSpPr>
        <p:spPr/>
        <p:txBody>
          <a:bodyPr/>
          <a:lstStyle/>
          <a:p>
            <a:r>
              <a:rPr lang="en-US" dirty="0" smtClean="0"/>
              <a:t>To determine whether there has been some rehabilitation of </a:t>
            </a:r>
            <a:r>
              <a:rPr lang="en-US" i="1" dirty="0" smtClean="0"/>
              <a:t>mal</a:t>
            </a:r>
            <a:r>
              <a:rPr lang="en-US" dirty="0" smtClean="0"/>
              <a:t> soil.</a:t>
            </a:r>
          </a:p>
          <a:p>
            <a:endParaRPr lang="en-US" dirty="0"/>
          </a:p>
        </p:txBody>
      </p:sp>
      <p:sp>
        <p:nvSpPr>
          <p:cNvPr id="9" name="Text Placeholder 8"/>
          <p:cNvSpPr>
            <a:spLocks noGrp="1"/>
          </p:cNvSpPr>
          <p:nvPr>
            <p:ph type="body" sz="quarter" idx="3"/>
          </p:nvPr>
        </p:nvSpPr>
        <p:spPr/>
        <p:txBody>
          <a:bodyPr/>
          <a:lstStyle/>
          <a:p>
            <a:r>
              <a:rPr lang="en-US" dirty="0" smtClean="0"/>
              <a:t>Hypothesis</a:t>
            </a:r>
            <a:endParaRPr lang="en-US" dirty="0"/>
          </a:p>
        </p:txBody>
      </p:sp>
      <p:sp>
        <p:nvSpPr>
          <p:cNvPr id="10" name="Content Placeholder 9"/>
          <p:cNvSpPr>
            <a:spLocks noGrp="1"/>
          </p:cNvSpPr>
          <p:nvPr>
            <p:ph sz="quarter" idx="4"/>
          </p:nvPr>
        </p:nvSpPr>
        <p:spPr/>
        <p:txBody>
          <a:bodyPr/>
          <a:lstStyle/>
          <a:p>
            <a:r>
              <a:rPr lang="en-US" dirty="0" smtClean="0"/>
              <a:t>It was hypothesized that some </a:t>
            </a:r>
            <a:r>
              <a:rPr lang="en-US" i="1" dirty="0" smtClean="0"/>
              <a:t>mal</a:t>
            </a:r>
            <a:r>
              <a:rPr lang="en-US" dirty="0" smtClean="0"/>
              <a:t> of Pohnpei have been transformed and rehabilitated both naturally and artificially into productive soils.</a:t>
            </a:r>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pPr/>
              <a:t>3</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7/31/2017</a:t>
            </a:fld>
            <a:endParaRPr lang="en-US" dirty="0"/>
          </a:p>
        </p:txBody>
      </p:sp>
    </p:spTree>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133" y="106532"/>
            <a:ext cx="4199138" cy="639192"/>
          </a:xfrm>
        </p:spPr>
        <p:txBody>
          <a:bodyPr/>
          <a:lstStyle/>
          <a:p>
            <a:pPr algn="ctr"/>
            <a:r>
              <a:rPr lang="en-US" dirty="0" smtClean="0"/>
              <a:t>        Methodology</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pPr/>
              <a:t>4</a:t>
            </a:fld>
            <a:endParaRPr lang="en-US" dirty="0"/>
          </a:p>
        </p:txBody>
      </p:sp>
      <p:sp>
        <p:nvSpPr>
          <p:cNvPr id="6" name="Date Placeholder 5"/>
          <p:cNvSpPr>
            <a:spLocks noGrp="1"/>
          </p:cNvSpPr>
          <p:nvPr>
            <p:ph type="dt" sz="half" idx="10"/>
          </p:nvPr>
        </p:nvSpPr>
        <p:spPr/>
        <p:txBody>
          <a:bodyPr/>
          <a:lstStyle/>
          <a:p>
            <a:fld id="{93A66BA0-BF77-43AC-894A-20AD8220B887}" type="datetime1">
              <a:rPr lang="en-US" smtClean="0"/>
              <a:pPr/>
              <a:t>7/31/2017</a:t>
            </a:fld>
            <a:endParaRPr lang="en-US" dirty="0"/>
          </a:p>
        </p:txBody>
      </p:sp>
      <p:sp>
        <p:nvSpPr>
          <p:cNvPr id="7" name="Footer Placeholder 6"/>
          <p:cNvSpPr>
            <a:spLocks noGrp="1"/>
          </p:cNvSpPr>
          <p:nvPr>
            <p:ph type="ftr" sz="quarter" idx="11"/>
          </p:nvPr>
        </p:nvSpPr>
        <p:spPr/>
        <p:txBody>
          <a:bodyPr/>
          <a:lstStyle/>
          <a:p>
            <a:r>
              <a:rPr lang="en-US" dirty="0"/>
              <a:t>Add a footer</a:t>
            </a:r>
          </a:p>
        </p:txBody>
      </p:sp>
      <p:pic>
        <p:nvPicPr>
          <p:cNvPr id="11" name="Picture 10" descr="20196760_1344775208968853_1586525773_n.jpg"/>
          <p:cNvPicPr>
            <a:picLocks noChangeAspect="1"/>
          </p:cNvPicPr>
          <p:nvPr/>
        </p:nvPicPr>
        <p:blipFill>
          <a:blip r:embed="rId3" cstate="print"/>
          <a:stretch>
            <a:fillRect/>
          </a:stretch>
        </p:blipFill>
        <p:spPr>
          <a:xfrm>
            <a:off x="8558074" y="4132555"/>
            <a:ext cx="3633926" cy="2725445"/>
          </a:xfrm>
          <a:prstGeom prst="rect">
            <a:avLst/>
          </a:prstGeom>
        </p:spPr>
      </p:pic>
      <p:pic>
        <p:nvPicPr>
          <p:cNvPr id="14" name="Picture 13" descr="DSCF0128.JPG"/>
          <p:cNvPicPr>
            <a:picLocks noChangeAspect="1"/>
          </p:cNvPicPr>
          <p:nvPr/>
        </p:nvPicPr>
        <p:blipFill>
          <a:blip r:embed="rId4" cstate="print"/>
          <a:stretch>
            <a:fillRect/>
          </a:stretch>
        </p:blipFill>
        <p:spPr>
          <a:xfrm>
            <a:off x="-31071" y="-22195"/>
            <a:ext cx="3555506" cy="2539014"/>
          </a:xfrm>
          <a:prstGeom prst="rect">
            <a:avLst/>
          </a:prstGeom>
        </p:spPr>
      </p:pic>
      <p:pic>
        <p:nvPicPr>
          <p:cNvPr id="15" name="Picture 14" descr="20197052_1344641785648862_1083068046_n.jpg"/>
          <p:cNvPicPr>
            <a:picLocks noChangeAspect="1"/>
          </p:cNvPicPr>
          <p:nvPr/>
        </p:nvPicPr>
        <p:blipFill>
          <a:blip r:embed="rId5" cstate="print"/>
          <a:stretch>
            <a:fillRect/>
          </a:stretch>
        </p:blipFill>
        <p:spPr>
          <a:xfrm>
            <a:off x="0" y="4132555"/>
            <a:ext cx="3524435" cy="2734323"/>
          </a:xfrm>
          <a:prstGeom prst="rect">
            <a:avLst/>
          </a:prstGeom>
        </p:spPr>
      </p:pic>
      <p:pic>
        <p:nvPicPr>
          <p:cNvPr id="12" name="Picture 11" descr="deer-fern-blechnum-spicant-rippenfarn-CWGBWT.jpg"/>
          <p:cNvPicPr>
            <a:picLocks noChangeAspect="1"/>
          </p:cNvPicPr>
          <p:nvPr/>
        </p:nvPicPr>
        <p:blipFill>
          <a:blip r:embed="rId6" cstate="print"/>
          <a:stretch>
            <a:fillRect/>
          </a:stretch>
        </p:blipFill>
        <p:spPr>
          <a:xfrm>
            <a:off x="8558074" y="0"/>
            <a:ext cx="3633926" cy="2494625"/>
          </a:xfrm>
          <a:prstGeom prst="rect">
            <a:avLst/>
          </a:prstGeom>
        </p:spPr>
      </p:pic>
      <p:graphicFrame>
        <p:nvGraphicFramePr>
          <p:cNvPr id="16" name="Content Placeholder 9" descr="Basic cycle diagram with a continuing sequence of stages, tasks, or events in a circular flow. Emphasizes the stages or steps rather than the connecting arrows or flow"/>
          <p:cNvGraphicFramePr>
            <a:graphicFrameLocks noGrp="1"/>
          </p:cNvGraphicFramePr>
          <p:nvPr>
            <p:ph sz="half" idx="2"/>
            <p:extLst>
              <p:ext uri="{D42A27DB-BD31-4B8C-83A1-F6EECF244321}">
                <p14:modId xmlns:p14="http://schemas.microsoft.com/office/powerpoint/2010/main" xmlns="" val="3411563971"/>
              </p:ext>
            </p:extLst>
          </p:nvPr>
        </p:nvGraphicFramePr>
        <p:xfrm>
          <a:off x="1" y="985421"/>
          <a:ext cx="12191999" cy="58725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29071968"/>
      </p:ext>
    </p:extLst>
  </p:cSld>
  <p:clrMapOvr>
    <a:masterClrMapping/>
  </p:clrMapOvr>
  <p:transition spd="med">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 </a:t>
            </a:r>
            <a:br>
              <a:rPr lang="en-US" dirty="0" smtClean="0"/>
            </a:br>
            <a:r>
              <a:rPr lang="en-US" dirty="0" smtClean="0"/>
              <a:t> </a:t>
            </a:r>
            <a:r>
              <a:rPr lang="en-US" sz="2800" dirty="0" smtClean="0"/>
              <a:t>1- Literature Search</a:t>
            </a:r>
            <a:endParaRPr lang="en-US" sz="2800" dirty="0"/>
          </a:p>
        </p:txBody>
      </p:sp>
      <p:sp>
        <p:nvSpPr>
          <p:cNvPr id="3" name="Content Placeholder 2"/>
          <p:cNvSpPr>
            <a:spLocks noGrp="1"/>
          </p:cNvSpPr>
          <p:nvPr>
            <p:ph sz="half" idx="1"/>
          </p:nvPr>
        </p:nvSpPr>
        <p:spPr>
          <a:xfrm>
            <a:off x="1409700" y="2707689"/>
            <a:ext cx="4610099" cy="3469273"/>
          </a:xfrm>
        </p:spPr>
        <p:txBody>
          <a:bodyPr>
            <a:normAutofit fontScale="92500" lnSpcReduction="20000"/>
          </a:bodyPr>
          <a:lstStyle/>
          <a:p>
            <a:r>
              <a:rPr lang="en-US" dirty="0" smtClean="0"/>
              <a:t>According to the </a:t>
            </a:r>
            <a:r>
              <a:rPr lang="en-US" dirty="0" smtClean="0"/>
              <a:t>Pohnpei’s</a:t>
            </a:r>
            <a:r>
              <a:rPr lang="en-US" dirty="0" smtClean="0"/>
              <a:t> Soil Book, </a:t>
            </a:r>
            <a:r>
              <a:rPr lang="en-US" i="1" dirty="0" smtClean="0"/>
              <a:t>mal </a:t>
            </a:r>
            <a:r>
              <a:rPr lang="en-US" dirty="0" smtClean="0"/>
              <a:t>is one of the most infertile soil on the </a:t>
            </a:r>
            <a:r>
              <a:rPr lang="en-US" dirty="0" smtClean="0"/>
              <a:t>island</a:t>
            </a:r>
            <a:endParaRPr lang="en-US" dirty="0" smtClean="0"/>
          </a:p>
          <a:p>
            <a:r>
              <a:rPr lang="en-US" dirty="0" smtClean="0"/>
              <a:t>Soil name: </a:t>
            </a:r>
            <a:r>
              <a:rPr lang="en-US" dirty="0" err="1" smtClean="0"/>
              <a:t>Umpump</a:t>
            </a:r>
            <a:r>
              <a:rPr lang="en-US" dirty="0" smtClean="0"/>
              <a:t> soil</a:t>
            </a:r>
          </a:p>
          <a:p>
            <a:r>
              <a:rPr lang="en-US" dirty="0" smtClean="0"/>
              <a:t>Soil family name: </a:t>
            </a:r>
            <a:r>
              <a:rPr lang="en-US" b="1" dirty="0" smtClean="0"/>
              <a:t>Clayey, </a:t>
            </a:r>
            <a:r>
              <a:rPr lang="en-US" b="1" dirty="0" err="1" smtClean="0"/>
              <a:t>oxidic</a:t>
            </a:r>
            <a:r>
              <a:rPr lang="en-US" b="1" dirty="0" smtClean="0"/>
              <a:t>, </a:t>
            </a:r>
            <a:r>
              <a:rPr lang="en-US" b="1" dirty="0" err="1" smtClean="0"/>
              <a:t>isohyperthermic</a:t>
            </a:r>
            <a:r>
              <a:rPr lang="en-US" b="1" dirty="0" smtClean="0"/>
              <a:t>, shallow </a:t>
            </a:r>
            <a:r>
              <a:rPr lang="en-US" b="1" dirty="0" err="1" smtClean="0"/>
              <a:t>Typic</a:t>
            </a:r>
            <a:r>
              <a:rPr lang="en-US" b="1" dirty="0" smtClean="0"/>
              <a:t> </a:t>
            </a:r>
            <a:r>
              <a:rPr lang="en-US" b="1" dirty="0" err="1" smtClean="0"/>
              <a:t>Acrorthox</a:t>
            </a:r>
            <a:endParaRPr lang="en-US" b="1" dirty="0" smtClean="0"/>
          </a:p>
          <a:p>
            <a:r>
              <a:rPr lang="en-US" dirty="0" smtClean="0"/>
              <a:t>Most obvious vegetation on the </a:t>
            </a:r>
            <a:r>
              <a:rPr lang="en-US" i="1" dirty="0" smtClean="0"/>
              <a:t>mal</a:t>
            </a:r>
            <a:r>
              <a:rPr lang="en-US" dirty="0" smtClean="0"/>
              <a:t> is the DEER FERN</a:t>
            </a:r>
          </a:p>
          <a:p>
            <a:r>
              <a:rPr lang="en-US" dirty="0"/>
              <a:t>F</a:t>
            </a:r>
            <a:r>
              <a:rPr lang="en-US" dirty="0" smtClean="0"/>
              <a:t>ormation of </a:t>
            </a:r>
            <a:r>
              <a:rPr lang="en-US" i="1" dirty="0" smtClean="0"/>
              <a:t>mal:</a:t>
            </a:r>
            <a:endParaRPr lang="en-US" dirty="0" smtClean="0"/>
          </a:p>
          <a:p>
            <a:pPr marL="626364" lvl="1" indent="-342900">
              <a:buAutoNum type="arabicParenR"/>
            </a:pPr>
            <a:r>
              <a:rPr lang="en-US" dirty="0" smtClean="0"/>
              <a:t>Topography</a:t>
            </a:r>
          </a:p>
          <a:p>
            <a:pPr marL="626364" lvl="1" indent="-342900">
              <a:buAutoNum type="arabicParenR"/>
            </a:pPr>
            <a:r>
              <a:rPr lang="en-US" dirty="0" smtClean="0"/>
              <a:t>Continuous burning</a:t>
            </a:r>
            <a:endParaRPr lang="en-US" dirty="0"/>
          </a:p>
        </p:txBody>
      </p:sp>
      <p:sp>
        <p:nvSpPr>
          <p:cNvPr id="4" name="Content Placeholder 3"/>
          <p:cNvSpPr>
            <a:spLocks noGrp="1"/>
          </p:cNvSpPr>
          <p:nvPr>
            <p:ph sz="half" idx="2"/>
          </p:nvPr>
        </p:nvSpPr>
        <p:spPr>
          <a:xfrm>
            <a:off x="1688977" y="1662813"/>
            <a:ext cx="4609775" cy="964977"/>
          </a:xfrm>
        </p:spPr>
        <p:txBody>
          <a:bodyPr>
            <a:normAutofit fontScale="92500" lnSpcReduction="20000"/>
          </a:bodyPr>
          <a:lstStyle/>
          <a:p>
            <a:pPr>
              <a:buNone/>
            </a:pPr>
            <a:r>
              <a:rPr lang="en-US" sz="5400" dirty="0" smtClean="0"/>
              <a:t> </a:t>
            </a:r>
            <a:r>
              <a:rPr lang="en-US" sz="5400" i="1" u="sng" dirty="0" smtClean="0">
                <a:effectLst>
                  <a:outerShdw blurRad="38100" dist="38100" dir="2700000" algn="tl">
                    <a:srgbClr val="000000">
                      <a:alpha val="43137"/>
                    </a:srgbClr>
                  </a:outerShdw>
                </a:effectLst>
              </a:rPr>
              <a:t>mal</a:t>
            </a:r>
            <a:r>
              <a:rPr lang="en-US" sz="5400" u="sng" dirty="0" smtClean="0"/>
              <a:t>?</a:t>
            </a:r>
            <a:endParaRPr lang="en-US" sz="5400" u="sng" dirty="0"/>
          </a:p>
        </p:txBody>
      </p:sp>
      <p:sp>
        <p:nvSpPr>
          <p:cNvPr id="5" name="Slide Number Placeholder 4"/>
          <p:cNvSpPr>
            <a:spLocks noGrp="1"/>
          </p:cNvSpPr>
          <p:nvPr>
            <p:ph type="sldNum" sz="quarter" idx="12"/>
          </p:nvPr>
        </p:nvSpPr>
        <p:spPr/>
        <p:txBody>
          <a:bodyPr/>
          <a:lstStyle/>
          <a:p>
            <a:fld id="{9CD8D479-8942-46E8-A226-A4E01F7A105C}" type="slidenum">
              <a:rPr lang="en-US" smtClean="0"/>
              <a:pPr/>
              <a:t>5</a:t>
            </a:fld>
            <a:endParaRPr lang="en-US" dirty="0"/>
          </a:p>
        </p:txBody>
      </p:sp>
      <p:sp>
        <p:nvSpPr>
          <p:cNvPr id="6" name="Date Placeholder 5"/>
          <p:cNvSpPr>
            <a:spLocks noGrp="1"/>
          </p:cNvSpPr>
          <p:nvPr>
            <p:ph type="dt" sz="half" idx="10"/>
          </p:nvPr>
        </p:nvSpPr>
        <p:spPr/>
        <p:txBody>
          <a:bodyPr/>
          <a:lstStyle/>
          <a:p>
            <a:fld id="{93A66BA0-BF77-43AC-894A-20AD8220B887}" type="datetime1">
              <a:rPr lang="en-US" smtClean="0"/>
              <a:pPr/>
              <a:t>7/31/2017</a:t>
            </a:fld>
            <a:endParaRPr lang="en-US" dirty="0"/>
          </a:p>
        </p:txBody>
      </p:sp>
      <p:pic>
        <p:nvPicPr>
          <p:cNvPr id="8" name="Picture 7" descr="20273740_255774611590094_29631273_o.jpg"/>
          <p:cNvPicPr>
            <a:picLocks noChangeAspect="1"/>
          </p:cNvPicPr>
          <p:nvPr/>
        </p:nvPicPr>
        <p:blipFill>
          <a:blip r:embed="rId2" cstate="print"/>
          <a:stretch>
            <a:fillRect/>
          </a:stretch>
        </p:blipFill>
        <p:spPr>
          <a:xfrm>
            <a:off x="7106422" y="372862"/>
            <a:ext cx="4763023" cy="6134470"/>
          </a:xfrm>
          <a:prstGeom prst="rect">
            <a:avLst/>
          </a:prstGeom>
        </p:spPr>
      </p:pic>
    </p:spTree>
  </p:cSld>
  <p:clrMapOvr>
    <a:masterClrMapping/>
  </p:clrMapOvr>
  <p:transition spd="med">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544" y="168677"/>
            <a:ext cx="6613865" cy="1118586"/>
          </a:xfrm>
        </p:spPr>
        <p:txBody>
          <a:bodyPr>
            <a:normAutofit fontScale="90000"/>
          </a:bodyPr>
          <a:lstStyle/>
          <a:p>
            <a:r>
              <a:rPr lang="en-US" dirty="0" smtClean="0"/>
              <a:t>Results and Discussion </a:t>
            </a:r>
            <a:br>
              <a:rPr lang="en-US" dirty="0" smtClean="0"/>
            </a:br>
            <a:r>
              <a:rPr lang="en-US" dirty="0" smtClean="0"/>
              <a:t>2- Field Visit and Soil Sampling</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pPr/>
              <a:t>6</a:t>
            </a:fld>
            <a:endParaRPr lang="en-US" dirty="0"/>
          </a:p>
        </p:txBody>
      </p:sp>
      <p:sp>
        <p:nvSpPr>
          <p:cNvPr id="4" name="Date Placeholder 3"/>
          <p:cNvSpPr>
            <a:spLocks noGrp="1"/>
          </p:cNvSpPr>
          <p:nvPr>
            <p:ph type="dt" sz="half" idx="10"/>
          </p:nvPr>
        </p:nvSpPr>
        <p:spPr/>
        <p:txBody>
          <a:bodyPr/>
          <a:lstStyle/>
          <a:p>
            <a:fld id="{9386AC23-C97B-41FB-9B89-C7FE0FB631CA}" type="datetime1">
              <a:rPr lang="en-US" smtClean="0"/>
              <a:pPr/>
              <a:t>7/31/2017</a:t>
            </a:fld>
            <a:endParaRPr lang="en-US" dirty="0"/>
          </a:p>
        </p:txBody>
      </p:sp>
      <p:pic>
        <p:nvPicPr>
          <p:cNvPr id="7" name="Picture 6" descr="20273208_255773831590172_1370384463_o.jpg"/>
          <p:cNvPicPr>
            <a:picLocks noChangeAspect="1"/>
          </p:cNvPicPr>
          <p:nvPr/>
        </p:nvPicPr>
        <p:blipFill>
          <a:blip r:embed="rId3" cstate="print"/>
          <a:stretch>
            <a:fillRect/>
          </a:stretch>
        </p:blipFill>
        <p:spPr>
          <a:xfrm>
            <a:off x="7865616" y="133164"/>
            <a:ext cx="4199137" cy="2006353"/>
          </a:xfrm>
          <a:prstGeom prst="rect">
            <a:avLst/>
          </a:prstGeom>
        </p:spPr>
      </p:pic>
      <p:pic>
        <p:nvPicPr>
          <p:cNvPr id="8" name="Content Placeholder 7" descr="20227549_255773834923505_1806919174_o.jpg"/>
          <p:cNvPicPr>
            <a:picLocks noChangeAspect="1"/>
          </p:cNvPicPr>
          <p:nvPr/>
        </p:nvPicPr>
        <p:blipFill>
          <a:blip r:embed="rId4" cstate="print"/>
          <a:stretch>
            <a:fillRect/>
          </a:stretch>
        </p:blipFill>
        <p:spPr>
          <a:xfrm>
            <a:off x="7901126" y="2183907"/>
            <a:ext cx="4172505" cy="2201663"/>
          </a:xfrm>
          <a:prstGeom prst="rect">
            <a:avLst/>
          </a:prstGeom>
        </p:spPr>
      </p:pic>
      <p:pic>
        <p:nvPicPr>
          <p:cNvPr id="9" name="Picture 8" descr="20227959_255773811590174_1997658534_o.jpg"/>
          <p:cNvPicPr>
            <a:picLocks noChangeAspect="1"/>
          </p:cNvPicPr>
          <p:nvPr/>
        </p:nvPicPr>
        <p:blipFill>
          <a:blip r:embed="rId5" cstate="print"/>
          <a:stretch>
            <a:fillRect/>
          </a:stretch>
        </p:blipFill>
        <p:spPr>
          <a:xfrm>
            <a:off x="7936637" y="4438835"/>
            <a:ext cx="4145871" cy="22904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540121276"/>
              </p:ext>
            </p:extLst>
          </p:nvPr>
        </p:nvGraphicFramePr>
        <p:xfrm>
          <a:off x="462628" y="1485576"/>
          <a:ext cx="7008946" cy="4778745"/>
        </p:xfrm>
        <a:graphic>
          <a:graphicData uri="http://schemas.openxmlformats.org/drawingml/2006/table">
            <a:tbl>
              <a:tblPr firstRow="1" bandRow="1">
                <a:tableStyleId>{9D7B26C5-4107-4FEC-AEDC-1716B250A1EF}</a:tableStyleId>
              </a:tblPr>
              <a:tblGrid>
                <a:gridCol w="3504473"/>
                <a:gridCol w="3504473"/>
              </a:tblGrid>
              <a:tr h="955749">
                <a:tc>
                  <a:txBody>
                    <a:bodyPr/>
                    <a:lstStyle/>
                    <a:p>
                      <a:pPr algn="ctr"/>
                      <a:r>
                        <a:rPr lang="en-US" sz="2800" dirty="0" smtClean="0"/>
                        <a:t>Mal Soil Vegetation</a:t>
                      </a:r>
                      <a:endParaRPr lang="en-US" sz="2800" dirty="0"/>
                    </a:p>
                  </a:txBody>
                  <a:tcPr/>
                </a:tc>
                <a:tc>
                  <a:txBody>
                    <a:bodyPr/>
                    <a:lstStyle/>
                    <a:p>
                      <a:pPr algn="ctr"/>
                      <a:r>
                        <a:rPr lang="en-US" sz="2800" dirty="0" smtClean="0"/>
                        <a:t>No.</a:t>
                      </a:r>
                      <a:r>
                        <a:rPr lang="en-US" sz="2800" baseline="0" dirty="0" smtClean="0"/>
                        <a:t> of Earth Worms</a:t>
                      </a:r>
                    </a:p>
                    <a:p>
                      <a:pPr algn="ctr"/>
                      <a:r>
                        <a:rPr lang="en-US" sz="2800" baseline="0" dirty="0" smtClean="0"/>
                        <a:t>(</a:t>
                      </a:r>
                      <a:r>
                        <a:rPr lang="en-US" sz="1800" baseline="0" dirty="0" smtClean="0"/>
                        <a:t>in 6’’ x 4’’ x 6’’ deep)</a:t>
                      </a:r>
                      <a:endParaRPr lang="en-US" sz="2800" dirty="0"/>
                    </a:p>
                  </a:txBody>
                  <a:tcPr/>
                </a:tc>
              </a:tr>
              <a:tr h="955749">
                <a:tc>
                  <a:txBody>
                    <a:bodyPr/>
                    <a:lstStyle/>
                    <a:p>
                      <a:pPr algn="ctr"/>
                      <a:r>
                        <a:rPr lang="en-US" dirty="0" smtClean="0"/>
                        <a:t>Fern</a:t>
                      </a:r>
                      <a:endParaRPr lang="en-US" dirty="0"/>
                    </a:p>
                  </a:txBody>
                  <a:tcPr/>
                </a:tc>
                <a:tc>
                  <a:txBody>
                    <a:bodyPr/>
                    <a:lstStyle/>
                    <a:p>
                      <a:pPr algn="ctr"/>
                      <a:r>
                        <a:rPr lang="en-US" dirty="0" smtClean="0"/>
                        <a:t>0</a:t>
                      </a:r>
                      <a:endParaRPr lang="en-US" dirty="0"/>
                    </a:p>
                  </a:txBody>
                  <a:tcPr/>
                </a:tc>
              </a:tr>
              <a:tr h="955749">
                <a:tc>
                  <a:txBody>
                    <a:bodyPr/>
                    <a:lstStyle/>
                    <a:p>
                      <a:pPr algn="ctr"/>
                      <a:r>
                        <a:rPr lang="en-US" dirty="0" smtClean="0"/>
                        <a:t>Fern/Grass</a:t>
                      </a:r>
                      <a:endParaRPr lang="en-US" dirty="0"/>
                    </a:p>
                  </a:txBody>
                  <a:tcPr/>
                </a:tc>
                <a:tc>
                  <a:txBody>
                    <a:bodyPr/>
                    <a:lstStyle/>
                    <a:p>
                      <a:pPr algn="ctr"/>
                      <a:r>
                        <a:rPr lang="en-US" dirty="0" smtClean="0"/>
                        <a:t>0</a:t>
                      </a:r>
                      <a:endParaRPr lang="en-US" dirty="0"/>
                    </a:p>
                  </a:txBody>
                  <a:tcPr/>
                </a:tc>
              </a:tr>
              <a:tr h="955749">
                <a:tc>
                  <a:txBody>
                    <a:bodyPr/>
                    <a:lstStyle/>
                    <a:p>
                      <a:pPr algn="ctr"/>
                      <a:r>
                        <a:rPr lang="en-US" dirty="0" smtClean="0"/>
                        <a:t>Grass</a:t>
                      </a:r>
                      <a:endParaRPr lang="en-US" dirty="0"/>
                    </a:p>
                  </a:txBody>
                  <a:tcPr/>
                </a:tc>
                <a:tc>
                  <a:txBody>
                    <a:bodyPr/>
                    <a:lstStyle/>
                    <a:p>
                      <a:pPr algn="ctr"/>
                      <a:r>
                        <a:rPr lang="en-US" dirty="0" smtClean="0"/>
                        <a:t>12</a:t>
                      </a:r>
                      <a:endParaRPr lang="en-US" dirty="0"/>
                    </a:p>
                  </a:txBody>
                  <a:tcPr/>
                </a:tc>
              </a:tr>
              <a:tr h="955749">
                <a:tc>
                  <a:txBody>
                    <a:bodyPr/>
                    <a:lstStyle/>
                    <a:p>
                      <a:pPr algn="ctr"/>
                      <a:r>
                        <a:rPr lang="en-US" dirty="0" smtClean="0"/>
                        <a:t>Forest</a:t>
                      </a:r>
                      <a:endParaRPr lang="en-US" dirty="0"/>
                    </a:p>
                  </a:txBody>
                  <a:tcPr/>
                </a:tc>
                <a:tc>
                  <a:txBody>
                    <a:bodyPr/>
                    <a:lstStyle/>
                    <a:p>
                      <a:pPr algn="ctr"/>
                      <a:r>
                        <a:rPr lang="en-US" dirty="0" smtClean="0"/>
                        <a:t>20</a:t>
                      </a:r>
                      <a:endParaRPr lang="en-US" dirty="0"/>
                    </a:p>
                  </a:txBody>
                  <a:tcPr/>
                </a:tc>
              </a:tr>
            </a:tbl>
          </a:graphicData>
        </a:graphic>
      </p:graphicFrame>
    </p:spTree>
    <p:extLst>
      <p:ext uri="{BB962C8B-B14F-4D97-AF65-F5344CB8AC3E}">
        <p14:creationId xmlns:p14="http://schemas.microsoft.com/office/powerpoint/2010/main" xmlns="" val="1332294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286"/>
            <a:ext cx="12192000" cy="1198487"/>
          </a:xfrm>
        </p:spPr>
        <p:txBody>
          <a:bodyPr>
            <a:normAutofit fontScale="90000"/>
          </a:bodyPr>
          <a:lstStyle/>
          <a:p>
            <a:pPr algn="ctr"/>
            <a:r>
              <a:rPr lang="en-US" dirty="0" smtClean="0"/>
              <a:t/>
            </a:r>
            <a:br>
              <a:rPr lang="en-US" dirty="0" smtClean="0"/>
            </a:br>
            <a:r>
              <a:rPr lang="en-US" dirty="0" smtClean="0"/>
              <a:t>Results and Discussion</a:t>
            </a:r>
            <a:br>
              <a:rPr lang="en-US" dirty="0" smtClean="0"/>
            </a:br>
            <a:r>
              <a:rPr lang="en-US" dirty="0" smtClean="0"/>
              <a:t>3- Photographic Evidence</a:t>
            </a:r>
            <a:endParaRPr lang="en-US" dirty="0"/>
          </a:p>
        </p:txBody>
      </p:sp>
      <p:sp>
        <p:nvSpPr>
          <p:cNvPr id="12" name="Text Placeholder 11"/>
          <p:cNvSpPr>
            <a:spLocks noGrp="1"/>
          </p:cNvSpPr>
          <p:nvPr>
            <p:ph type="body" idx="1"/>
          </p:nvPr>
        </p:nvSpPr>
        <p:spPr>
          <a:xfrm>
            <a:off x="532659" y="1678768"/>
            <a:ext cx="3275075" cy="823912"/>
          </a:xfrm>
        </p:spPr>
        <p:txBody>
          <a:bodyPr/>
          <a:lstStyle/>
          <a:p>
            <a:pPr algn="ctr"/>
            <a:r>
              <a:rPr lang="en-US" dirty="0" smtClean="0"/>
              <a:t>2002</a:t>
            </a:r>
            <a:endParaRPr lang="en-US" dirty="0"/>
          </a:p>
        </p:txBody>
      </p:sp>
      <p:sp>
        <p:nvSpPr>
          <p:cNvPr id="14" name="Text Placeholder 13"/>
          <p:cNvSpPr>
            <a:spLocks noGrp="1"/>
          </p:cNvSpPr>
          <p:nvPr>
            <p:ph type="body" sz="quarter" idx="3"/>
          </p:nvPr>
        </p:nvSpPr>
        <p:spPr>
          <a:xfrm>
            <a:off x="4394445" y="1767542"/>
            <a:ext cx="3404957" cy="823912"/>
          </a:xfrm>
        </p:spPr>
        <p:txBody>
          <a:bodyPr/>
          <a:lstStyle/>
          <a:p>
            <a:pPr algn="ctr"/>
            <a:r>
              <a:rPr lang="en-US" dirty="0" smtClean="0"/>
              <a:t>2005</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pPr/>
              <a:t>7</a:t>
            </a:fld>
            <a:endParaRPr lang="en-US" dirty="0"/>
          </a:p>
        </p:txBody>
      </p:sp>
      <p:sp>
        <p:nvSpPr>
          <p:cNvPr id="4" name="Date Placeholder 3"/>
          <p:cNvSpPr>
            <a:spLocks noGrp="1"/>
          </p:cNvSpPr>
          <p:nvPr>
            <p:ph type="dt" sz="half" idx="10"/>
          </p:nvPr>
        </p:nvSpPr>
        <p:spPr/>
        <p:txBody>
          <a:bodyPr/>
          <a:lstStyle/>
          <a:p>
            <a:fld id="{9386AC23-C97B-41FB-9B89-C7FE0FB631CA}" type="datetime1">
              <a:rPr lang="en-US" smtClean="0"/>
              <a:pPr/>
              <a:t>7/31/2017</a:t>
            </a:fld>
            <a:endParaRPr lang="en-US" dirty="0"/>
          </a:p>
        </p:txBody>
      </p:sp>
      <p:sp>
        <p:nvSpPr>
          <p:cNvPr id="5" name="Footer Placeholder 4"/>
          <p:cNvSpPr>
            <a:spLocks noGrp="1"/>
          </p:cNvSpPr>
          <p:nvPr>
            <p:ph type="ftr" sz="quarter" idx="11"/>
          </p:nvPr>
        </p:nvSpPr>
        <p:spPr/>
        <p:txBody>
          <a:bodyPr/>
          <a:lstStyle/>
          <a:p>
            <a:r>
              <a:rPr lang="en-US" dirty="0" smtClean="0"/>
              <a:t>Step 2- Field Visit and Photography</a:t>
            </a:r>
            <a:endParaRPr lang="en-US" dirty="0"/>
          </a:p>
        </p:txBody>
      </p:sp>
      <p:pic>
        <p:nvPicPr>
          <p:cNvPr id="16" name="Content Placeholder 15" descr="map.jpg"/>
          <p:cNvPicPr>
            <a:picLocks noGrp="1" noChangeAspect="1"/>
          </p:cNvPicPr>
          <p:nvPr>
            <p:ph sz="half" idx="2"/>
          </p:nvPr>
        </p:nvPicPr>
        <p:blipFill>
          <a:blip r:embed="rId2" cstate="print"/>
          <a:stretch>
            <a:fillRect/>
          </a:stretch>
        </p:blipFill>
        <p:spPr>
          <a:xfrm>
            <a:off x="4108513" y="2672180"/>
            <a:ext cx="3819247" cy="3494324"/>
          </a:xfrm>
        </p:spPr>
      </p:pic>
      <p:pic>
        <p:nvPicPr>
          <p:cNvPr id="20" name="Content Placeholder 19" descr="map2.jpg"/>
          <p:cNvPicPr>
            <a:picLocks noGrp="1" noChangeAspect="1"/>
          </p:cNvPicPr>
          <p:nvPr>
            <p:ph sz="quarter" idx="4"/>
          </p:nvPr>
        </p:nvPicPr>
        <p:blipFill>
          <a:blip r:embed="rId3" cstate="print"/>
          <a:stretch>
            <a:fillRect/>
          </a:stretch>
        </p:blipFill>
        <p:spPr>
          <a:xfrm>
            <a:off x="399495" y="2689934"/>
            <a:ext cx="3425988" cy="3471169"/>
          </a:xfrm>
        </p:spPr>
      </p:pic>
      <p:sp>
        <p:nvSpPr>
          <p:cNvPr id="19" name="Text Placeholder 13"/>
          <p:cNvSpPr txBox="1">
            <a:spLocks/>
          </p:cNvSpPr>
          <p:nvPr/>
        </p:nvSpPr>
        <p:spPr>
          <a:xfrm>
            <a:off x="8966445" y="2088620"/>
            <a:ext cx="2278973" cy="60131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2016</a:t>
            </a:r>
            <a:endParaRPr kumimoji="0" lang="en-US" sz="2200" b="1" i="0" u="none" strike="noStrike" kern="1200" cap="none" spc="0" normalizeH="0" baseline="0" noProof="0" dirty="0">
              <a:ln>
                <a:noFill/>
              </a:ln>
              <a:solidFill>
                <a:schemeClr val="tx1"/>
              </a:solidFill>
              <a:effectLst/>
              <a:uLnTx/>
              <a:uFillTx/>
              <a:latin typeface="+mn-lt"/>
              <a:ea typeface="+mn-ea"/>
              <a:cs typeface="+mn-cs"/>
            </a:endParaRPr>
          </a:p>
        </p:txBody>
      </p:sp>
      <p:pic>
        <p:nvPicPr>
          <p:cNvPr id="21" name="Picture 20" descr="map3.jpg"/>
          <p:cNvPicPr>
            <a:picLocks noChangeAspect="1"/>
          </p:cNvPicPr>
          <p:nvPr/>
        </p:nvPicPr>
        <p:blipFill>
          <a:blip r:embed="rId4" cstate="print"/>
          <a:stretch>
            <a:fillRect/>
          </a:stretch>
        </p:blipFill>
        <p:spPr>
          <a:xfrm>
            <a:off x="8149701" y="2734322"/>
            <a:ext cx="3799644" cy="3444537"/>
          </a:xfrm>
          <a:prstGeom prst="rect">
            <a:avLst/>
          </a:prstGeom>
        </p:spPr>
      </p:pic>
      <p:sp>
        <p:nvSpPr>
          <p:cNvPr id="22" name="Text Placeholder 11"/>
          <p:cNvSpPr txBox="1">
            <a:spLocks/>
          </p:cNvSpPr>
          <p:nvPr/>
        </p:nvSpPr>
        <p:spPr>
          <a:xfrm>
            <a:off x="685058" y="1047565"/>
            <a:ext cx="9719571" cy="923278"/>
          </a:xfrm>
          <a:prstGeom prst="rect">
            <a:avLst/>
          </a:prstGeom>
        </p:spPr>
        <p:txBody>
          <a:bodyPr vert="horz" lIns="91440" tIns="45720" rIns="91440" bIns="45720" rtlCol="0" anchor="b">
            <a:normAutofit/>
          </a:bodyPr>
          <a:lstStyle/>
          <a:p>
            <a:pPr marL="0" marR="0" lvl="0" indent="0" defTabSz="914400" rtl="0" eaLnBrk="1" fontAlgn="auto" latinLnBrk="0" hangingPunct="1">
              <a:lnSpc>
                <a:spcPct val="90000"/>
              </a:lnSpc>
              <a:spcBef>
                <a:spcPts val="0"/>
              </a:spcBef>
              <a:spcAft>
                <a:spcPts val="0"/>
              </a:spcAft>
              <a:buClrTx/>
              <a:buSzTx/>
              <a:buFont typeface="Arial" pitchFamily="34" charset="0"/>
              <a:buChar char="•"/>
              <a:tabLst/>
              <a:defRPr/>
            </a:pPr>
            <a:r>
              <a:rPr lang="en-US" sz="2200" b="1" noProof="0" dirty="0" smtClean="0"/>
              <a:t>3 photos taken different years shows</a:t>
            </a:r>
            <a:r>
              <a:rPr lang="en-US" sz="2200" b="1" i="1" noProof="0" dirty="0" smtClean="0"/>
              <a:t> mal </a:t>
            </a:r>
            <a:r>
              <a:rPr lang="en-US" sz="2200" b="1" noProof="0" dirty="0" smtClean="0"/>
              <a:t>area transitioning</a:t>
            </a:r>
            <a:endParaRPr kumimoji="0" lang="en-US" sz="2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pPr/>
              <a:t>8</a:t>
            </a:fld>
            <a:endParaRPr lang="en-US" dirty="0"/>
          </a:p>
        </p:txBody>
      </p:sp>
      <p:sp>
        <p:nvSpPr>
          <p:cNvPr id="3" name="Date Placeholder 2"/>
          <p:cNvSpPr>
            <a:spLocks noGrp="1"/>
          </p:cNvSpPr>
          <p:nvPr>
            <p:ph type="dt" sz="half" idx="10"/>
          </p:nvPr>
        </p:nvSpPr>
        <p:spPr/>
        <p:txBody>
          <a:bodyPr/>
          <a:lstStyle/>
          <a:p>
            <a:fld id="{C81B9673-AC7F-4F1F-84E4-F0E5EAAE106D}" type="datetime1">
              <a:rPr lang="en-US" smtClean="0"/>
              <a:pPr/>
              <a:t>7/31/2017</a:t>
            </a:fld>
            <a:endParaRPr lang="en-US" dirty="0"/>
          </a:p>
        </p:txBody>
      </p:sp>
      <p:sp>
        <p:nvSpPr>
          <p:cNvPr id="4" name="Footer Placeholder 3"/>
          <p:cNvSpPr>
            <a:spLocks noGrp="1"/>
          </p:cNvSpPr>
          <p:nvPr>
            <p:ph type="ftr" sz="quarter" idx="11"/>
          </p:nvPr>
        </p:nvSpPr>
        <p:spPr/>
        <p:txBody>
          <a:bodyPr/>
          <a:lstStyle/>
          <a:p>
            <a:r>
              <a:rPr lang="en-US" dirty="0" smtClean="0"/>
              <a:t>4-Greenhouse Studies</a:t>
            </a:r>
          </a:p>
        </p:txBody>
      </p:sp>
      <p:graphicFrame>
        <p:nvGraphicFramePr>
          <p:cNvPr id="5" name="Content Placeholder 7"/>
          <p:cNvGraphicFramePr>
            <a:graphicFrameLocks/>
          </p:cNvGraphicFramePr>
          <p:nvPr/>
        </p:nvGraphicFramePr>
        <p:xfrm>
          <a:off x="186432" y="1251752"/>
          <a:ext cx="3941686" cy="4838902"/>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a:xfrm>
            <a:off x="4930399" y="4637859"/>
            <a:ext cx="6859145" cy="1754063"/>
          </a:xfrm>
          <a:prstGeom prst="rect">
            <a:avLst/>
          </a:prstGeom>
        </p:spPr>
        <p:txBody>
          <a:bodyPr>
            <a:normAutofit/>
          </a:bodyPr>
          <a:lstStyle/>
          <a:p>
            <a:pPr>
              <a:buFont typeface="Arial" pitchFamily="34" charset="0"/>
              <a:buChar char="•"/>
            </a:pPr>
            <a:r>
              <a:rPr lang="en-US" dirty="0" smtClean="0"/>
              <a:t>Fertility changes in a transitioning mal: </a:t>
            </a:r>
          </a:p>
          <a:p>
            <a:pPr marL="1200150" lvl="2" indent="-285750">
              <a:buFont typeface="Arial" panose="020B0604020202020204" pitchFamily="34" charset="0"/>
              <a:buChar char="•"/>
            </a:pPr>
            <a:r>
              <a:rPr lang="en-US" dirty="0" smtClean="0"/>
              <a:t>FF(Fern)- original </a:t>
            </a:r>
            <a:r>
              <a:rPr lang="en-US" b="1" i="1" dirty="0" smtClean="0"/>
              <a:t>mal</a:t>
            </a:r>
            <a:endParaRPr lang="en-US" dirty="0"/>
          </a:p>
          <a:p>
            <a:pPr marL="1200150" lvl="2" indent="-285750">
              <a:buFont typeface="Arial" panose="020B0604020202020204" pitchFamily="34" charset="0"/>
              <a:buChar char="•"/>
            </a:pPr>
            <a:r>
              <a:rPr lang="en-US" dirty="0" smtClean="0"/>
              <a:t>FG(Fern/Grass mixture)- FF transitioning to fern and grass</a:t>
            </a:r>
          </a:p>
          <a:p>
            <a:pPr marL="1200150" lvl="2" indent="-285750">
              <a:buFont typeface="Arial" panose="020B0604020202020204" pitchFamily="34" charset="0"/>
              <a:buChar char="•"/>
            </a:pPr>
            <a:r>
              <a:rPr lang="en-US" dirty="0" smtClean="0"/>
              <a:t>GG(Grass)- FG transitioning to 100% grass</a:t>
            </a:r>
            <a:endParaRPr lang="en-US" dirty="0"/>
          </a:p>
          <a:p>
            <a:pPr marL="1200150" lvl="2" indent="-285750">
              <a:buFont typeface="Arial" panose="020B0604020202020204" pitchFamily="34" charset="0"/>
              <a:buChar char="•"/>
            </a:pPr>
            <a:r>
              <a:rPr lang="en-US" dirty="0" smtClean="0"/>
              <a:t>FO(Forest)- transitioning to Forest</a:t>
            </a:r>
            <a:endParaRPr lang="en-US" b="1" i="1" dirty="0" smtClean="0"/>
          </a:p>
          <a:p>
            <a:pPr marL="210312" indent="-210312">
              <a:lnSpc>
                <a:spcPct val="90000"/>
              </a:lnSpc>
              <a:spcBef>
                <a:spcPts val="1100"/>
              </a:spcBef>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667512" lvl="1" indent="-210312">
              <a:lnSpc>
                <a:spcPct val="90000"/>
              </a:lnSpc>
              <a:spcBef>
                <a:spcPts val="1100"/>
              </a:spcBef>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a:xfrm>
            <a:off x="358588" y="-571500"/>
            <a:ext cx="8229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9" name="Title 4"/>
          <p:cNvSpPr txBox="1">
            <a:spLocks/>
          </p:cNvSpPr>
          <p:nvPr/>
        </p:nvSpPr>
        <p:spPr>
          <a:xfrm>
            <a:off x="770299" y="144856"/>
            <a:ext cx="9677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400" dirty="0" smtClean="0">
              <a:solidFill>
                <a:schemeClr val="accent1">
                  <a:lumMod val="75000"/>
                </a:schemeClr>
              </a:solidFill>
              <a:latin typeface="+mj-lt"/>
              <a:ea typeface="+mj-ea"/>
              <a:cs typeface="+mj-cs"/>
            </a:endParaRPr>
          </a:p>
        </p:txBody>
      </p:sp>
      <p:sp>
        <p:nvSpPr>
          <p:cNvPr id="12" name="Title 1"/>
          <p:cNvSpPr txBox="1">
            <a:spLocks/>
          </p:cNvSpPr>
          <p:nvPr/>
        </p:nvSpPr>
        <p:spPr>
          <a:xfrm>
            <a:off x="1054920" y="142922"/>
            <a:ext cx="9371949" cy="118356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lumMod val="75000"/>
                  </a:schemeClr>
                </a:solidFill>
                <a:effectLst/>
                <a:uLnTx/>
                <a:uFillTx/>
                <a:latin typeface="+mj-lt"/>
                <a:ea typeface="+mj-ea"/>
                <a:cs typeface="+mj-cs"/>
              </a:rPr>
              <a:t>Discussions and Results</a:t>
            </a:r>
            <a:br>
              <a:rPr kumimoji="0" lang="en-US" sz="3400" b="0" i="0" u="none" strike="noStrike" kern="1200" cap="none" spc="0" normalizeH="0" baseline="0" noProof="0" dirty="0" smtClean="0">
                <a:ln>
                  <a:noFill/>
                </a:ln>
                <a:solidFill>
                  <a:schemeClr val="accent1">
                    <a:lumMod val="75000"/>
                  </a:schemeClr>
                </a:solidFill>
                <a:effectLst/>
                <a:uLnTx/>
                <a:uFillTx/>
                <a:latin typeface="+mj-lt"/>
                <a:ea typeface="+mj-ea"/>
                <a:cs typeface="+mj-cs"/>
              </a:rPr>
            </a:br>
            <a:r>
              <a:rPr kumimoji="0" lang="en-US" sz="3400" b="0" i="0" u="none" strike="noStrike" kern="1200" cap="none" spc="0" normalizeH="0" baseline="0" noProof="0" dirty="0" smtClean="0">
                <a:ln>
                  <a:noFill/>
                </a:ln>
                <a:solidFill>
                  <a:schemeClr val="accent1">
                    <a:lumMod val="75000"/>
                  </a:schemeClr>
                </a:solidFill>
                <a:effectLst/>
                <a:uLnTx/>
                <a:uFillTx/>
                <a:latin typeface="+mj-lt"/>
                <a:ea typeface="+mj-ea"/>
                <a:cs typeface="+mj-cs"/>
              </a:rPr>
              <a:t> 4- Greenhouse studies</a:t>
            </a:r>
            <a:endParaRPr kumimoji="0" lang="en-US" sz="3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13" name="Picture 12" descr="4 mal.jpg"/>
          <p:cNvPicPr>
            <a:picLocks noChangeAspect="1"/>
          </p:cNvPicPr>
          <p:nvPr/>
        </p:nvPicPr>
        <p:blipFill>
          <a:blip r:embed="rId3" cstate="print"/>
          <a:stretch>
            <a:fillRect/>
          </a:stretch>
        </p:blipFill>
        <p:spPr>
          <a:xfrm>
            <a:off x="4421079" y="1376037"/>
            <a:ext cx="6720397" cy="2956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9062006"/>
      </p:ext>
    </p:extLst>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276087"/>
            <a:ext cx="11832609" cy="870325"/>
          </a:xfrm>
        </p:spPr>
        <p:txBody>
          <a:bodyPr>
            <a:normAutofit fontScale="90000"/>
          </a:bodyPr>
          <a:lstStyle/>
          <a:p>
            <a:pPr algn="ctr"/>
            <a:r>
              <a:rPr lang="en-US" dirty="0" smtClean="0"/>
              <a:t/>
            </a:r>
            <a:br>
              <a:rPr lang="en-US" dirty="0" smtClean="0"/>
            </a:br>
            <a:r>
              <a:rPr lang="en-US" dirty="0" smtClean="0"/>
              <a:t>Comparing Fertility of </a:t>
            </a:r>
            <a:r>
              <a:rPr lang="en-US" i="1" dirty="0" smtClean="0"/>
              <a:t>mal </a:t>
            </a:r>
            <a:r>
              <a:rPr lang="en-US" dirty="0" smtClean="0"/>
              <a:t>soil with fertility of other soils in Pohnpei</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pPr/>
              <a:t>9</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7/31/2017</a:t>
            </a:fld>
            <a:endParaRPr lang="en-US" dirty="0"/>
          </a:p>
        </p:txBody>
      </p:sp>
      <p:graphicFrame>
        <p:nvGraphicFramePr>
          <p:cNvPr id="8" name="Content Placeholder 8"/>
          <p:cNvGraphicFramePr>
            <a:graphicFrameLocks/>
          </p:cNvGraphicFramePr>
          <p:nvPr>
            <p:extLst>
              <p:ext uri="{D42A27DB-BD31-4B8C-83A1-F6EECF244321}">
                <p14:modId xmlns:p14="http://schemas.microsoft.com/office/powerpoint/2010/main" xmlns="" val="3783637092"/>
              </p:ext>
            </p:extLst>
          </p:nvPr>
        </p:nvGraphicFramePr>
        <p:xfrm>
          <a:off x="7572652" y="1249530"/>
          <a:ext cx="4518734" cy="537987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8"/>
          <p:cNvSpPr>
            <a:spLocks noGrp="1"/>
          </p:cNvSpPr>
          <p:nvPr>
            <p:ph idx="1"/>
          </p:nvPr>
        </p:nvSpPr>
        <p:spPr>
          <a:xfrm>
            <a:off x="710213" y="1503856"/>
            <a:ext cx="6862439" cy="4620682"/>
          </a:xfrm>
        </p:spPr>
        <p:txBody>
          <a:bodyPr>
            <a:normAutofit/>
          </a:bodyPr>
          <a:lstStyle/>
          <a:p>
            <a:endParaRPr lang="en-US" dirty="0" smtClean="0"/>
          </a:p>
          <a:p>
            <a:endParaRPr lang="en-US" dirty="0" smtClean="0"/>
          </a:p>
          <a:p>
            <a:r>
              <a:rPr lang="en-US" b="1" dirty="0"/>
              <a:t>Study confirmed that the </a:t>
            </a:r>
            <a:r>
              <a:rPr lang="en-US" b="1" i="1" dirty="0"/>
              <a:t>mal</a:t>
            </a:r>
            <a:r>
              <a:rPr lang="en-US" b="1" dirty="0"/>
              <a:t> </a:t>
            </a:r>
            <a:r>
              <a:rPr lang="en-US" b="1" dirty="0" smtClean="0"/>
              <a:t>soil(FF) is </a:t>
            </a:r>
            <a:r>
              <a:rPr lang="en-US" b="1" dirty="0"/>
              <a:t>less fertile than </a:t>
            </a:r>
            <a:r>
              <a:rPr lang="en-US" b="1" dirty="0" smtClean="0"/>
              <a:t>other soils looked at</a:t>
            </a:r>
            <a:endParaRPr lang="en-US" dirty="0"/>
          </a:p>
        </p:txBody>
      </p:sp>
      <p:pic>
        <p:nvPicPr>
          <p:cNvPr id="7" name="Picture 6" descr="20196729_1344652495647791_626186539_o.jpg"/>
          <p:cNvPicPr>
            <a:picLocks noChangeAspect="1"/>
          </p:cNvPicPr>
          <p:nvPr/>
        </p:nvPicPr>
        <p:blipFill>
          <a:blip r:embed="rId4" cstate="print"/>
          <a:stretch>
            <a:fillRect/>
          </a:stretch>
        </p:blipFill>
        <p:spPr>
          <a:xfrm>
            <a:off x="239697" y="3169327"/>
            <a:ext cx="7199790" cy="3342443"/>
          </a:xfrm>
          <a:prstGeom prst="rect">
            <a:avLst/>
          </a:prstGeom>
          <a:ln>
            <a:noFill/>
          </a:ln>
          <a:effectLst>
            <a:softEdge rad="112500"/>
          </a:effectLst>
        </p:spPr>
      </p:pic>
    </p:spTree>
    <p:extLst>
      <p:ext uri="{BB962C8B-B14F-4D97-AF65-F5344CB8AC3E}">
        <p14:creationId xmlns:p14="http://schemas.microsoft.com/office/powerpoint/2010/main" xmlns="" val="2632695608"/>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tf03098889 (1)">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tf03098889 (1)</Template>
  <TotalTime>1103</TotalTime>
  <Words>811</Words>
  <Application>Microsoft Office PowerPoint</Application>
  <PresentationFormat>Custom</PresentationFormat>
  <Paragraphs>155</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tf03098889 (1)</vt:lpstr>
      <vt:lpstr> Natural and Artificial Rehabilitation of Degraded Soils (Mal) of Pohnpei island, FSM</vt:lpstr>
      <vt:lpstr>Introduction</vt:lpstr>
      <vt:lpstr>Objective &amp; Hypothesis</vt:lpstr>
      <vt:lpstr>        Methodology</vt:lpstr>
      <vt:lpstr>Results and Discussion   1- Literature Search</vt:lpstr>
      <vt:lpstr>Results and Discussion  2- Field Visit and Soil Sampling</vt:lpstr>
      <vt:lpstr> Results and Discussion 3- Photographic Evidence</vt:lpstr>
      <vt:lpstr>Slide 8</vt:lpstr>
      <vt:lpstr> Comparing Fertility of mal soil with fertility of other soils in Pohnpei</vt:lpstr>
      <vt:lpstr>Results and Discussion  5- Interviews</vt:lpstr>
      <vt:lpstr>Statement by interviewed farmers: </vt:lpstr>
      <vt:lpstr>Conclusion  Summary</vt:lpstr>
      <vt:lpstr>Recommendations </vt:lpstr>
      <vt:lpstr>Acknowledgments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and Artificial Rehabilitation of Degraded Soils (Mal) of Pohnpei island, FSM</dc:title>
  <dc:creator>Admin</dc:creator>
  <cp:lastModifiedBy>Admin</cp:lastModifiedBy>
  <cp:revision>126</cp:revision>
  <dcterms:created xsi:type="dcterms:W3CDTF">2017-07-21T00:21:37Z</dcterms:created>
  <dcterms:modified xsi:type="dcterms:W3CDTF">2017-07-30T22:47:00Z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