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75" r:id="rId8"/>
    <p:sldId id="276" r:id="rId9"/>
    <p:sldId id="274"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embeddedFontLst>
    <p:embeddedFont>
      <p:font typeface="Bebas Neue" panose="020B0606020202050201" pitchFamily="34" charset="77"/>
      <p:regular r:id="rId23"/>
    </p:embeddedFont>
    <p:embeddedFont>
      <p:font typeface="Helvetica Neue" panose="02000503000000020004" pitchFamily="2" charset="0"/>
      <p:regular r:id="rId24"/>
      <p:bold r:id="rId25"/>
      <p:italic r:id="rId26"/>
      <p:boldItalic r:id="rId27"/>
    </p:embeddedFont>
    <p:embeddedFont>
      <p:font typeface="Livvic" pitchFamily="2" charset="77"/>
      <p:regular r:id="rId28"/>
      <p:bold r:id="rId29"/>
      <p:italic r:id="rId30"/>
      <p:boldItalic r:id="rId31"/>
    </p:embeddedFont>
    <p:embeddedFont>
      <p:font typeface="Nunito" pitchFamily="2" charset="77"/>
      <p:regular r:id="rId32"/>
      <p:bold r:id="rId33"/>
      <p:italic r:id="rId34"/>
      <p:boldItalic r:id="rId35"/>
    </p:embeddedFont>
    <p:embeddedFont>
      <p:font typeface="Nunito Medium" pitchFamily="2" charset="77"/>
      <p:regular r:id="rId36"/>
      <p:bold r:id="rId37"/>
      <p:italic r:id="rId38"/>
      <p:boldItalic r:id="rId39"/>
    </p:embeddedFont>
    <p:embeddedFont>
      <p:font typeface="Questrial" pitchFamily="2" charset="77"/>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2x6vsAkDAfxDx5ogIO9uxDrlq0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p:restoredTop sz="82721"/>
  </p:normalViewPr>
  <p:slideViewPr>
    <p:cSldViewPr snapToGrid="0">
      <p:cViewPr varScale="1">
        <p:scale>
          <a:sx n="134" d="100"/>
          <a:sy n="134"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Aloha my name is Amara Martin and I am from the island of </a:t>
            </a:r>
            <a:r>
              <a:rPr lang="en-US" dirty="0" err="1"/>
              <a:t>O’ahu</a:t>
            </a:r>
            <a:r>
              <a:rPr lang="en-US" dirty="0"/>
              <a:t>. This summer I worked at the John A. Burns school of medicine, researching the </a:t>
            </a:r>
            <a:r>
              <a:rPr lang="en-US" dirty="0" err="1"/>
              <a:t>exocyst</a:t>
            </a:r>
            <a:r>
              <a:rPr lang="en-US" dirty="0"/>
              <a:t> as an insulin sensitive regulator of amyloid beta </a:t>
            </a:r>
            <a:r>
              <a:rPr lang="en-US" dirty="0" err="1"/>
              <a:t>synthesiss</a:t>
            </a:r>
            <a:r>
              <a:rPr lang="en-US" dirty="0"/>
              <a:t> in neurons. For those who don’t know, Alzheimer’s is a devastating disease that causes mental decline and destroys neuronal connections in the brain.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eca08f2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eeca08f2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eca08f223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eca08f22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PLA requires the use of </a:t>
            </a:r>
            <a:r>
              <a:rPr lang="en-US" b="1" dirty="0"/>
              <a:t>proximity ligation probes to detect interactions between proteins</a:t>
            </a: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eca08f22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eca08f22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eca08f22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eeca08f22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“Used </a:t>
            </a:r>
            <a:r>
              <a:rPr lang="en-US" dirty="0" err="1"/>
              <a:t>smtn</a:t>
            </a:r>
            <a:r>
              <a:rPr lang="en-US" dirty="0"/>
              <a:t> similar, immunocytochemistry (involves staining cells with primary and secondary antibodies to </a:t>
            </a:r>
            <a:r>
              <a:rPr lang="en-US" b="1" dirty="0"/>
              <a:t>visualize protein localization within individual cells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 that it is NOT PLA, make that distinction in talk… maybe don’t make protocol graphic </a:t>
            </a:r>
            <a:r>
              <a:rPr lang="en-US" dirty="0" err="1"/>
              <a:t>bc</a:t>
            </a:r>
            <a:r>
              <a:rPr lang="en-US" dirty="0"/>
              <a:t> its very similar? Just different probe/staining</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e832a3c6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2ee832a3c6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eca08f223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eca08f223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eca08f223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eca08f22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eeca08f223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eeca08f223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t>This work shows that the </a:t>
            </a:r>
            <a:r>
              <a:rPr lang="en-US" dirty="0" err="1"/>
              <a:t>exocyst</a:t>
            </a:r>
            <a:r>
              <a:rPr lang="en-US" dirty="0"/>
              <a:t> plays a role in A</a:t>
            </a:r>
            <a:r>
              <a:rPr lang="el-GR" dirty="0"/>
              <a:t>β </a:t>
            </a:r>
            <a:r>
              <a:rPr lang="en-US" dirty="0"/>
              <a:t>production and in trafficking APP within neurons.</a:t>
            </a:r>
          </a:p>
          <a:p>
            <a:r>
              <a:rPr lang="en-US" dirty="0"/>
              <a:t>Insulin might cause the </a:t>
            </a:r>
            <a:r>
              <a:rPr lang="en-US" dirty="0" err="1"/>
              <a:t>exocyst</a:t>
            </a:r>
            <a:r>
              <a:rPr lang="en-US" dirty="0"/>
              <a:t> to move away from APP+ vesicles, which could lower A</a:t>
            </a:r>
            <a:r>
              <a:rPr lang="el-GR" dirty="0"/>
              <a:t>β </a:t>
            </a:r>
            <a:r>
              <a:rPr lang="en-US" dirty="0"/>
              <a:t>production.</a:t>
            </a:r>
          </a:p>
          <a:p>
            <a:r>
              <a:rPr lang="en-US" dirty="0"/>
              <a:t>Proteomics identified cell surface proteins, including APP, that are affected by </a:t>
            </a:r>
            <a:r>
              <a:rPr lang="en-US" dirty="0" err="1"/>
              <a:t>exocyst</a:t>
            </a:r>
            <a:r>
              <a:rPr lang="en-US" dirty="0"/>
              <a:t> inhibition, highlighting its role in protein trafficking.</a:t>
            </a:r>
          </a:p>
          <a:p>
            <a:r>
              <a:rPr lang="en-US" dirty="0"/>
              <a:t>Better understanding of </a:t>
            </a:r>
            <a:r>
              <a:rPr lang="en-US" dirty="0" err="1"/>
              <a:t>exocyst</a:t>
            </a:r>
            <a:r>
              <a:rPr lang="en-US" dirty="0"/>
              <a:t> function in APP trafficking and A</a:t>
            </a:r>
            <a:r>
              <a:rPr lang="el-GR" dirty="0"/>
              <a:t>β </a:t>
            </a:r>
            <a:r>
              <a:rPr lang="en-US" dirty="0"/>
              <a:t>regulation could lead to new Alzheimer's treatments.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c1b61237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c1b61237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much debate about the cause and </a:t>
            </a:r>
            <a:r>
              <a:rPr lang="en-US" dirty="0" err="1"/>
              <a:t>pathogensis</a:t>
            </a:r>
            <a:r>
              <a:rPr lang="en-US" dirty="0"/>
              <a:t> of </a:t>
            </a:r>
            <a:r>
              <a:rPr lang="en-US" dirty="0" err="1"/>
              <a:t>alzhiemer’s</a:t>
            </a:r>
            <a:r>
              <a:rPr lang="en-US" dirty="0"/>
              <a:t>. But two of the earliest biomarkers for this disease are neurofibrillary tangles and amyloid plaques.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a:t>I would first like to thank my mentor, Ben Fogelgren, as well as our lab team, Chantell Balaan, Hanna Kumasaka, Swasthi Sadagopan, and Kelsey Zane for their amazing guidance. And thank you to the STEP-UP program coordinators and NIDDK and NIH for making this summer research experience possible. Mahalo!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dirty="0"/>
              <a:t>Amyloid plaques are caused by the buildup of </a:t>
            </a:r>
            <a:r>
              <a:rPr lang="en-US" sz="1800" b="0" i="0" u="none" strike="noStrike" dirty="0">
                <a:solidFill>
                  <a:srgbClr val="000000"/>
                </a:solidFill>
                <a:effectLst/>
                <a:latin typeface="Arial" panose="020B0604020202020204" pitchFamily="34" charset="0"/>
              </a:rPr>
              <a:t>amyloid-beta proteins in the brain. Amyloid-beta protein is produced when amyloid precursor proteins, or APP, which is shown right here, are cut by beta </a:t>
            </a:r>
            <a:r>
              <a:rPr lang="en-US" sz="1800" b="0" i="0" u="none" strike="noStrike" dirty="0" err="1">
                <a:solidFill>
                  <a:srgbClr val="000000"/>
                </a:solidFill>
                <a:effectLst/>
                <a:latin typeface="Arial" panose="020B0604020202020204" pitchFamily="34" charset="0"/>
              </a:rPr>
              <a:t>secratase</a:t>
            </a:r>
            <a:r>
              <a:rPr lang="en-US" sz="1800" b="0" i="0" u="none" strike="noStrike" dirty="0">
                <a:solidFill>
                  <a:srgbClr val="000000"/>
                </a:solidFill>
                <a:effectLst/>
                <a:latin typeface="Arial" panose="020B0604020202020204" pitchFamily="34" charset="0"/>
              </a:rPr>
              <a:t>. </a:t>
            </a:r>
            <a:endParaRPr lang="en-US" b="0" dirty="0">
              <a:effectLst/>
            </a:endParaRPr>
          </a:p>
          <a:p>
            <a:br>
              <a:rPr lang="en-US" b="0" dirty="0">
                <a:effectLst/>
              </a:rPr>
            </a:b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dirty="0"/>
              <a:t>Now, </a:t>
            </a:r>
            <a:r>
              <a:rPr lang="en-US" sz="1800" b="0" i="0" u="none" strike="noStrike" dirty="0">
                <a:solidFill>
                  <a:srgbClr val="000000"/>
                </a:solidFill>
                <a:effectLst/>
                <a:latin typeface="Arial" panose="020B0604020202020204" pitchFamily="34" charset="0"/>
              </a:rPr>
              <a:t>it is known that intracellular trafficking and APP are closely tied to amyloid beta production. </a:t>
            </a:r>
            <a:endParaRPr lang="en-US" b="0" dirty="0">
              <a:effectLst/>
            </a:endParaRPr>
          </a:p>
          <a:p>
            <a:r>
              <a:rPr lang="en-US" dirty="0"/>
              <a:t>One of these intracellular trafficking complexes is the </a:t>
            </a:r>
            <a:r>
              <a:rPr lang="en-US" dirty="0" err="1"/>
              <a:t>exocyst</a:t>
            </a:r>
            <a:r>
              <a:rPr lang="en-US" dirty="0"/>
              <a:t>, an 8 protein _______. </a:t>
            </a:r>
          </a:p>
          <a:p>
            <a:r>
              <a:rPr lang="en-US" dirty="0"/>
              <a:t>The </a:t>
            </a:r>
            <a:r>
              <a:rPr lang="en-US" dirty="0" err="1"/>
              <a:t>exocyst</a:t>
            </a:r>
            <a:r>
              <a:rPr lang="en-US" dirty="0"/>
              <a:t> binds to specific Rab GTPases on transport vesicles </a:t>
            </a:r>
          </a:p>
          <a:p>
            <a:pPr rtl="0">
              <a:spcBef>
                <a:spcPts val="0"/>
              </a:spcBef>
              <a:spcAft>
                <a:spcPts val="0"/>
              </a:spcAft>
            </a:pPr>
            <a:r>
              <a:rPr lang="en-US" sz="1800" b="0" i="0" u="none" strike="noStrike" dirty="0">
                <a:solidFill>
                  <a:srgbClr val="000000"/>
                </a:solidFill>
                <a:effectLst/>
                <a:latin typeface="Arial" panose="020B0604020202020204" pitchFamily="34" charset="0"/>
              </a:rPr>
              <a:t>The </a:t>
            </a:r>
            <a:r>
              <a:rPr lang="en-US" sz="1800" b="0" i="0" u="none" strike="noStrike" dirty="0" err="1">
                <a:solidFill>
                  <a:srgbClr val="000000"/>
                </a:solidFill>
                <a:effectLst/>
                <a:latin typeface="Arial" panose="020B0604020202020204" pitchFamily="34" charset="0"/>
              </a:rPr>
              <a:t>exocyst</a:t>
            </a:r>
            <a:r>
              <a:rPr lang="en-US" sz="1800" b="0" i="0" u="none" strike="noStrike" dirty="0">
                <a:solidFill>
                  <a:srgbClr val="000000"/>
                </a:solidFill>
                <a:effectLst/>
                <a:latin typeface="Arial" panose="020B0604020202020204" pitchFamily="34" charset="0"/>
              </a:rPr>
              <a:t> is expressed in neurons, with its role in mature neurons being unknown. </a:t>
            </a:r>
          </a:p>
          <a:p>
            <a:pPr rtl="0">
              <a:spcBef>
                <a:spcPts val="0"/>
              </a:spcBef>
              <a:spcAft>
                <a:spcPts val="0"/>
              </a:spcAft>
            </a:pPr>
            <a:r>
              <a:rPr lang="en-US" sz="1800" b="0" i="0" u="none" strike="noStrike" dirty="0">
                <a:solidFill>
                  <a:srgbClr val="000000"/>
                </a:solidFill>
                <a:effectLst/>
                <a:latin typeface="Arial" panose="020B0604020202020204" pitchFamily="34" charset="0"/>
              </a:rPr>
              <a:t>In addition, insulin rapidly induces </a:t>
            </a:r>
            <a:r>
              <a:rPr lang="en-US" sz="1800" b="0" i="0" u="none" strike="noStrike" dirty="0" err="1">
                <a:solidFill>
                  <a:srgbClr val="000000"/>
                </a:solidFill>
                <a:effectLst/>
                <a:latin typeface="Arial" panose="020B0604020202020204" pitchFamily="34" charset="0"/>
              </a:rPr>
              <a:t>exocyst</a:t>
            </a:r>
            <a:r>
              <a:rPr lang="en-US" sz="1800" b="0" i="0" u="none" strike="noStrike" dirty="0">
                <a:solidFill>
                  <a:srgbClr val="000000"/>
                </a:solidFill>
                <a:effectLst/>
                <a:latin typeface="Arial" panose="020B0604020202020204" pitchFamily="34" charset="0"/>
              </a:rPr>
              <a:t> _____. </a:t>
            </a:r>
            <a:br>
              <a:rPr lang="en-US" dirty="0"/>
            </a:br>
            <a:br>
              <a:rPr lang="en-US"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 dirty="0"/>
              <a:t>So, the first question we had was does the ______? And we have found the answer to be yes. </a:t>
            </a:r>
            <a:endParaRPr sz="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ee832a3c6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ee832a3c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u="sng" dirty="0"/>
              <a:t>PREVIOUSLY</a:t>
            </a:r>
            <a:r>
              <a:rPr lang="en-US" sz="1800" u="sng" dirty="0"/>
              <a:t> </a:t>
            </a:r>
            <a:r>
              <a:rPr lang="en-US" dirty="0"/>
              <a:t>we’ve found ____.</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ELISA used (specifically </a:t>
            </a:r>
            <a:r>
              <a:rPr lang="en-US" dirty="0" err="1"/>
              <a:t>measued</a:t>
            </a:r>
            <a:r>
              <a:rPr lang="en-US" dirty="0"/>
              <a:t> </a:t>
            </a:r>
            <a:r>
              <a:rPr lang="en-US" dirty="0" err="1"/>
              <a:t>abeta</a:t>
            </a:r>
            <a:r>
              <a:rPr lang="en-US" dirty="0"/>
              <a:t>). Loss of function.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graph, an ELISA assay was used to measure the AB secretion when </a:t>
            </a:r>
            <a:r>
              <a:rPr lang="en-US" dirty="0" err="1"/>
              <a:t>indivudal</a:t>
            </a:r>
            <a:r>
              <a:rPr lang="en-US" dirty="0"/>
              <a:t> </a:t>
            </a:r>
            <a:r>
              <a:rPr lang="en-US" dirty="0" err="1"/>
              <a:t>exocyst</a:t>
            </a:r>
            <a:r>
              <a:rPr lang="en-US" dirty="0"/>
              <a:t> genes were knocked down (could be worded more precisely)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ee832a3c6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ee832a3c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000000"/>
                </a:solidFill>
                <a:effectLst/>
                <a:latin typeface="Helvetica" pitchFamily="2" charset="0"/>
              </a:rPr>
              <a:t>Also found ____. </a:t>
            </a:r>
          </a:p>
          <a:p>
            <a:pPr marL="0" lvl="0" indent="0" algn="l" rtl="0">
              <a:spcBef>
                <a:spcPts val="0"/>
              </a:spcBef>
              <a:spcAft>
                <a:spcPts val="0"/>
              </a:spcAft>
              <a:buNone/>
            </a:pPr>
            <a:endParaRPr lang="en-US" b="0" i="0" u="none" strike="noStrike" dirty="0">
              <a:solidFill>
                <a:srgbClr val="000000"/>
              </a:solidFill>
              <a:effectLst/>
              <a:latin typeface="Helvetica" pitchFamily="2" charset="0"/>
            </a:endParaRPr>
          </a:p>
          <a:p>
            <a:pPr marL="0" lvl="0" indent="0" algn="l" rtl="0">
              <a:spcBef>
                <a:spcPts val="0"/>
              </a:spcBef>
              <a:spcAft>
                <a:spcPts val="0"/>
              </a:spcAft>
              <a:buNone/>
            </a:pPr>
            <a:r>
              <a:rPr lang="en-US" b="0" i="0" u="none" strike="noStrike" dirty="0">
                <a:solidFill>
                  <a:srgbClr val="000000"/>
                </a:solidFill>
                <a:effectLst/>
                <a:latin typeface="Helvetica" pitchFamily="2" charset="0"/>
              </a:rPr>
              <a:t>Say </a:t>
            </a:r>
            <a:r>
              <a:rPr lang="en-US" b="0" i="0" u="none" strike="noStrike" dirty="0" err="1">
                <a:solidFill>
                  <a:srgbClr val="000000"/>
                </a:solidFill>
                <a:effectLst/>
                <a:latin typeface="Helvetica" pitchFamily="2" charset="0"/>
              </a:rPr>
              <a:t>smtn</a:t>
            </a:r>
            <a:r>
              <a:rPr lang="en-US" b="0" i="0" u="none" strike="noStrike" dirty="0">
                <a:solidFill>
                  <a:srgbClr val="000000"/>
                </a:solidFill>
                <a:effectLst/>
                <a:latin typeface="Helvetica" pitchFamily="2" charset="0"/>
              </a:rPr>
              <a:t> to set up work after this. Like this lead to __________ (general statement) and like this was approached by ___ so two cell lines used </a:t>
            </a:r>
            <a:r>
              <a:rPr lang="en-US" b="0" i="0" u="none" strike="noStrike" dirty="0" err="1">
                <a:solidFill>
                  <a:srgbClr val="000000"/>
                </a:solidFill>
                <a:effectLst/>
                <a:latin typeface="Helvetica" pitchFamily="2" charset="0"/>
              </a:rPr>
              <a:t>inall</a:t>
            </a:r>
            <a:r>
              <a:rPr lang="en-US" b="0" i="0" u="none" strike="noStrike" dirty="0">
                <a:solidFill>
                  <a:srgbClr val="000000"/>
                </a:solidFill>
                <a:effectLst/>
                <a:latin typeface="Helvetica" pitchFamily="2" charset="0"/>
              </a:rPr>
              <a:t> experiments.. That could match?</a:t>
            </a:r>
          </a:p>
        </p:txBody>
      </p:sp>
    </p:spTree>
    <p:extLst>
      <p:ext uri="{BB962C8B-B14F-4D97-AF65-F5344CB8AC3E}">
        <p14:creationId xmlns:p14="http://schemas.microsoft.com/office/powerpoint/2010/main" val="2267624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 dirty="0"/>
              <a:t>Now that we know the </a:t>
            </a:r>
            <a:r>
              <a:rPr lang="en-US" sz="100" dirty="0" err="1"/>
              <a:t>exocyst</a:t>
            </a:r>
            <a:r>
              <a:rPr lang="en-US" sz="100" dirty="0"/>
              <a:t> does have a role in regulating APP processing and Ab production in neurons, new questions were asked (or </a:t>
            </a:r>
            <a:r>
              <a:rPr lang="en-US" sz="100" dirty="0" err="1"/>
              <a:t>smtn</a:t>
            </a:r>
            <a:r>
              <a:rPr lang="en-US" sz="100" dirty="0"/>
              <a:t> along those lines, restate what was already found </a:t>
            </a:r>
            <a:r>
              <a:rPr lang="en-US" sz="100" dirty="0" err="1"/>
              <a:t>bc</a:t>
            </a:r>
            <a:r>
              <a:rPr lang="en-US" sz="100" dirty="0"/>
              <a:t> </a:t>
            </a:r>
            <a:r>
              <a:rPr lang="en-US" sz="100" dirty="0" err="1"/>
              <a:t>fhey</a:t>
            </a:r>
            <a:r>
              <a:rPr lang="en-US" sz="100" dirty="0"/>
              <a:t> wont remember that first question)</a:t>
            </a:r>
            <a:endParaRPr sz="100" dirty="0"/>
          </a:p>
        </p:txBody>
      </p:sp>
    </p:spTree>
    <p:extLst>
      <p:ext uri="{BB962C8B-B14F-4D97-AF65-F5344CB8AC3E}">
        <p14:creationId xmlns:p14="http://schemas.microsoft.com/office/powerpoint/2010/main" val="373857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ee832a3c6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ee832a3c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u="none" dirty="0">
                <a:solidFill>
                  <a:srgbClr val="FF0000"/>
                </a:solidFill>
              </a:rPr>
              <a:t>two cell lines were used in all experiments. The first was __ and second was ___</a:t>
            </a:r>
            <a:endParaRPr b="0" u="none" dirty="0">
              <a:solidFill>
                <a:srgbClr val="FF0000"/>
              </a:solidFill>
            </a:endParaRPr>
          </a:p>
        </p:txBody>
      </p:sp>
    </p:spTree>
    <p:extLst>
      <p:ext uri="{BB962C8B-B14F-4D97-AF65-F5344CB8AC3E}">
        <p14:creationId xmlns:p14="http://schemas.microsoft.com/office/powerpoint/2010/main" val="355116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9"/>
          <p:cNvSpPr txBox="1">
            <a:spLocks noGrp="1"/>
          </p:cNvSpPr>
          <p:nvPr>
            <p:ph type="ctrTitle"/>
          </p:nvPr>
        </p:nvSpPr>
        <p:spPr>
          <a:xfrm>
            <a:off x="4040075" y="1807225"/>
            <a:ext cx="4084500" cy="192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191919"/>
              </a:buClr>
              <a:buSzPts val="5200"/>
              <a:buNone/>
              <a:defRPr sz="4400" b="1"/>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0" name="Google Shape;10;p19"/>
          <p:cNvSpPr txBox="1">
            <a:spLocks noGrp="1"/>
          </p:cNvSpPr>
          <p:nvPr>
            <p:ph type="subTitle" idx="1"/>
          </p:nvPr>
        </p:nvSpPr>
        <p:spPr>
          <a:xfrm>
            <a:off x="4040075" y="3900750"/>
            <a:ext cx="4553400" cy="56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1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28"/>
          <p:cNvSpPr txBox="1">
            <a:spLocks noGrp="1"/>
          </p:cNvSpPr>
          <p:nvPr>
            <p:ph type="title"/>
          </p:nvPr>
        </p:nvSpPr>
        <p:spPr>
          <a:xfrm>
            <a:off x="740550" y="2653478"/>
            <a:ext cx="4667100" cy="129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6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45" name="Google Shape;45;p2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29"/>
          <p:cNvSpPr txBox="1">
            <a:spLocks noGrp="1"/>
          </p:cNvSpPr>
          <p:nvPr>
            <p:ph type="title" hasCustomPrompt="1"/>
          </p:nvPr>
        </p:nvSpPr>
        <p:spPr>
          <a:xfrm>
            <a:off x="3533800" y="1916675"/>
            <a:ext cx="4402500" cy="11391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9600"/>
              <a:buNone/>
              <a:defRPr sz="66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48" name="Google Shape;48;p29"/>
          <p:cNvSpPr txBox="1">
            <a:spLocks noGrp="1"/>
          </p:cNvSpPr>
          <p:nvPr>
            <p:ph type="subTitle" idx="1"/>
          </p:nvPr>
        </p:nvSpPr>
        <p:spPr>
          <a:xfrm>
            <a:off x="3605133" y="3172601"/>
            <a:ext cx="4313400" cy="713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9" name="Google Shape;49;p2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51"/>
        <p:cNvGrpSpPr/>
        <p:nvPr/>
      </p:nvGrpSpPr>
      <p:grpSpPr>
        <a:xfrm>
          <a:off x="0" y="0"/>
          <a:ext cx="0" cy="0"/>
          <a:chOff x="0" y="0"/>
          <a:chExt cx="0" cy="0"/>
        </a:xfrm>
      </p:grpSpPr>
      <p:sp>
        <p:nvSpPr>
          <p:cNvPr id="52" name="Google Shape;52;p31"/>
          <p:cNvSpPr txBox="1">
            <a:spLocks noGrp="1"/>
          </p:cNvSpPr>
          <p:nvPr>
            <p:ph type="title"/>
          </p:nvPr>
        </p:nvSpPr>
        <p:spPr>
          <a:xfrm>
            <a:off x="5571350" y="430343"/>
            <a:ext cx="30639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53" name="Google Shape;53;p31"/>
          <p:cNvSpPr txBox="1">
            <a:spLocks noGrp="1"/>
          </p:cNvSpPr>
          <p:nvPr>
            <p:ph type="subTitle" idx="1"/>
          </p:nvPr>
        </p:nvSpPr>
        <p:spPr>
          <a:xfrm>
            <a:off x="5571350" y="880826"/>
            <a:ext cx="25620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 name="Google Shape;54;p31"/>
          <p:cNvSpPr txBox="1">
            <a:spLocks noGrp="1"/>
          </p:cNvSpPr>
          <p:nvPr>
            <p:ph type="title" idx="2"/>
          </p:nvPr>
        </p:nvSpPr>
        <p:spPr>
          <a:xfrm>
            <a:off x="5571350" y="1505518"/>
            <a:ext cx="30861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55" name="Google Shape;55;p31"/>
          <p:cNvSpPr txBox="1">
            <a:spLocks noGrp="1"/>
          </p:cNvSpPr>
          <p:nvPr>
            <p:ph type="subTitle" idx="3"/>
          </p:nvPr>
        </p:nvSpPr>
        <p:spPr>
          <a:xfrm>
            <a:off x="5571350" y="1969884"/>
            <a:ext cx="25620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 name="Google Shape;56;p31"/>
          <p:cNvSpPr txBox="1">
            <a:spLocks noGrp="1"/>
          </p:cNvSpPr>
          <p:nvPr>
            <p:ph type="title" idx="4"/>
          </p:nvPr>
        </p:nvSpPr>
        <p:spPr>
          <a:xfrm>
            <a:off x="5571350" y="2580693"/>
            <a:ext cx="30639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57" name="Google Shape;57;p31"/>
          <p:cNvSpPr txBox="1">
            <a:spLocks noGrp="1"/>
          </p:cNvSpPr>
          <p:nvPr>
            <p:ph type="subTitle" idx="5"/>
          </p:nvPr>
        </p:nvSpPr>
        <p:spPr>
          <a:xfrm>
            <a:off x="5571350" y="3058941"/>
            <a:ext cx="25620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31"/>
          <p:cNvSpPr txBox="1">
            <a:spLocks noGrp="1"/>
          </p:cNvSpPr>
          <p:nvPr>
            <p:ph type="title" idx="6"/>
          </p:nvPr>
        </p:nvSpPr>
        <p:spPr>
          <a:xfrm>
            <a:off x="5571350" y="3655868"/>
            <a:ext cx="30639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59" name="Google Shape;59;p31"/>
          <p:cNvSpPr txBox="1">
            <a:spLocks noGrp="1"/>
          </p:cNvSpPr>
          <p:nvPr>
            <p:ph type="subTitle" idx="7"/>
          </p:nvPr>
        </p:nvSpPr>
        <p:spPr>
          <a:xfrm>
            <a:off x="5571350" y="4147999"/>
            <a:ext cx="25620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1"/>
          <p:cNvSpPr txBox="1">
            <a:spLocks noGrp="1"/>
          </p:cNvSpPr>
          <p:nvPr>
            <p:ph type="title" idx="8"/>
          </p:nvPr>
        </p:nvSpPr>
        <p:spPr>
          <a:xfrm>
            <a:off x="720000" y="365913"/>
            <a:ext cx="1981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6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1" name="Google Shape;61;p31"/>
          <p:cNvSpPr txBox="1">
            <a:spLocks noGrp="1"/>
          </p:cNvSpPr>
          <p:nvPr>
            <p:ph type="title" idx="9"/>
          </p:nvPr>
        </p:nvSpPr>
        <p:spPr>
          <a:xfrm>
            <a:off x="4099525" y="373950"/>
            <a:ext cx="1326000" cy="102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5400" b="1"/>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2" name="Google Shape;62;p31"/>
          <p:cNvSpPr txBox="1">
            <a:spLocks noGrp="1"/>
          </p:cNvSpPr>
          <p:nvPr>
            <p:ph type="title" idx="13"/>
          </p:nvPr>
        </p:nvSpPr>
        <p:spPr>
          <a:xfrm>
            <a:off x="4099525" y="2557800"/>
            <a:ext cx="1326000" cy="102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5400" b="1"/>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3" name="Google Shape;63;p31"/>
          <p:cNvSpPr txBox="1">
            <a:spLocks noGrp="1"/>
          </p:cNvSpPr>
          <p:nvPr>
            <p:ph type="title" idx="14"/>
          </p:nvPr>
        </p:nvSpPr>
        <p:spPr>
          <a:xfrm>
            <a:off x="4099525" y="1465875"/>
            <a:ext cx="1326000" cy="102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5400" b="1"/>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4" name="Google Shape;64;p31"/>
          <p:cNvSpPr txBox="1">
            <a:spLocks noGrp="1"/>
          </p:cNvSpPr>
          <p:nvPr>
            <p:ph type="title" idx="15"/>
          </p:nvPr>
        </p:nvSpPr>
        <p:spPr>
          <a:xfrm>
            <a:off x="4099525" y="3649725"/>
            <a:ext cx="1326000" cy="102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5400" b="1"/>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5" name="Google Shape;65;p3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6"/>
        <p:cNvGrpSpPr/>
        <p:nvPr/>
      </p:nvGrpSpPr>
      <p:grpSpPr>
        <a:xfrm>
          <a:off x="0" y="0"/>
          <a:ext cx="0" cy="0"/>
          <a:chOff x="0" y="0"/>
          <a:chExt cx="0" cy="0"/>
        </a:xfrm>
      </p:grpSpPr>
      <p:sp>
        <p:nvSpPr>
          <p:cNvPr id="67" name="Google Shape;67;p32"/>
          <p:cNvSpPr txBox="1">
            <a:spLocks noGrp="1"/>
          </p:cNvSpPr>
          <p:nvPr>
            <p:ph type="subTitle" idx="1"/>
          </p:nvPr>
        </p:nvSpPr>
        <p:spPr>
          <a:xfrm>
            <a:off x="4617850" y="1661475"/>
            <a:ext cx="3775800" cy="1143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700"/>
              <a:buNone/>
              <a:defRPr sz="1800"/>
            </a:lvl1pPr>
            <a:lvl2pPr lvl="1" algn="ctr">
              <a:lnSpc>
                <a:spcPct val="100000"/>
              </a:lnSpc>
              <a:spcBef>
                <a:spcPts val="0"/>
              </a:spcBef>
              <a:spcAft>
                <a:spcPts val="0"/>
              </a:spcAft>
              <a:buSzPts val="1700"/>
              <a:buNone/>
              <a:defRPr sz="1700"/>
            </a:lvl2pPr>
            <a:lvl3pPr lvl="2" algn="ctr">
              <a:lnSpc>
                <a:spcPct val="100000"/>
              </a:lnSpc>
              <a:spcBef>
                <a:spcPts val="0"/>
              </a:spcBef>
              <a:spcAft>
                <a:spcPts val="0"/>
              </a:spcAft>
              <a:buSzPts val="1700"/>
              <a:buNone/>
              <a:defRPr sz="1700"/>
            </a:lvl3pPr>
            <a:lvl4pPr lvl="3" algn="ctr">
              <a:lnSpc>
                <a:spcPct val="100000"/>
              </a:lnSpc>
              <a:spcBef>
                <a:spcPts val="0"/>
              </a:spcBef>
              <a:spcAft>
                <a:spcPts val="0"/>
              </a:spcAft>
              <a:buSzPts val="1700"/>
              <a:buNone/>
              <a:defRPr sz="1700"/>
            </a:lvl4pPr>
            <a:lvl5pPr lvl="4" algn="ctr">
              <a:lnSpc>
                <a:spcPct val="100000"/>
              </a:lnSpc>
              <a:spcBef>
                <a:spcPts val="0"/>
              </a:spcBef>
              <a:spcAft>
                <a:spcPts val="0"/>
              </a:spcAft>
              <a:buSzPts val="1700"/>
              <a:buNone/>
              <a:defRPr sz="1700"/>
            </a:lvl5pPr>
            <a:lvl6pPr lvl="5" algn="ctr">
              <a:lnSpc>
                <a:spcPct val="100000"/>
              </a:lnSpc>
              <a:spcBef>
                <a:spcPts val="0"/>
              </a:spcBef>
              <a:spcAft>
                <a:spcPts val="0"/>
              </a:spcAft>
              <a:buSzPts val="1700"/>
              <a:buNone/>
              <a:defRPr sz="1700"/>
            </a:lvl6pPr>
            <a:lvl7pPr lvl="6" algn="ctr">
              <a:lnSpc>
                <a:spcPct val="100000"/>
              </a:lnSpc>
              <a:spcBef>
                <a:spcPts val="0"/>
              </a:spcBef>
              <a:spcAft>
                <a:spcPts val="0"/>
              </a:spcAft>
              <a:buSzPts val="1700"/>
              <a:buNone/>
              <a:defRPr sz="1700"/>
            </a:lvl7pPr>
            <a:lvl8pPr lvl="7" algn="ctr">
              <a:lnSpc>
                <a:spcPct val="100000"/>
              </a:lnSpc>
              <a:spcBef>
                <a:spcPts val="0"/>
              </a:spcBef>
              <a:spcAft>
                <a:spcPts val="0"/>
              </a:spcAft>
              <a:buSzPts val="1700"/>
              <a:buNone/>
              <a:defRPr sz="1700"/>
            </a:lvl8pPr>
            <a:lvl9pPr lvl="8" algn="ctr">
              <a:lnSpc>
                <a:spcPct val="100000"/>
              </a:lnSpc>
              <a:spcBef>
                <a:spcPts val="0"/>
              </a:spcBef>
              <a:spcAft>
                <a:spcPts val="0"/>
              </a:spcAft>
              <a:buSzPts val="1700"/>
              <a:buNone/>
              <a:defRPr sz="1700"/>
            </a:lvl9pPr>
          </a:lstStyle>
          <a:p>
            <a:endParaRPr/>
          </a:p>
        </p:txBody>
      </p:sp>
      <p:sp>
        <p:nvSpPr>
          <p:cNvPr id="68" name="Google Shape;68;p32"/>
          <p:cNvSpPr txBox="1">
            <a:spLocks noGrp="1"/>
          </p:cNvSpPr>
          <p:nvPr>
            <p:ph type="title"/>
          </p:nvPr>
        </p:nvSpPr>
        <p:spPr>
          <a:xfrm>
            <a:off x="4617850" y="2916800"/>
            <a:ext cx="3775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r">
              <a:lnSpc>
                <a:spcPct val="100000"/>
              </a:lnSpc>
              <a:spcBef>
                <a:spcPts val="0"/>
              </a:spcBef>
              <a:spcAft>
                <a:spcPts val="0"/>
              </a:spcAft>
              <a:buSzPts val="3000"/>
              <a:buNone/>
              <a:defRPr/>
            </a:lvl2pPr>
            <a:lvl3pPr lvl="2" algn="r">
              <a:lnSpc>
                <a:spcPct val="100000"/>
              </a:lnSpc>
              <a:spcBef>
                <a:spcPts val="0"/>
              </a:spcBef>
              <a:spcAft>
                <a:spcPts val="0"/>
              </a:spcAft>
              <a:buSzPts val="3000"/>
              <a:buNone/>
              <a:defRPr/>
            </a:lvl3pPr>
            <a:lvl4pPr lvl="3" algn="r">
              <a:lnSpc>
                <a:spcPct val="100000"/>
              </a:lnSpc>
              <a:spcBef>
                <a:spcPts val="0"/>
              </a:spcBef>
              <a:spcAft>
                <a:spcPts val="0"/>
              </a:spcAft>
              <a:buSzPts val="3000"/>
              <a:buNone/>
              <a:defRPr/>
            </a:lvl4pPr>
            <a:lvl5pPr lvl="4" algn="r">
              <a:lnSpc>
                <a:spcPct val="100000"/>
              </a:lnSpc>
              <a:spcBef>
                <a:spcPts val="0"/>
              </a:spcBef>
              <a:spcAft>
                <a:spcPts val="0"/>
              </a:spcAft>
              <a:buSzPts val="3000"/>
              <a:buNone/>
              <a:defRPr/>
            </a:lvl5pPr>
            <a:lvl6pPr lvl="5" algn="r">
              <a:lnSpc>
                <a:spcPct val="100000"/>
              </a:lnSpc>
              <a:spcBef>
                <a:spcPts val="0"/>
              </a:spcBef>
              <a:spcAft>
                <a:spcPts val="0"/>
              </a:spcAft>
              <a:buSzPts val="3000"/>
              <a:buNone/>
              <a:defRPr/>
            </a:lvl6pPr>
            <a:lvl7pPr lvl="6" algn="r">
              <a:lnSpc>
                <a:spcPct val="100000"/>
              </a:lnSpc>
              <a:spcBef>
                <a:spcPts val="0"/>
              </a:spcBef>
              <a:spcAft>
                <a:spcPts val="0"/>
              </a:spcAft>
              <a:buSzPts val="3000"/>
              <a:buNone/>
              <a:defRPr/>
            </a:lvl7pPr>
            <a:lvl8pPr lvl="7" algn="r">
              <a:lnSpc>
                <a:spcPct val="100000"/>
              </a:lnSpc>
              <a:spcBef>
                <a:spcPts val="0"/>
              </a:spcBef>
              <a:spcAft>
                <a:spcPts val="0"/>
              </a:spcAft>
              <a:buSzPts val="3000"/>
              <a:buNone/>
              <a:defRPr/>
            </a:lvl8pPr>
            <a:lvl9pPr lvl="8" algn="r">
              <a:lnSpc>
                <a:spcPct val="100000"/>
              </a:lnSpc>
              <a:spcBef>
                <a:spcPts val="0"/>
              </a:spcBef>
              <a:spcAft>
                <a:spcPts val="0"/>
              </a:spcAft>
              <a:buSzPts val="3000"/>
              <a:buNone/>
              <a:defRPr/>
            </a:lvl9pPr>
          </a:lstStyle>
          <a:p>
            <a:endParaRPr/>
          </a:p>
        </p:txBody>
      </p:sp>
      <p:sp>
        <p:nvSpPr>
          <p:cNvPr id="69" name="Google Shape;69;p3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70"/>
        <p:cNvGrpSpPr/>
        <p:nvPr/>
      </p:nvGrpSpPr>
      <p:grpSpPr>
        <a:xfrm>
          <a:off x="0" y="0"/>
          <a:ext cx="0" cy="0"/>
          <a:chOff x="0" y="0"/>
          <a:chExt cx="0" cy="0"/>
        </a:xfrm>
      </p:grpSpPr>
      <p:sp>
        <p:nvSpPr>
          <p:cNvPr id="71" name="Google Shape;71;p33"/>
          <p:cNvSpPr txBox="1">
            <a:spLocks noGrp="1"/>
          </p:cNvSpPr>
          <p:nvPr>
            <p:ph type="subTitle" idx="1"/>
          </p:nvPr>
        </p:nvSpPr>
        <p:spPr>
          <a:xfrm>
            <a:off x="4920400" y="2626775"/>
            <a:ext cx="3346200" cy="106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72" name="Google Shape;72;p33"/>
          <p:cNvSpPr txBox="1">
            <a:spLocks noGrp="1"/>
          </p:cNvSpPr>
          <p:nvPr>
            <p:ph type="title"/>
          </p:nvPr>
        </p:nvSpPr>
        <p:spPr>
          <a:xfrm>
            <a:off x="4920400" y="1545450"/>
            <a:ext cx="28818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4300"/>
            </a:lvl1pPr>
            <a:lvl2pPr lvl="1" algn="r">
              <a:lnSpc>
                <a:spcPct val="100000"/>
              </a:lnSpc>
              <a:spcBef>
                <a:spcPts val="0"/>
              </a:spcBef>
              <a:spcAft>
                <a:spcPts val="0"/>
              </a:spcAft>
              <a:buSzPts val="3000"/>
              <a:buNone/>
              <a:defRPr/>
            </a:lvl2pPr>
            <a:lvl3pPr lvl="2" algn="r">
              <a:lnSpc>
                <a:spcPct val="100000"/>
              </a:lnSpc>
              <a:spcBef>
                <a:spcPts val="0"/>
              </a:spcBef>
              <a:spcAft>
                <a:spcPts val="0"/>
              </a:spcAft>
              <a:buSzPts val="3000"/>
              <a:buNone/>
              <a:defRPr/>
            </a:lvl3pPr>
            <a:lvl4pPr lvl="3" algn="r">
              <a:lnSpc>
                <a:spcPct val="100000"/>
              </a:lnSpc>
              <a:spcBef>
                <a:spcPts val="0"/>
              </a:spcBef>
              <a:spcAft>
                <a:spcPts val="0"/>
              </a:spcAft>
              <a:buSzPts val="3000"/>
              <a:buNone/>
              <a:defRPr/>
            </a:lvl4pPr>
            <a:lvl5pPr lvl="4" algn="r">
              <a:lnSpc>
                <a:spcPct val="100000"/>
              </a:lnSpc>
              <a:spcBef>
                <a:spcPts val="0"/>
              </a:spcBef>
              <a:spcAft>
                <a:spcPts val="0"/>
              </a:spcAft>
              <a:buSzPts val="3000"/>
              <a:buNone/>
              <a:defRPr/>
            </a:lvl5pPr>
            <a:lvl6pPr lvl="5" algn="r">
              <a:lnSpc>
                <a:spcPct val="100000"/>
              </a:lnSpc>
              <a:spcBef>
                <a:spcPts val="0"/>
              </a:spcBef>
              <a:spcAft>
                <a:spcPts val="0"/>
              </a:spcAft>
              <a:buSzPts val="3000"/>
              <a:buNone/>
              <a:defRPr/>
            </a:lvl6pPr>
            <a:lvl7pPr lvl="6" algn="r">
              <a:lnSpc>
                <a:spcPct val="100000"/>
              </a:lnSpc>
              <a:spcBef>
                <a:spcPts val="0"/>
              </a:spcBef>
              <a:spcAft>
                <a:spcPts val="0"/>
              </a:spcAft>
              <a:buSzPts val="3000"/>
              <a:buNone/>
              <a:defRPr/>
            </a:lvl7pPr>
            <a:lvl8pPr lvl="7" algn="r">
              <a:lnSpc>
                <a:spcPct val="100000"/>
              </a:lnSpc>
              <a:spcBef>
                <a:spcPts val="0"/>
              </a:spcBef>
              <a:spcAft>
                <a:spcPts val="0"/>
              </a:spcAft>
              <a:buSzPts val="3000"/>
              <a:buNone/>
              <a:defRPr/>
            </a:lvl8pPr>
            <a:lvl9pPr lvl="8" algn="r">
              <a:lnSpc>
                <a:spcPct val="100000"/>
              </a:lnSpc>
              <a:spcBef>
                <a:spcPts val="0"/>
              </a:spcBef>
              <a:spcAft>
                <a:spcPts val="0"/>
              </a:spcAft>
              <a:buSzPts val="3000"/>
              <a:buNone/>
              <a:defRPr/>
            </a:lvl9pPr>
          </a:lstStyle>
          <a:p>
            <a:endParaRPr/>
          </a:p>
        </p:txBody>
      </p:sp>
      <p:sp>
        <p:nvSpPr>
          <p:cNvPr id="73" name="Google Shape;73;p3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6" name="Google Shape;76;p34"/>
          <p:cNvSpPr txBox="1">
            <a:spLocks noGrp="1"/>
          </p:cNvSpPr>
          <p:nvPr>
            <p:ph type="body" idx="1"/>
          </p:nvPr>
        </p:nvSpPr>
        <p:spPr>
          <a:xfrm>
            <a:off x="720000" y="1381075"/>
            <a:ext cx="7343700" cy="31188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Font typeface="Darker Grotesque SemiBold"/>
              <a:buChar char="●"/>
              <a:defRPr>
                <a:solidFill>
                  <a:srgbClr val="434343"/>
                </a:solidFill>
              </a:defRPr>
            </a:lvl1pPr>
            <a:lvl2pPr marL="914400" lvl="1" indent="-317500" algn="l">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algn="l">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algn="l">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algn="l">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algn="l">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algn="l">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algn="l">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algn="l">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77" name="Google Shape;77;p3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a:off x="1442987" y="3390950"/>
            <a:ext cx="2443500" cy="527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80" name="Google Shape;80;p35"/>
          <p:cNvSpPr txBox="1">
            <a:spLocks noGrp="1"/>
          </p:cNvSpPr>
          <p:nvPr>
            <p:ph type="subTitle" idx="1"/>
          </p:nvPr>
        </p:nvSpPr>
        <p:spPr>
          <a:xfrm>
            <a:off x="1442987" y="3804248"/>
            <a:ext cx="2443500" cy="48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35"/>
          <p:cNvSpPr txBox="1">
            <a:spLocks noGrp="1"/>
          </p:cNvSpPr>
          <p:nvPr>
            <p:ph type="title" idx="2"/>
          </p:nvPr>
        </p:nvSpPr>
        <p:spPr>
          <a:xfrm>
            <a:off x="5257513" y="3390950"/>
            <a:ext cx="2443500" cy="527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82" name="Google Shape;82;p35"/>
          <p:cNvSpPr txBox="1">
            <a:spLocks noGrp="1"/>
          </p:cNvSpPr>
          <p:nvPr>
            <p:ph type="subTitle" idx="3"/>
          </p:nvPr>
        </p:nvSpPr>
        <p:spPr>
          <a:xfrm>
            <a:off x="5257513" y="3804248"/>
            <a:ext cx="2443500" cy="48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35"/>
          <p:cNvSpPr txBox="1">
            <a:spLocks noGrp="1"/>
          </p:cNvSpPr>
          <p:nvPr>
            <p:ph type="title" idx="4"/>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b="1"/>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4" name="Google Shape;84;p3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710750" y="3380025"/>
            <a:ext cx="18051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87" name="Google Shape;87;p36"/>
          <p:cNvSpPr txBox="1">
            <a:spLocks noGrp="1"/>
          </p:cNvSpPr>
          <p:nvPr>
            <p:ph type="subTitle" idx="1"/>
          </p:nvPr>
        </p:nvSpPr>
        <p:spPr>
          <a:xfrm>
            <a:off x="710750" y="3785547"/>
            <a:ext cx="3465900" cy="7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36"/>
          <p:cNvSpPr txBox="1">
            <a:spLocks noGrp="1"/>
          </p:cNvSpPr>
          <p:nvPr>
            <p:ph type="title" idx="2"/>
          </p:nvPr>
        </p:nvSpPr>
        <p:spPr>
          <a:xfrm>
            <a:off x="710750" y="1223125"/>
            <a:ext cx="18051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89" name="Google Shape;89;p36"/>
          <p:cNvSpPr txBox="1">
            <a:spLocks noGrp="1"/>
          </p:cNvSpPr>
          <p:nvPr>
            <p:ph type="subTitle" idx="3"/>
          </p:nvPr>
        </p:nvSpPr>
        <p:spPr>
          <a:xfrm>
            <a:off x="710750" y="1627900"/>
            <a:ext cx="3465900" cy="7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36"/>
          <p:cNvSpPr txBox="1">
            <a:spLocks noGrp="1"/>
          </p:cNvSpPr>
          <p:nvPr>
            <p:ph type="title" idx="4"/>
          </p:nvPr>
        </p:nvSpPr>
        <p:spPr>
          <a:xfrm>
            <a:off x="710750" y="2301213"/>
            <a:ext cx="18051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91" name="Google Shape;91;p36"/>
          <p:cNvSpPr txBox="1">
            <a:spLocks noGrp="1"/>
          </p:cNvSpPr>
          <p:nvPr>
            <p:ph type="subTitle" idx="5"/>
          </p:nvPr>
        </p:nvSpPr>
        <p:spPr>
          <a:xfrm>
            <a:off x="710750" y="2706729"/>
            <a:ext cx="3465900" cy="7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 name="Google Shape;92;p36"/>
          <p:cNvSpPr txBox="1">
            <a:spLocks noGrp="1"/>
          </p:cNvSpPr>
          <p:nvPr>
            <p:ph type="title" idx="6"/>
          </p:nvPr>
        </p:nvSpPr>
        <p:spPr>
          <a:xfrm>
            <a:off x="710750" y="387250"/>
            <a:ext cx="4724700" cy="77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600" b="1"/>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3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4"/>
        <p:cNvGrpSpPr/>
        <p:nvPr/>
      </p:nvGrpSpPr>
      <p:grpSpPr>
        <a:xfrm>
          <a:off x="0" y="0"/>
          <a:ext cx="0" cy="0"/>
          <a:chOff x="0" y="0"/>
          <a:chExt cx="0" cy="0"/>
        </a:xfrm>
      </p:grpSpPr>
      <p:sp>
        <p:nvSpPr>
          <p:cNvPr id="95" name="Google Shape;95;p37"/>
          <p:cNvSpPr txBox="1">
            <a:spLocks noGrp="1"/>
          </p:cNvSpPr>
          <p:nvPr>
            <p:ph type="title"/>
          </p:nvPr>
        </p:nvSpPr>
        <p:spPr>
          <a:xfrm>
            <a:off x="772650" y="1565975"/>
            <a:ext cx="24435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96" name="Google Shape;96;p37"/>
          <p:cNvSpPr txBox="1">
            <a:spLocks noGrp="1"/>
          </p:cNvSpPr>
          <p:nvPr>
            <p:ph type="subTitle" idx="1"/>
          </p:nvPr>
        </p:nvSpPr>
        <p:spPr>
          <a:xfrm>
            <a:off x="772650" y="1979273"/>
            <a:ext cx="24435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37"/>
          <p:cNvSpPr txBox="1">
            <a:spLocks noGrp="1"/>
          </p:cNvSpPr>
          <p:nvPr>
            <p:ph type="title" idx="2"/>
          </p:nvPr>
        </p:nvSpPr>
        <p:spPr>
          <a:xfrm>
            <a:off x="3291776" y="1565975"/>
            <a:ext cx="24435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98" name="Google Shape;98;p37"/>
          <p:cNvSpPr txBox="1">
            <a:spLocks noGrp="1"/>
          </p:cNvSpPr>
          <p:nvPr>
            <p:ph type="subTitle" idx="3"/>
          </p:nvPr>
        </p:nvSpPr>
        <p:spPr>
          <a:xfrm>
            <a:off x="3291777" y="1979273"/>
            <a:ext cx="24435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9" name="Google Shape;99;p37"/>
          <p:cNvSpPr txBox="1">
            <a:spLocks noGrp="1"/>
          </p:cNvSpPr>
          <p:nvPr>
            <p:ph type="title" idx="4"/>
          </p:nvPr>
        </p:nvSpPr>
        <p:spPr>
          <a:xfrm>
            <a:off x="772650" y="3083619"/>
            <a:ext cx="24435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00" name="Google Shape;100;p37"/>
          <p:cNvSpPr txBox="1">
            <a:spLocks noGrp="1"/>
          </p:cNvSpPr>
          <p:nvPr>
            <p:ph type="subTitle" idx="5"/>
          </p:nvPr>
        </p:nvSpPr>
        <p:spPr>
          <a:xfrm>
            <a:off x="772650" y="3496926"/>
            <a:ext cx="24435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37"/>
          <p:cNvSpPr txBox="1">
            <a:spLocks noGrp="1"/>
          </p:cNvSpPr>
          <p:nvPr>
            <p:ph type="title" idx="6"/>
          </p:nvPr>
        </p:nvSpPr>
        <p:spPr>
          <a:xfrm>
            <a:off x="3300396" y="3083619"/>
            <a:ext cx="24264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02" name="Google Shape;102;p37"/>
          <p:cNvSpPr txBox="1">
            <a:spLocks noGrp="1"/>
          </p:cNvSpPr>
          <p:nvPr>
            <p:ph type="subTitle" idx="7"/>
          </p:nvPr>
        </p:nvSpPr>
        <p:spPr>
          <a:xfrm>
            <a:off x="3291777" y="3496926"/>
            <a:ext cx="24435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3" name="Google Shape;103;p37"/>
          <p:cNvSpPr txBox="1">
            <a:spLocks noGrp="1"/>
          </p:cNvSpPr>
          <p:nvPr>
            <p:ph type="title" idx="8"/>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b="1"/>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3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0"/>
          <p:cNvSpPr txBox="1">
            <a:spLocks noGrp="1"/>
          </p:cNvSpPr>
          <p:nvPr>
            <p:ph type="title"/>
          </p:nvPr>
        </p:nvSpPr>
        <p:spPr>
          <a:xfrm>
            <a:off x="720000" y="3688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600" b="1"/>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20"/>
          <p:cNvSpPr txBox="1">
            <a:spLocks noGrp="1"/>
          </p:cNvSpPr>
          <p:nvPr>
            <p:ph type="body" idx="1"/>
          </p:nvPr>
        </p:nvSpPr>
        <p:spPr>
          <a:xfrm>
            <a:off x="941825" y="1202500"/>
            <a:ext cx="7194000" cy="33906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accent1"/>
              </a:buClr>
              <a:buSzPts val="1800"/>
              <a:buFont typeface="Livvic"/>
              <a:buAutoNum type="arabicPeriod"/>
              <a:defRPr sz="1200">
                <a:solidFill>
                  <a:srgbClr val="434343"/>
                </a:solidFill>
              </a:defRPr>
            </a:lvl1pPr>
            <a:lvl2pPr marL="914400" lvl="1" indent="-317500" algn="l">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600" lvl="2" indent="-317500" algn="l">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800" lvl="3" indent="-317500" algn="l">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6000" lvl="4" indent="-317500" algn="l">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200" lvl="5" indent="-317500" algn="l">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400" lvl="6" indent="-317500" algn="l">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600" lvl="7" indent="-317500" algn="l">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800" lvl="8" indent="-317500" algn="l">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15" name="Google Shape;15;p2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a:off x="6651929" y="596775"/>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07" name="Google Shape;107;p38"/>
          <p:cNvSpPr txBox="1">
            <a:spLocks noGrp="1"/>
          </p:cNvSpPr>
          <p:nvPr>
            <p:ph type="subTitle" idx="1"/>
          </p:nvPr>
        </p:nvSpPr>
        <p:spPr>
          <a:xfrm>
            <a:off x="6651929" y="1023959"/>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 name="Google Shape;108;p38"/>
          <p:cNvSpPr txBox="1">
            <a:spLocks noGrp="1"/>
          </p:cNvSpPr>
          <p:nvPr>
            <p:ph type="title" idx="2"/>
          </p:nvPr>
        </p:nvSpPr>
        <p:spPr>
          <a:xfrm>
            <a:off x="3876449" y="2061850"/>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09" name="Google Shape;109;p38"/>
          <p:cNvSpPr txBox="1">
            <a:spLocks noGrp="1"/>
          </p:cNvSpPr>
          <p:nvPr>
            <p:ph type="subTitle" idx="3"/>
          </p:nvPr>
        </p:nvSpPr>
        <p:spPr>
          <a:xfrm>
            <a:off x="3876450" y="2489034"/>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 name="Google Shape;110;p38"/>
          <p:cNvSpPr txBox="1">
            <a:spLocks noGrp="1"/>
          </p:cNvSpPr>
          <p:nvPr>
            <p:ph type="title" idx="4"/>
          </p:nvPr>
        </p:nvSpPr>
        <p:spPr>
          <a:xfrm>
            <a:off x="3876453" y="596775"/>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11" name="Google Shape;111;p38"/>
          <p:cNvSpPr txBox="1">
            <a:spLocks noGrp="1"/>
          </p:cNvSpPr>
          <p:nvPr>
            <p:ph type="subTitle" idx="5"/>
          </p:nvPr>
        </p:nvSpPr>
        <p:spPr>
          <a:xfrm>
            <a:off x="3876455" y="1023959"/>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2" name="Google Shape;112;p38"/>
          <p:cNvSpPr txBox="1">
            <a:spLocks noGrp="1"/>
          </p:cNvSpPr>
          <p:nvPr>
            <p:ph type="title" idx="6"/>
          </p:nvPr>
        </p:nvSpPr>
        <p:spPr>
          <a:xfrm>
            <a:off x="3876449" y="3526925"/>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13" name="Google Shape;113;p38"/>
          <p:cNvSpPr txBox="1">
            <a:spLocks noGrp="1"/>
          </p:cNvSpPr>
          <p:nvPr>
            <p:ph type="subTitle" idx="7"/>
          </p:nvPr>
        </p:nvSpPr>
        <p:spPr>
          <a:xfrm>
            <a:off x="3876450" y="3947167"/>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38"/>
          <p:cNvSpPr txBox="1">
            <a:spLocks noGrp="1"/>
          </p:cNvSpPr>
          <p:nvPr>
            <p:ph type="title" idx="8"/>
          </p:nvPr>
        </p:nvSpPr>
        <p:spPr>
          <a:xfrm>
            <a:off x="6651925" y="2061850"/>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15" name="Google Shape;115;p38"/>
          <p:cNvSpPr txBox="1">
            <a:spLocks noGrp="1"/>
          </p:cNvSpPr>
          <p:nvPr>
            <p:ph type="subTitle" idx="9"/>
          </p:nvPr>
        </p:nvSpPr>
        <p:spPr>
          <a:xfrm>
            <a:off x="6651925" y="2489034"/>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 name="Google Shape;116;p38"/>
          <p:cNvSpPr txBox="1">
            <a:spLocks noGrp="1"/>
          </p:cNvSpPr>
          <p:nvPr>
            <p:ph type="title" idx="13"/>
          </p:nvPr>
        </p:nvSpPr>
        <p:spPr>
          <a:xfrm>
            <a:off x="6651925" y="3526925"/>
            <a:ext cx="1812300" cy="527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17" name="Google Shape;117;p38"/>
          <p:cNvSpPr txBox="1">
            <a:spLocks noGrp="1"/>
          </p:cNvSpPr>
          <p:nvPr>
            <p:ph type="subTitle" idx="14"/>
          </p:nvPr>
        </p:nvSpPr>
        <p:spPr>
          <a:xfrm>
            <a:off x="6651925" y="3947167"/>
            <a:ext cx="1812300" cy="4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 name="Google Shape;118;p38"/>
          <p:cNvSpPr txBox="1">
            <a:spLocks noGrp="1"/>
          </p:cNvSpPr>
          <p:nvPr>
            <p:ph type="title" idx="15"/>
          </p:nvPr>
        </p:nvSpPr>
        <p:spPr>
          <a:xfrm>
            <a:off x="796200" y="2024325"/>
            <a:ext cx="2117100" cy="95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9" name="Google Shape;119;p3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1055400" y="983350"/>
            <a:ext cx="3859500" cy="82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6200"/>
              <a:buNone/>
              <a:defRPr sz="5000" b="1"/>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22" name="Google Shape;122;p39"/>
          <p:cNvSpPr txBox="1">
            <a:spLocks noGrp="1"/>
          </p:cNvSpPr>
          <p:nvPr>
            <p:ph type="subTitle" idx="1"/>
          </p:nvPr>
        </p:nvSpPr>
        <p:spPr>
          <a:xfrm>
            <a:off x="1055400" y="1811650"/>
            <a:ext cx="4327200" cy="54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00">
                <a:solidFill>
                  <a:srgbClr val="242424"/>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3" name="Google Shape;123;p39"/>
          <p:cNvSpPr txBox="1">
            <a:spLocks noGrp="1"/>
          </p:cNvSpPr>
          <p:nvPr>
            <p:ph type="title" idx="2"/>
          </p:nvPr>
        </p:nvSpPr>
        <p:spPr>
          <a:xfrm>
            <a:off x="1055400" y="2605127"/>
            <a:ext cx="3859500" cy="82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6200"/>
              <a:buNone/>
              <a:defRPr sz="5000" b="1"/>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24" name="Google Shape;124;p39"/>
          <p:cNvSpPr txBox="1">
            <a:spLocks noGrp="1"/>
          </p:cNvSpPr>
          <p:nvPr>
            <p:ph type="subTitle" idx="3"/>
          </p:nvPr>
        </p:nvSpPr>
        <p:spPr>
          <a:xfrm>
            <a:off x="1055400" y="3433423"/>
            <a:ext cx="4327200" cy="54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00">
                <a:solidFill>
                  <a:srgbClr val="242424"/>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5" name="Google Shape;125;p3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26"/>
        <p:cNvGrpSpPr/>
        <p:nvPr/>
      </p:nvGrpSpPr>
      <p:grpSpPr>
        <a:xfrm>
          <a:off x="0" y="0"/>
          <a:ext cx="0" cy="0"/>
          <a:chOff x="0" y="0"/>
          <a:chExt cx="0" cy="0"/>
        </a:xfrm>
      </p:grpSpPr>
      <p:sp>
        <p:nvSpPr>
          <p:cNvPr id="127" name="Google Shape;127;p4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0"/>
          <p:cNvSpPr txBox="1">
            <a:spLocks noGrp="1"/>
          </p:cNvSpPr>
          <p:nvPr>
            <p:ph type="ctrTitle"/>
          </p:nvPr>
        </p:nvSpPr>
        <p:spPr>
          <a:xfrm>
            <a:off x="2429950" y="499475"/>
            <a:ext cx="4284000" cy="99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9" name="Google Shape;129;p40"/>
          <p:cNvSpPr txBox="1">
            <a:spLocks noGrp="1"/>
          </p:cNvSpPr>
          <p:nvPr>
            <p:ph type="subTitle" idx="1"/>
          </p:nvPr>
        </p:nvSpPr>
        <p:spPr>
          <a:xfrm>
            <a:off x="3265350" y="1502417"/>
            <a:ext cx="2613300" cy="128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40"/>
          <p:cNvSpPr txBox="1">
            <a:spLocks noGrp="1"/>
          </p:cNvSpPr>
          <p:nvPr>
            <p:ph type="subTitle" idx="2"/>
          </p:nvPr>
        </p:nvSpPr>
        <p:spPr>
          <a:xfrm>
            <a:off x="2425000" y="4124521"/>
            <a:ext cx="4293900" cy="45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200">
                <a:solidFill>
                  <a:srgbClr val="43434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1" name="Google Shape;131;p40"/>
          <p:cNvSpPr txBox="1"/>
          <p:nvPr/>
        </p:nvSpPr>
        <p:spPr>
          <a:xfrm>
            <a:off x="2730325" y="3416238"/>
            <a:ext cx="3705600" cy="63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Clr>
                <a:srgbClr val="000000"/>
              </a:buClr>
              <a:buSzPts val="1000"/>
              <a:buFont typeface="Arial"/>
              <a:buNone/>
            </a:pPr>
            <a:r>
              <a:rPr lang="es" sz="1000" b="0" i="0" u="none" strike="noStrike" cap="none">
                <a:solidFill>
                  <a:srgbClr val="434343"/>
                </a:solidFill>
                <a:latin typeface="Nunito"/>
                <a:ea typeface="Nunito"/>
                <a:cs typeface="Nunito"/>
                <a:sym typeface="Nunito"/>
              </a:rPr>
              <a:t>CRÉDITOS: Esta plantilla de presentación fue creada por </a:t>
            </a:r>
            <a:r>
              <a:rPr lang="es" sz="1000" b="0" i="0" u="none" strike="noStrike" cap="none">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s" sz="1000" b="0" i="0" u="none" strike="noStrike" cap="none">
                <a:solidFill>
                  <a:srgbClr val="434343"/>
                </a:solidFill>
                <a:latin typeface="Nunito"/>
                <a:ea typeface="Nunito"/>
                <a:cs typeface="Nunito"/>
                <a:sym typeface="Nunito"/>
              </a:rPr>
              <a:t>, que incluye iconos de </a:t>
            </a:r>
            <a:r>
              <a:rPr lang="es" sz="1000" b="0" i="0" u="none" strike="noStrike" cap="none">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s" sz="1000" b="0" i="0" u="none" strike="noStrike" cap="none">
                <a:solidFill>
                  <a:srgbClr val="434343"/>
                </a:solidFill>
                <a:latin typeface="Nunito"/>
                <a:ea typeface="Nunito"/>
                <a:cs typeface="Nunito"/>
                <a:sym typeface="Nunito"/>
              </a:rPr>
              <a:t>, infografías e imágenes de </a:t>
            </a:r>
            <a:r>
              <a:rPr lang="es" sz="1000" b="0" i="0" u="none" strike="noStrike" cap="none">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s" sz="1000" b="0" i="0" u="none" strike="noStrike" cap="none">
                <a:solidFill>
                  <a:srgbClr val="434343"/>
                </a:solidFill>
                <a:latin typeface="Nunito"/>
                <a:ea typeface="Nunito"/>
                <a:cs typeface="Nunito"/>
                <a:sym typeface="Nunito"/>
              </a:rPr>
              <a:t> e ilustraciones de </a:t>
            </a:r>
            <a:r>
              <a:rPr lang="es" sz="1000" b="0" i="0" u="none" strike="noStrike" cap="none">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000" b="0" i="0" u="none" strike="noStrike" cap="none">
              <a:solidFill>
                <a:srgbClr val="434343"/>
              </a:solidFill>
              <a:latin typeface="Nunito"/>
              <a:ea typeface="Nunito"/>
              <a:cs typeface="Nunito"/>
              <a:sym typeface="Nunito"/>
            </a:endParaRPr>
          </a:p>
          <a:p>
            <a:pPr marL="0" marR="0" lvl="0" indent="0" algn="ctr" rtl="0">
              <a:lnSpc>
                <a:spcPct val="100000"/>
              </a:lnSpc>
              <a:spcBef>
                <a:spcPts val="300"/>
              </a:spcBef>
              <a:spcAft>
                <a:spcPts val="0"/>
              </a:spcAft>
              <a:buClr>
                <a:srgbClr val="000000"/>
              </a:buClr>
              <a:buSzPts val="1000"/>
              <a:buFont typeface="Arial"/>
              <a:buNone/>
            </a:pPr>
            <a:endParaRPr sz="1000" b="0" i="0" u="none" strike="noStrike" cap="none">
              <a:solidFill>
                <a:srgbClr val="434343"/>
              </a:solidFill>
              <a:latin typeface="Nunito"/>
              <a:ea typeface="Nunito"/>
              <a:cs typeface="Nunito"/>
              <a:sym typeface="Nuni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
        <p:cNvGrpSpPr/>
        <p:nvPr/>
      </p:nvGrpSpPr>
      <p:grpSpPr>
        <a:xfrm>
          <a:off x="0" y="0"/>
          <a:ext cx="0" cy="0"/>
          <a:chOff x="0" y="0"/>
          <a:chExt cx="0" cy="0"/>
        </a:xfrm>
      </p:grpSpPr>
      <p:sp>
        <p:nvSpPr>
          <p:cNvPr id="17" name="Google Shape;17;p2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22"/>
          <p:cNvSpPr txBox="1">
            <a:spLocks noGrp="1"/>
          </p:cNvSpPr>
          <p:nvPr>
            <p:ph type="title"/>
          </p:nvPr>
        </p:nvSpPr>
        <p:spPr>
          <a:xfrm>
            <a:off x="4117025" y="2560625"/>
            <a:ext cx="4017600" cy="841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22"/>
          <p:cNvSpPr txBox="1">
            <a:spLocks noGrp="1"/>
          </p:cNvSpPr>
          <p:nvPr>
            <p:ph type="title" idx="2"/>
          </p:nvPr>
        </p:nvSpPr>
        <p:spPr>
          <a:xfrm>
            <a:off x="5999150" y="1075000"/>
            <a:ext cx="2135400" cy="1491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6000"/>
              <a:buNone/>
              <a:defRPr sz="10900" b="1"/>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1" name="Google Shape;21;p22"/>
          <p:cNvSpPr txBox="1">
            <a:spLocks noGrp="1"/>
          </p:cNvSpPr>
          <p:nvPr>
            <p:ph type="subTitle" idx="1"/>
          </p:nvPr>
        </p:nvSpPr>
        <p:spPr>
          <a:xfrm>
            <a:off x="4439500" y="3556833"/>
            <a:ext cx="3695400" cy="69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 name="Google Shape;22;p2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2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3"/>
          <p:cNvSpPr txBox="1">
            <a:spLocks noGrp="1"/>
          </p:cNvSpPr>
          <p:nvPr>
            <p:ph type="subTitle" idx="1"/>
          </p:nvPr>
        </p:nvSpPr>
        <p:spPr>
          <a:xfrm>
            <a:off x="907137" y="3077720"/>
            <a:ext cx="3350400" cy="517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6" name="Google Shape;26;p23"/>
          <p:cNvSpPr txBox="1">
            <a:spLocks noGrp="1"/>
          </p:cNvSpPr>
          <p:nvPr>
            <p:ph type="subTitle" idx="2"/>
          </p:nvPr>
        </p:nvSpPr>
        <p:spPr>
          <a:xfrm>
            <a:off x="4886463" y="820194"/>
            <a:ext cx="3350400" cy="51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23"/>
          <p:cNvSpPr txBox="1">
            <a:spLocks noGrp="1"/>
          </p:cNvSpPr>
          <p:nvPr>
            <p:ph type="subTitle" idx="3"/>
          </p:nvPr>
        </p:nvSpPr>
        <p:spPr>
          <a:xfrm>
            <a:off x="1349937" y="3565479"/>
            <a:ext cx="2907600" cy="834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 name="Google Shape;28;p23"/>
          <p:cNvSpPr txBox="1">
            <a:spLocks noGrp="1"/>
          </p:cNvSpPr>
          <p:nvPr>
            <p:ph type="subTitle" idx="4"/>
          </p:nvPr>
        </p:nvSpPr>
        <p:spPr>
          <a:xfrm>
            <a:off x="4886463" y="1316836"/>
            <a:ext cx="2907600" cy="83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720000" y="445025"/>
            <a:ext cx="6070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2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329250" y="826025"/>
            <a:ext cx="4015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4" name="Google Shape;34;p25"/>
          <p:cNvSpPr txBox="1">
            <a:spLocks noGrp="1"/>
          </p:cNvSpPr>
          <p:nvPr>
            <p:ph type="body" idx="1"/>
          </p:nvPr>
        </p:nvSpPr>
        <p:spPr>
          <a:xfrm>
            <a:off x="4335700" y="1602275"/>
            <a:ext cx="3813300" cy="23718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5" name="Google Shape;35;p2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638700" y="3202625"/>
            <a:ext cx="7866900" cy="1074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6000"/>
              <a:buNone/>
              <a:defRPr sz="58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38" name="Google Shape;38;p2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713225" y="1033212"/>
            <a:ext cx="4402200" cy="1570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49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1" name="Google Shape;41;p27"/>
          <p:cNvSpPr txBox="1">
            <a:spLocks noGrp="1"/>
          </p:cNvSpPr>
          <p:nvPr>
            <p:ph type="subTitle" idx="1"/>
          </p:nvPr>
        </p:nvSpPr>
        <p:spPr>
          <a:xfrm>
            <a:off x="713225" y="2756088"/>
            <a:ext cx="3424500" cy="135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2" name="Google Shape;42;p2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
          <p:cNvSpPr txBox="1">
            <a:spLocks noGrp="1"/>
          </p:cNvSpPr>
          <p:nvPr>
            <p:ph type="ctrTitle"/>
          </p:nvPr>
        </p:nvSpPr>
        <p:spPr>
          <a:xfrm>
            <a:off x="322200" y="303550"/>
            <a:ext cx="8580600" cy="192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3700" b="0"/>
              <a:t>Investigating the Exocyst as an Insulin-Sensitive Regulator of Amyloid-beta Synthesis in Neurons</a:t>
            </a:r>
            <a:endParaRPr sz="3700" b="0"/>
          </a:p>
        </p:txBody>
      </p:sp>
      <p:sp>
        <p:nvSpPr>
          <p:cNvPr id="138" name="Google Shape;138;p1"/>
          <p:cNvSpPr txBox="1">
            <a:spLocks noGrp="1"/>
          </p:cNvSpPr>
          <p:nvPr>
            <p:ph type="subTitle" idx="1"/>
          </p:nvPr>
        </p:nvSpPr>
        <p:spPr>
          <a:xfrm>
            <a:off x="322200" y="3535200"/>
            <a:ext cx="2645700" cy="122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 sz="1500" b="1"/>
              <a:t>Amara Martin</a:t>
            </a:r>
            <a:endParaRPr sz="1500" b="1"/>
          </a:p>
          <a:p>
            <a:pPr marL="0" lvl="0" indent="0" algn="l" rtl="0">
              <a:lnSpc>
                <a:spcPct val="100000"/>
              </a:lnSpc>
              <a:spcBef>
                <a:spcPts val="0"/>
              </a:spcBef>
              <a:spcAft>
                <a:spcPts val="0"/>
              </a:spcAft>
              <a:buSzPts val="1400"/>
              <a:buNone/>
            </a:pPr>
            <a:r>
              <a:rPr lang="es" sz="1500"/>
              <a:t>Mentor: Ben Fogelgren, PhD</a:t>
            </a:r>
            <a:endParaRPr sz="1500"/>
          </a:p>
          <a:p>
            <a:pPr marL="0" lvl="0" indent="0" algn="l" rtl="0">
              <a:lnSpc>
                <a:spcPct val="100000"/>
              </a:lnSpc>
              <a:spcBef>
                <a:spcPts val="0"/>
              </a:spcBef>
              <a:spcAft>
                <a:spcPts val="0"/>
              </a:spcAft>
              <a:buSzPts val="1400"/>
              <a:buNone/>
            </a:pPr>
            <a:r>
              <a:rPr lang="es" sz="1500"/>
              <a:t>Coordinating Center: University of Hawaiʻi at Mānoa</a:t>
            </a:r>
            <a:endParaRPr sz="1500"/>
          </a:p>
        </p:txBody>
      </p:sp>
      <p:cxnSp>
        <p:nvCxnSpPr>
          <p:cNvPr id="139" name="Google Shape;139;p1"/>
          <p:cNvCxnSpPr/>
          <p:nvPr/>
        </p:nvCxnSpPr>
        <p:spPr>
          <a:xfrm>
            <a:off x="322191" y="3535193"/>
            <a:ext cx="2445300" cy="5100"/>
          </a:xfrm>
          <a:prstGeom prst="straightConnector1">
            <a:avLst/>
          </a:prstGeom>
          <a:noFill/>
          <a:ln w="19050" cap="flat" cmpd="sng">
            <a:solidFill>
              <a:schemeClr val="dk1"/>
            </a:solidFill>
            <a:prstDash val="solid"/>
            <a:round/>
            <a:headEnd type="none" w="sm" len="sm"/>
            <a:tailEnd type="none" w="sm" len="sm"/>
          </a:ln>
        </p:spPr>
      </p:cxnSp>
      <p:pic>
        <p:nvPicPr>
          <p:cNvPr id="140" name="Google Shape;140;p1"/>
          <p:cNvPicPr preferRelativeResize="0"/>
          <p:nvPr/>
        </p:nvPicPr>
        <p:blipFill>
          <a:blip r:embed="rId3">
            <a:alphaModFix/>
          </a:blip>
          <a:stretch>
            <a:fillRect/>
          </a:stretch>
        </p:blipFill>
        <p:spPr>
          <a:xfrm>
            <a:off x="3090100" y="2534524"/>
            <a:ext cx="5606549" cy="2073001"/>
          </a:xfrm>
          <a:prstGeom prst="rect">
            <a:avLst/>
          </a:prstGeom>
          <a:noFill/>
          <a:ln>
            <a:noFill/>
          </a:ln>
        </p:spPr>
      </p:pic>
      <p:sp>
        <p:nvSpPr>
          <p:cNvPr id="141" name="Google Shape;141;p1"/>
          <p:cNvSpPr txBox="1"/>
          <p:nvPr/>
        </p:nvSpPr>
        <p:spPr>
          <a:xfrm>
            <a:off x="4504150" y="4607525"/>
            <a:ext cx="41925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000">
                <a:latin typeface="Nunito"/>
                <a:ea typeface="Nunito"/>
                <a:cs typeface="Nunito"/>
                <a:sym typeface="Nunito"/>
              </a:rPr>
              <a:t>Aparna, M., et al., International Journal of Artificial Intelligence, 2023</a:t>
            </a:r>
            <a:endParaRPr sz="1000">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2eeca08f223_0_0"/>
          <p:cNvPicPr preferRelativeResize="0"/>
          <p:nvPr/>
        </p:nvPicPr>
        <p:blipFill rotWithShape="1">
          <a:blip r:embed="rId3">
            <a:alphaModFix/>
          </a:blip>
          <a:srcRect/>
          <a:stretch/>
        </p:blipFill>
        <p:spPr>
          <a:xfrm>
            <a:off x="182850" y="2089930"/>
            <a:ext cx="4827583" cy="1536070"/>
          </a:xfrm>
          <a:prstGeom prst="rect">
            <a:avLst/>
          </a:prstGeom>
          <a:noFill/>
          <a:ln>
            <a:noFill/>
          </a:ln>
        </p:spPr>
      </p:pic>
      <p:pic>
        <p:nvPicPr>
          <p:cNvPr id="181" name="Google Shape;181;g2eeca08f223_0_0"/>
          <p:cNvPicPr preferRelativeResize="0"/>
          <p:nvPr/>
        </p:nvPicPr>
        <p:blipFill rotWithShape="1">
          <a:blip r:embed="rId4">
            <a:alphaModFix/>
          </a:blip>
          <a:srcRect/>
          <a:stretch/>
        </p:blipFill>
        <p:spPr>
          <a:xfrm>
            <a:off x="5238142" y="2089927"/>
            <a:ext cx="3722858" cy="1536070"/>
          </a:xfrm>
          <a:prstGeom prst="rect">
            <a:avLst/>
          </a:prstGeom>
          <a:noFill/>
          <a:ln>
            <a:noFill/>
          </a:ln>
        </p:spPr>
      </p:pic>
      <p:sp>
        <p:nvSpPr>
          <p:cNvPr id="182" name="Google Shape;182;g2eeca08f223_0_0"/>
          <p:cNvSpPr txBox="1">
            <a:spLocks noGrp="1"/>
          </p:cNvSpPr>
          <p:nvPr>
            <p:ph type="title"/>
          </p:nvPr>
        </p:nvSpPr>
        <p:spPr>
          <a:xfrm>
            <a:off x="477077" y="368825"/>
            <a:ext cx="817394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000000"/>
                </a:solidFill>
                <a:latin typeface="Nunito"/>
                <a:ea typeface="Nunito"/>
                <a:cs typeface="Nunito"/>
                <a:sym typeface="Nunito"/>
              </a:rPr>
              <a:t>Two methods for loss-of-function of exocyst in these cell models</a:t>
            </a:r>
            <a:endParaRPr sz="900" b="0" dirty="0">
              <a:solidFill>
                <a:srgbClr val="000000"/>
              </a:solidFill>
              <a:latin typeface="Arial"/>
              <a:ea typeface="Arial"/>
              <a:cs typeface="Arial"/>
              <a:sym typeface="Arial"/>
            </a:endParaRPr>
          </a:p>
          <a:p>
            <a:pPr marL="0" lvl="0" indent="0" algn="ctr" rtl="0">
              <a:spcBef>
                <a:spcPts val="0"/>
              </a:spcBef>
              <a:spcAft>
                <a:spcPts val="0"/>
              </a:spcAft>
              <a:buNone/>
            </a:pPr>
            <a:endParaRPr sz="2000" dirty="0">
              <a:solidFill>
                <a:srgbClr val="000000"/>
              </a:solidFill>
              <a:latin typeface="Nunito"/>
              <a:ea typeface="Nunito"/>
              <a:cs typeface="Nunito"/>
              <a:sym typeface="Nunito"/>
            </a:endParaRPr>
          </a:p>
        </p:txBody>
      </p:sp>
      <p:sp>
        <p:nvSpPr>
          <p:cNvPr id="183" name="Google Shape;183;g2eeca08f223_0_0"/>
          <p:cNvSpPr txBox="1"/>
          <p:nvPr/>
        </p:nvSpPr>
        <p:spPr>
          <a:xfrm>
            <a:off x="182918" y="1716925"/>
            <a:ext cx="4827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dirty="0">
                <a:solidFill>
                  <a:schemeClr val="tx1"/>
                </a:solidFill>
                <a:latin typeface="Nunito Medium"/>
                <a:ea typeface="Nunito Medium"/>
                <a:cs typeface="Nunito Medium"/>
                <a:sym typeface="Nunito Medium"/>
              </a:rPr>
              <a:t>Genetic Knockout: floxed-Exoc5 mice + Cre </a:t>
            </a:r>
            <a:endParaRPr dirty="0">
              <a:solidFill>
                <a:schemeClr val="tx1"/>
              </a:solidFill>
              <a:latin typeface="Nunito Medium"/>
              <a:ea typeface="Nunito Medium"/>
              <a:cs typeface="Nunito Medium"/>
              <a:sym typeface="Nunito Medium"/>
            </a:endParaRPr>
          </a:p>
        </p:txBody>
      </p:sp>
      <p:sp>
        <p:nvSpPr>
          <p:cNvPr id="184" name="Google Shape;184;g2eeca08f223_0_0"/>
          <p:cNvSpPr txBox="1"/>
          <p:nvPr/>
        </p:nvSpPr>
        <p:spPr>
          <a:xfrm>
            <a:off x="5238132" y="1716925"/>
            <a:ext cx="372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dirty="0">
                <a:solidFill>
                  <a:schemeClr val="tx1"/>
                </a:solidFill>
                <a:latin typeface="Nunito Medium"/>
                <a:ea typeface="Nunito Medium"/>
                <a:cs typeface="Nunito Medium"/>
                <a:sym typeface="Nunito Medium"/>
              </a:rPr>
              <a:t>Chemical Inhibitor: Endosidin 2 (ES2)</a:t>
            </a:r>
            <a:endParaRPr dirty="0">
              <a:solidFill>
                <a:schemeClr val="tx1"/>
              </a:solidFill>
              <a:latin typeface="Nunito Medium"/>
              <a:ea typeface="Nunito Medium"/>
              <a:cs typeface="Nunito Medium"/>
              <a:sym typeface="Nunito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eeca08f223_0_81"/>
          <p:cNvSpPr txBox="1"/>
          <p:nvPr/>
        </p:nvSpPr>
        <p:spPr>
          <a:xfrm>
            <a:off x="814775" y="1212225"/>
            <a:ext cx="30906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rPr>
              <a:t>- Cre</a:t>
            </a:r>
            <a:endParaRPr sz="1600" b="1"/>
          </a:p>
        </p:txBody>
      </p:sp>
      <p:sp>
        <p:nvSpPr>
          <p:cNvPr id="190" name="Google Shape;190;g2eeca08f223_0_81"/>
          <p:cNvSpPr txBox="1"/>
          <p:nvPr/>
        </p:nvSpPr>
        <p:spPr>
          <a:xfrm>
            <a:off x="5209363" y="1212233"/>
            <a:ext cx="30705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latin typeface="Arial"/>
                <a:ea typeface="Arial"/>
                <a:cs typeface="Arial"/>
                <a:sym typeface="Arial"/>
              </a:rPr>
              <a:t>+ Cre</a:t>
            </a:r>
            <a:endParaRPr sz="1600"/>
          </a:p>
        </p:txBody>
      </p:sp>
      <p:pic>
        <p:nvPicPr>
          <p:cNvPr id="191" name="Google Shape;191;g2eeca08f223_0_81" descr="A blue and red light&#10;&#10;Description automatically generated with medium confidence"/>
          <p:cNvPicPr preferRelativeResize="0"/>
          <p:nvPr/>
        </p:nvPicPr>
        <p:blipFill rotWithShape="1">
          <a:blip r:embed="rId3">
            <a:alphaModFix/>
          </a:blip>
          <a:srcRect/>
          <a:stretch/>
        </p:blipFill>
        <p:spPr>
          <a:xfrm>
            <a:off x="4621800" y="1534292"/>
            <a:ext cx="4245650" cy="2910346"/>
          </a:xfrm>
          <a:prstGeom prst="rect">
            <a:avLst/>
          </a:prstGeom>
          <a:noFill/>
          <a:ln>
            <a:noFill/>
          </a:ln>
        </p:spPr>
      </p:pic>
      <p:pic>
        <p:nvPicPr>
          <p:cNvPr id="192" name="Google Shape;192;g2eeca08f223_0_81" descr="A blue and purple light&#10;&#10;Description automatically generated with medium confidence"/>
          <p:cNvPicPr preferRelativeResize="0"/>
          <p:nvPr/>
        </p:nvPicPr>
        <p:blipFill rotWithShape="1">
          <a:blip r:embed="rId4">
            <a:alphaModFix/>
          </a:blip>
          <a:srcRect/>
          <a:stretch/>
        </p:blipFill>
        <p:spPr>
          <a:xfrm>
            <a:off x="237248" y="1534322"/>
            <a:ext cx="4245650" cy="2910326"/>
          </a:xfrm>
          <a:prstGeom prst="rect">
            <a:avLst/>
          </a:prstGeom>
          <a:noFill/>
          <a:ln>
            <a:noFill/>
          </a:ln>
        </p:spPr>
      </p:pic>
      <p:sp>
        <p:nvSpPr>
          <p:cNvPr id="193" name="Google Shape;193;g2eeca08f223_0_81"/>
          <p:cNvSpPr txBox="1"/>
          <p:nvPr/>
        </p:nvSpPr>
        <p:spPr>
          <a:xfrm>
            <a:off x="7937750" y="3958825"/>
            <a:ext cx="929700" cy="48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200" b="1">
                <a:solidFill>
                  <a:srgbClr val="0070C0"/>
                </a:solidFill>
                <a:latin typeface="Arial"/>
                <a:ea typeface="Arial"/>
                <a:cs typeface="Arial"/>
                <a:sym typeface="Arial"/>
              </a:rPr>
              <a:t>DAPI</a:t>
            </a:r>
            <a:endParaRPr sz="1200"/>
          </a:p>
          <a:p>
            <a:pPr marL="0" marR="0" lvl="0" indent="0" algn="l" rtl="0">
              <a:spcBef>
                <a:spcPts val="0"/>
              </a:spcBef>
              <a:spcAft>
                <a:spcPts val="0"/>
              </a:spcAft>
              <a:buNone/>
            </a:pPr>
            <a:r>
              <a:rPr lang="es" sz="1200" b="1">
                <a:solidFill>
                  <a:srgbClr val="FF0000"/>
                </a:solidFill>
                <a:latin typeface="Arial"/>
                <a:ea typeface="Arial"/>
                <a:cs typeface="Arial"/>
                <a:sym typeface="Arial"/>
              </a:rPr>
              <a:t>TdTomato</a:t>
            </a:r>
            <a:endParaRPr sz="1200" b="1">
              <a:solidFill>
                <a:srgbClr val="FF0000"/>
              </a:solidFill>
              <a:latin typeface="Arial"/>
              <a:ea typeface="Arial"/>
              <a:cs typeface="Arial"/>
              <a:sym typeface="Arial"/>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94" name="Google Shape;194;g2eeca08f223_0_81"/>
          <p:cNvSpPr txBox="1"/>
          <p:nvPr/>
        </p:nvSpPr>
        <p:spPr>
          <a:xfrm>
            <a:off x="3905376" y="4116625"/>
            <a:ext cx="682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200" b="1">
                <a:solidFill>
                  <a:srgbClr val="0070C0"/>
                </a:solidFill>
                <a:latin typeface="Arial"/>
                <a:ea typeface="Arial"/>
                <a:cs typeface="Arial"/>
                <a:sym typeface="Arial"/>
              </a:rPr>
              <a:t>DAPI</a:t>
            </a:r>
            <a:endParaRPr sz="1200"/>
          </a:p>
        </p:txBody>
      </p:sp>
      <p:sp>
        <p:nvSpPr>
          <p:cNvPr id="195" name="Google Shape;195;g2eeca08f223_0_81"/>
          <p:cNvSpPr txBox="1">
            <a:spLocks noGrp="1"/>
          </p:cNvSpPr>
          <p:nvPr>
            <p:ph type="title"/>
          </p:nvPr>
        </p:nvSpPr>
        <p:spPr>
          <a:xfrm>
            <a:off x="720000" y="2597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000000"/>
                </a:solidFill>
                <a:latin typeface="Nunito"/>
                <a:ea typeface="Nunito"/>
                <a:cs typeface="Nunito"/>
                <a:sym typeface="Nunito"/>
              </a:rPr>
              <a:t>Knockdown of the exocyst via cre-recombinase</a:t>
            </a:r>
            <a:endParaRPr sz="900" b="0">
              <a:solidFill>
                <a:srgbClr val="000000"/>
              </a:solidFill>
              <a:latin typeface="Arial"/>
              <a:ea typeface="Arial"/>
              <a:cs typeface="Arial"/>
              <a:sym typeface="Arial"/>
            </a:endParaRPr>
          </a:p>
          <a:p>
            <a:pPr marL="0" lvl="0" indent="0" algn="ctr" rtl="0">
              <a:spcBef>
                <a:spcPts val="0"/>
              </a:spcBef>
              <a:spcAft>
                <a:spcPts val="0"/>
              </a:spcAft>
              <a:buNone/>
            </a:pPr>
            <a:endParaRPr sz="2000">
              <a:solidFill>
                <a:srgbClr val="000000"/>
              </a:solidFill>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p:nvPr/>
        </p:nvSpPr>
        <p:spPr>
          <a:xfrm>
            <a:off x="221800" y="169000"/>
            <a:ext cx="8787300" cy="4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s" sz="2000" b="1">
                <a:latin typeface="Nunito"/>
                <a:ea typeface="Nunito"/>
                <a:cs typeface="Nunito"/>
                <a:sym typeface="Nunito"/>
              </a:rPr>
              <a:t>Proximity Ligation Assay (PLA)</a:t>
            </a:r>
            <a:endParaRPr sz="900" b="0" i="0" u="none" strike="noStrike" cap="none">
              <a:solidFill>
                <a:srgbClr val="000000"/>
              </a:solidFill>
              <a:latin typeface="Arial"/>
              <a:ea typeface="Arial"/>
              <a:cs typeface="Arial"/>
              <a:sym typeface="Arial"/>
            </a:endParaRPr>
          </a:p>
        </p:txBody>
      </p:sp>
      <p:pic>
        <p:nvPicPr>
          <p:cNvPr id="201" name="Google Shape;201;p10"/>
          <p:cNvPicPr preferRelativeResize="0"/>
          <p:nvPr/>
        </p:nvPicPr>
        <p:blipFill rotWithShape="1">
          <a:blip r:embed="rId3">
            <a:alphaModFix/>
          </a:blip>
          <a:srcRect/>
          <a:stretch/>
        </p:blipFill>
        <p:spPr>
          <a:xfrm>
            <a:off x="3758086" y="757252"/>
            <a:ext cx="1627825" cy="1361275"/>
          </a:xfrm>
          <a:prstGeom prst="rect">
            <a:avLst/>
          </a:prstGeom>
          <a:noFill/>
          <a:ln>
            <a:noFill/>
          </a:ln>
        </p:spPr>
      </p:pic>
      <p:pic>
        <p:nvPicPr>
          <p:cNvPr id="202" name="Google Shape;202;p10"/>
          <p:cNvPicPr preferRelativeResize="0"/>
          <p:nvPr/>
        </p:nvPicPr>
        <p:blipFill rotWithShape="1">
          <a:blip r:embed="rId4">
            <a:alphaModFix/>
          </a:blip>
          <a:srcRect l="12338" t="16297" r="20819" b="25635"/>
          <a:stretch/>
        </p:blipFill>
        <p:spPr>
          <a:xfrm>
            <a:off x="333501" y="903450"/>
            <a:ext cx="1889901" cy="1068872"/>
          </a:xfrm>
          <a:prstGeom prst="rect">
            <a:avLst/>
          </a:prstGeom>
          <a:noFill/>
          <a:ln>
            <a:noFill/>
          </a:ln>
        </p:spPr>
      </p:pic>
      <p:sp>
        <p:nvSpPr>
          <p:cNvPr id="203" name="Google Shape;203;p10"/>
          <p:cNvSpPr/>
          <p:nvPr/>
        </p:nvSpPr>
        <p:spPr>
          <a:xfrm>
            <a:off x="5997404" y="1368550"/>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0"/>
          <p:cNvSpPr txBox="1"/>
          <p:nvPr/>
        </p:nvSpPr>
        <p:spPr>
          <a:xfrm>
            <a:off x="663750" y="1942525"/>
            <a:ext cx="12294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Seed Cells</a:t>
            </a:r>
            <a:endParaRPr sz="1100" b="0" i="0" u="none" strike="noStrike" cap="none">
              <a:solidFill>
                <a:srgbClr val="000000"/>
              </a:solidFill>
              <a:latin typeface="Arial"/>
              <a:ea typeface="Arial"/>
              <a:cs typeface="Arial"/>
              <a:sym typeface="Arial"/>
            </a:endParaRPr>
          </a:p>
        </p:txBody>
      </p:sp>
      <p:sp>
        <p:nvSpPr>
          <p:cNvPr id="205" name="Google Shape;205;p10"/>
          <p:cNvSpPr txBox="1"/>
          <p:nvPr/>
        </p:nvSpPr>
        <p:spPr>
          <a:xfrm>
            <a:off x="4172946" y="1942513"/>
            <a:ext cx="885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Fix Cells</a:t>
            </a:r>
            <a:endParaRPr sz="1100" b="0" i="0" u="none" strike="noStrike" cap="none">
              <a:solidFill>
                <a:srgbClr val="000000"/>
              </a:solidFill>
              <a:latin typeface="Arial"/>
              <a:ea typeface="Arial"/>
              <a:cs typeface="Arial"/>
              <a:sym typeface="Arial"/>
            </a:endParaRPr>
          </a:p>
        </p:txBody>
      </p:sp>
      <p:sp>
        <p:nvSpPr>
          <p:cNvPr id="206" name="Google Shape;206;p10"/>
          <p:cNvSpPr txBox="1"/>
          <p:nvPr/>
        </p:nvSpPr>
        <p:spPr>
          <a:xfrm>
            <a:off x="7391898" y="1942525"/>
            <a:ext cx="1321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Block Cells</a:t>
            </a:r>
            <a:endParaRPr sz="1100" b="0" i="0" u="none" strike="noStrike" cap="none">
              <a:solidFill>
                <a:srgbClr val="000000"/>
              </a:solidFill>
              <a:latin typeface="Arial"/>
              <a:ea typeface="Arial"/>
              <a:cs typeface="Arial"/>
              <a:sym typeface="Arial"/>
            </a:endParaRPr>
          </a:p>
        </p:txBody>
      </p:sp>
      <p:sp>
        <p:nvSpPr>
          <p:cNvPr id="207" name="Google Shape;207;p10"/>
          <p:cNvSpPr txBox="1"/>
          <p:nvPr/>
        </p:nvSpPr>
        <p:spPr>
          <a:xfrm>
            <a:off x="6824450" y="4577250"/>
            <a:ext cx="20199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Treat with 1st Antibody</a:t>
            </a:r>
            <a:endParaRPr sz="1100" b="0" i="0" u="none" strike="noStrike" cap="none">
              <a:solidFill>
                <a:srgbClr val="000000"/>
              </a:solidFill>
              <a:latin typeface="Arial"/>
              <a:ea typeface="Arial"/>
              <a:cs typeface="Arial"/>
              <a:sym typeface="Arial"/>
            </a:endParaRPr>
          </a:p>
        </p:txBody>
      </p:sp>
      <p:sp>
        <p:nvSpPr>
          <p:cNvPr id="208" name="Google Shape;208;p10"/>
          <p:cNvSpPr txBox="1"/>
          <p:nvPr/>
        </p:nvSpPr>
        <p:spPr>
          <a:xfrm>
            <a:off x="3496825" y="4577250"/>
            <a:ext cx="25602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Treat with 2nd Antibody</a:t>
            </a:r>
            <a:endParaRPr sz="1100" b="0" i="0" u="none" strike="noStrike" cap="none">
              <a:solidFill>
                <a:srgbClr val="000000"/>
              </a:solidFill>
              <a:latin typeface="Arial"/>
              <a:ea typeface="Arial"/>
              <a:cs typeface="Arial"/>
              <a:sym typeface="Arial"/>
            </a:endParaRPr>
          </a:p>
        </p:txBody>
      </p:sp>
      <p:sp>
        <p:nvSpPr>
          <p:cNvPr id="209" name="Google Shape;209;p10"/>
          <p:cNvSpPr txBox="1"/>
          <p:nvPr/>
        </p:nvSpPr>
        <p:spPr>
          <a:xfrm>
            <a:off x="515181" y="4577250"/>
            <a:ext cx="13815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a:latin typeface="Nunito"/>
                <a:ea typeface="Nunito"/>
                <a:cs typeface="Nunito"/>
                <a:sym typeface="Nunito"/>
              </a:rPr>
              <a:t>Image Cells</a:t>
            </a:r>
            <a:endParaRPr sz="1100" b="0" i="0" u="none" strike="noStrike" cap="none">
              <a:solidFill>
                <a:srgbClr val="000000"/>
              </a:solidFill>
              <a:latin typeface="Arial"/>
              <a:ea typeface="Arial"/>
              <a:cs typeface="Arial"/>
              <a:sym typeface="Arial"/>
            </a:endParaRPr>
          </a:p>
        </p:txBody>
      </p:sp>
      <p:pic>
        <p:nvPicPr>
          <p:cNvPr id="210" name="Google Shape;210;p10"/>
          <p:cNvPicPr preferRelativeResize="0"/>
          <p:nvPr/>
        </p:nvPicPr>
        <p:blipFill rotWithShape="1">
          <a:blip r:embed="rId5">
            <a:alphaModFix/>
          </a:blip>
          <a:srcRect l="55734" t="27053" r="19645" b="12177"/>
          <a:stretch/>
        </p:blipFill>
        <p:spPr>
          <a:xfrm>
            <a:off x="7391900" y="644196"/>
            <a:ext cx="885002" cy="1420804"/>
          </a:xfrm>
          <a:prstGeom prst="rect">
            <a:avLst/>
          </a:prstGeom>
          <a:noFill/>
          <a:ln>
            <a:noFill/>
          </a:ln>
        </p:spPr>
      </p:pic>
      <p:sp>
        <p:nvSpPr>
          <p:cNvPr id="211" name="Google Shape;211;p10"/>
          <p:cNvSpPr txBox="1"/>
          <p:nvPr/>
        </p:nvSpPr>
        <p:spPr>
          <a:xfrm>
            <a:off x="7561250" y="1291775"/>
            <a:ext cx="546300" cy="2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BSA</a:t>
            </a:r>
            <a:endParaRPr sz="900" b="1">
              <a:solidFill>
                <a:schemeClr val="dk1"/>
              </a:solidFill>
              <a:latin typeface="Nunito"/>
              <a:ea typeface="Nunito"/>
              <a:cs typeface="Nunito"/>
              <a:sym typeface="Nunito"/>
            </a:endParaRPr>
          </a:p>
        </p:txBody>
      </p:sp>
      <p:pic>
        <p:nvPicPr>
          <p:cNvPr id="212" name="Google Shape;212;p10"/>
          <p:cNvPicPr preferRelativeResize="0"/>
          <p:nvPr/>
        </p:nvPicPr>
        <p:blipFill>
          <a:blip r:embed="rId6">
            <a:alphaModFix/>
          </a:blip>
          <a:stretch>
            <a:fillRect/>
          </a:stretch>
        </p:blipFill>
        <p:spPr>
          <a:xfrm>
            <a:off x="6850575" y="3380575"/>
            <a:ext cx="1967649" cy="1196625"/>
          </a:xfrm>
          <a:prstGeom prst="rect">
            <a:avLst/>
          </a:prstGeom>
          <a:noFill/>
          <a:ln>
            <a:noFill/>
          </a:ln>
        </p:spPr>
      </p:pic>
      <p:pic>
        <p:nvPicPr>
          <p:cNvPr id="213" name="Google Shape;213;p10"/>
          <p:cNvPicPr preferRelativeResize="0"/>
          <p:nvPr/>
        </p:nvPicPr>
        <p:blipFill rotWithShape="1">
          <a:blip r:embed="rId7">
            <a:alphaModFix/>
          </a:blip>
          <a:srcRect l="55813" t="55913" r="21792" b="12174"/>
          <a:stretch/>
        </p:blipFill>
        <p:spPr>
          <a:xfrm>
            <a:off x="3500000" y="2593563"/>
            <a:ext cx="2143974" cy="1987024"/>
          </a:xfrm>
          <a:prstGeom prst="rect">
            <a:avLst/>
          </a:prstGeom>
          <a:noFill/>
          <a:ln>
            <a:noFill/>
          </a:ln>
        </p:spPr>
      </p:pic>
      <p:pic>
        <p:nvPicPr>
          <p:cNvPr id="214" name="Google Shape;214;p10"/>
          <p:cNvPicPr preferRelativeResize="0"/>
          <p:nvPr/>
        </p:nvPicPr>
        <p:blipFill>
          <a:blip r:embed="rId8">
            <a:alphaModFix/>
          </a:blip>
          <a:stretch>
            <a:fillRect/>
          </a:stretch>
        </p:blipFill>
        <p:spPr>
          <a:xfrm>
            <a:off x="333500" y="2803675"/>
            <a:ext cx="1806176" cy="1826974"/>
          </a:xfrm>
          <a:prstGeom prst="rect">
            <a:avLst/>
          </a:prstGeom>
          <a:noFill/>
          <a:ln>
            <a:noFill/>
          </a:ln>
        </p:spPr>
      </p:pic>
      <p:sp>
        <p:nvSpPr>
          <p:cNvPr id="215" name="Google Shape;215;p10"/>
          <p:cNvSpPr/>
          <p:nvPr/>
        </p:nvSpPr>
        <p:spPr>
          <a:xfrm>
            <a:off x="2599241" y="1368550"/>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0"/>
          <p:cNvSpPr/>
          <p:nvPr/>
        </p:nvSpPr>
        <p:spPr>
          <a:xfrm rot="5400000">
            <a:off x="7442904" y="2707900"/>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0"/>
          <p:cNvSpPr/>
          <p:nvPr/>
        </p:nvSpPr>
        <p:spPr>
          <a:xfrm rot="10800000">
            <a:off x="5893841" y="3781425"/>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
          <p:cNvSpPr/>
          <p:nvPr/>
        </p:nvSpPr>
        <p:spPr>
          <a:xfrm rot="10800000">
            <a:off x="2428329" y="3781425"/>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2eeca08f223_0_94" descr="A close up of a cell&#10;&#10;Description automatically generated"/>
          <p:cNvPicPr preferRelativeResize="0"/>
          <p:nvPr/>
        </p:nvPicPr>
        <p:blipFill rotWithShape="1">
          <a:blip r:embed="rId3">
            <a:alphaModFix/>
          </a:blip>
          <a:srcRect/>
          <a:stretch/>
        </p:blipFill>
        <p:spPr>
          <a:xfrm>
            <a:off x="282900" y="1370475"/>
            <a:ext cx="4227274" cy="3154510"/>
          </a:xfrm>
          <a:prstGeom prst="rect">
            <a:avLst/>
          </a:prstGeom>
          <a:noFill/>
          <a:ln>
            <a:noFill/>
          </a:ln>
        </p:spPr>
      </p:pic>
      <p:pic>
        <p:nvPicPr>
          <p:cNvPr id="224" name="Google Shape;224;g2eeca08f223_0_94" descr="A green and red glowing lines&#10;&#10;Description automatically generated with medium confidence"/>
          <p:cNvPicPr preferRelativeResize="0"/>
          <p:nvPr/>
        </p:nvPicPr>
        <p:blipFill rotWithShape="1">
          <a:blip r:embed="rId4">
            <a:alphaModFix/>
          </a:blip>
          <a:srcRect/>
          <a:stretch/>
        </p:blipFill>
        <p:spPr>
          <a:xfrm>
            <a:off x="4680950" y="1370500"/>
            <a:ext cx="4227274" cy="3154451"/>
          </a:xfrm>
          <a:prstGeom prst="rect">
            <a:avLst/>
          </a:prstGeom>
          <a:noFill/>
          <a:ln>
            <a:noFill/>
          </a:ln>
        </p:spPr>
      </p:pic>
      <p:sp>
        <p:nvSpPr>
          <p:cNvPr id="225" name="Google Shape;225;g2eeca08f223_0_94"/>
          <p:cNvSpPr txBox="1"/>
          <p:nvPr/>
        </p:nvSpPr>
        <p:spPr>
          <a:xfrm>
            <a:off x="7821624" y="3714820"/>
            <a:ext cx="1086600" cy="6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200" b="1" dirty="0">
                <a:solidFill>
                  <a:srgbClr val="00B050"/>
                </a:solidFill>
                <a:latin typeface="Arial"/>
                <a:ea typeface="Arial"/>
                <a:cs typeface="Arial"/>
                <a:sym typeface="Arial"/>
              </a:rPr>
              <a:t>Exoc5-APP</a:t>
            </a:r>
            <a:endParaRPr sz="1200" dirty="0"/>
          </a:p>
          <a:p>
            <a:pPr marL="0" marR="0" lvl="0" indent="0" algn="l" rtl="0">
              <a:spcBef>
                <a:spcPts val="0"/>
              </a:spcBef>
              <a:spcAft>
                <a:spcPts val="0"/>
              </a:spcAft>
              <a:buNone/>
            </a:pPr>
            <a:r>
              <a:rPr lang="es" sz="1200" b="1" dirty="0">
                <a:solidFill>
                  <a:srgbClr val="0432FF"/>
                </a:solidFill>
                <a:latin typeface="Arial"/>
                <a:ea typeface="Arial"/>
                <a:cs typeface="Arial"/>
                <a:sym typeface="Arial"/>
              </a:rPr>
              <a:t>DAPI</a:t>
            </a:r>
            <a:br>
              <a:rPr lang="es" sz="1200" b="1" dirty="0">
                <a:solidFill>
                  <a:srgbClr val="FF0000"/>
                </a:solidFill>
                <a:latin typeface="Arial"/>
                <a:ea typeface="Arial"/>
                <a:cs typeface="Arial"/>
                <a:sym typeface="Arial"/>
              </a:rPr>
            </a:br>
            <a:r>
              <a:rPr lang="es" sz="1200" b="1" dirty="0">
                <a:solidFill>
                  <a:srgbClr val="D8D8D8"/>
                </a:solidFill>
                <a:latin typeface="Arial"/>
                <a:ea typeface="Arial"/>
                <a:cs typeface="Arial"/>
                <a:sym typeface="Arial"/>
              </a:rPr>
              <a:t>Map2</a:t>
            </a:r>
          </a:p>
          <a:p>
            <a:pPr marL="0" marR="0" lvl="0" indent="0" algn="l" rtl="0">
              <a:spcBef>
                <a:spcPts val="0"/>
              </a:spcBef>
              <a:spcAft>
                <a:spcPts val="0"/>
              </a:spcAft>
              <a:buNone/>
            </a:pPr>
            <a:r>
              <a:rPr lang="es" sz="1200" b="1" dirty="0">
                <a:solidFill>
                  <a:srgbClr val="FF0000"/>
                </a:solidFill>
              </a:rPr>
              <a:t>TdTomato</a:t>
            </a:r>
            <a:endParaRPr sz="1200" dirty="0">
              <a:solidFill>
                <a:srgbClr val="FF0000"/>
              </a:solidFill>
            </a:endParaRPr>
          </a:p>
        </p:txBody>
      </p:sp>
      <p:sp>
        <p:nvSpPr>
          <p:cNvPr id="226" name="Google Shape;226;g2eeca08f223_0_94"/>
          <p:cNvSpPr txBox="1">
            <a:spLocks noGrp="1"/>
          </p:cNvSpPr>
          <p:nvPr>
            <p:ph type="title"/>
          </p:nvPr>
        </p:nvSpPr>
        <p:spPr>
          <a:xfrm>
            <a:off x="166925" y="259700"/>
            <a:ext cx="8828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000000"/>
                </a:solidFill>
                <a:latin typeface="Nunito"/>
                <a:ea typeface="Nunito"/>
                <a:cs typeface="Nunito"/>
                <a:sym typeface="Nunito"/>
              </a:rPr>
              <a:t>Colocalization of Exoc5 and APP in mouse primary hippocampal neurons</a:t>
            </a:r>
            <a:endParaRPr sz="900" b="0">
              <a:solidFill>
                <a:srgbClr val="000000"/>
              </a:solidFill>
              <a:latin typeface="Arial"/>
              <a:ea typeface="Arial"/>
              <a:cs typeface="Arial"/>
              <a:sym typeface="Arial"/>
            </a:endParaRPr>
          </a:p>
          <a:p>
            <a:pPr marL="0" lvl="0" indent="0" algn="ctr" rtl="0">
              <a:spcBef>
                <a:spcPts val="0"/>
              </a:spcBef>
              <a:spcAft>
                <a:spcPts val="0"/>
              </a:spcAft>
              <a:buNone/>
            </a:pPr>
            <a:endParaRPr sz="2000">
              <a:solidFill>
                <a:srgbClr val="000000"/>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eeca08f223_0_104"/>
          <p:cNvSpPr txBox="1">
            <a:spLocks noGrp="1"/>
          </p:cNvSpPr>
          <p:nvPr>
            <p:ph type="title"/>
          </p:nvPr>
        </p:nvSpPr>
        <p:spPr>
          <a:xfrm>
            <a:off x="166925" y="259700"/>
            <a:ext cx="8828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000000"/>
                </a:solidFill>
                <a:latin typeface="Nunito"/>
                <a:ea typeface="Nunito"/>
                <a:cs typeface="Nunito"/>
                <a:sym typeface="Nunito"/>
              </a:rPr>
              <a:t>ICC shows colocalization of Exoc5 and APP appears decreased with insulin treatment, when compared to insulin starved cells</a:t>
            </a:r>
            <a:endParaRPr sz="900" b="0" dirty="0">
              <a:solidFill>
                <a:srgbClr val="000000"/>
              </a:solidFill>
              <a:latin typeface="Arial"/>
              <a:ea typeface="Arial"/>
              <a:cs typeface="Arial"/>
              <a:sym typeface="Arial"/>
            </a:endParaRPr>
          </a:p>
          <a:p>
            <a:pPr marL="0" lvl="0" indent="0" algn="ctr" rtl="0">
              <a:spcBef>
                <a:spcPts val="0"/>
              </a:spcBef>
              <a:spcAft>
                <a:spcPts val="0"/>
              </a:spcAft>
              <a:buNone/>
            </a:pPr>
            <a:endParaRPr sz="2000" dirty="0">
              <a:solidFill>
                <a:srgbClr val="000000"/>
              </a:solidFill>
              <a:latin typeface="Nunito"/>
              <a:ea typeface="Nunito"/>
              <a:cs typeface="Nunito"/>
              <a:sym typeface="Nunito"/>
            </a:endParaRPr>
          </a:p>
        </p:txBody>
      </p:sp>
      <p:pic>
        <p:nvPicPr>
          <p:cNvPr id="232" name="Google Shape;232;g2eeca08f223_0_104" descr="A close up of a cell&#10;&#10;Description automatically generated"/>
          <p:cNvPicPr preferRelativeResize="0"/>
          <p:nvPr/>
        </p:nvPicPr>
        <p:blipFill rotWithShape="1">
          <a:blip r:embed="rId3">
            <a:alphaModFix/>
          </a:blip>
          <a:srcRect l="14803" t="9519" r="18001" b="26459"/>
          <a:stretch/>
        </p:blipFill>
        <p:spPr>
          <a:xfrm>
            <a:off x="459425" y="1414600"/>
            <a:ext cx="3887626" cy="3475400"/>
          </a:xfrm>
          <a:prstGeom prst="rect">
            <a:avLst/>
          </a:prstGeom>
          <a:noFill/>
          <a:ln>
            <a:noFill/>
          </a:ln>
        </p:spPr>
      </p:pic>
      <p:pic>
        <p:nvPicPr>
          <p:cNvPr id="233" name="Google Shape;233;g2eeca08f223_0_104"/>
          <p:cNvPicPr preferRelativeResize="0"/>
          <p:nvPr/>
        </p:nvPicPr>
        <p:blipFill rotWithShape="1">
          <a:blip r:embed="rId4">
            <a:alphaModFix/>
          </a:blip>
          <a:srcRect l="4381" t="9975" r="28423" b="22982"/>
          <a:stretch/>
        </p:blipFill>
        <p:spPr>
          <a:xfrm>
            <a:off x="4786225" y="1414600"/>
            <a:ext cx="3887626" cy="3475400"/>
          </a:xfrm>
          <a:prstGeom prst="rect">
            <a:avLst/>
          </a:prstGeom>
          <a:noFill/>
          <a:ln>
            <a:noFill/>
          </a:ln>
        </p:spPr>
      </p:pic>
      <p:sp>
        <p:nvSpPr>
          <p:cNvPr id="234" name="Google Shape;234;g2eeca08f223_0_104"/>
          <p:cNvSpPr/>
          <p:nvPr/>
        </p:nvSpPr>
        <p:spPr>
          <a:xfrm rot="-5400000">
            <a:off x="1794512" y="2305080"/>
            <a:ext cx="224700" cy="252300"/>
          </a:xfrm>
          <a:prstGeom prst="rect">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5" name="Google Shape;235;g2eeca08f223_0_104"/>
          <p:cNvSpPr/>
          <p:nvPr/>
        </p:nvSpPr>
        <p:spPr>
          <a:xfrm rot="-5400000">
            <a:off x="8195238" y="2542203"/>
            <a:ext cx="196800" cy="245100"/>
          </a:xfrm>
          <a:prstGeom prst="rect">
            <a:avLst/>
          </a:prstGeom>
          <a:no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36" name="Google Shape;236;g2eeca08f223_0_104" descr="A close up of a cell&#10;&#10;Description automatically generated"/>
          <p:cNvPicPr preferRelativeResize="0"/>
          <p:nvPr/>
        </p:nvPicPr>
        <p:blipFill rotWithShape="1">
          <a:blip r:embed="rId3">
            <a:alphaModFix/>
          </a:blip>
          <a:srcRect l="42613" t="28583" r="47858" b="61395"/>
          <a:stretch/>
        </p:blipFill>
        <p:spPr>
          <a:xfrm>
            <a:off x="544499" y="2967825"/>
            <a:ext cx="1292713" cy="1275676"/>
          </a:xfrm>
          <a:prstGeom prst="rect">
            <a:avLst/>
          </a:prstGeom>
          <a:noFill/>
          <a:ln w="19050" cap="flat" cmpd="sng">
            <a:solidFill>
              <a:srgbClr val="FFFFFF"/>
            </a:solidFill>
            <a:prstDash val="solid"/>
            <a:round/>
            <a:headEnd type="none" w="sm" len="sm"/>
            <a:tailEnd type="none" w="sm" len="sm"/>
          </a:ln>
        </p:spPr>
      </p:pic>
      <p:pic>
        <p:nvPicPr>
          <p:cNvPr id="237" name="Google Shape;237;g2eeca08f223_0_104"/>
          <p:cNvPicPr preferRelativeResize="0"/>
          <p:nvPr/>
        </p:nvPicPr>
        <p:blipFill rotWithShape="1">
          <a:blip r:embed="rId4">
            <a:alphaModFix/>
          </a:blip>
          <a:srcRect l="59752" t="34886" r="32774" b="56602"/>
          <a:stretch/>
        </p:blipFill>
        <p:spPr>
          <a:xfrm>
            <a:off x="5677225" y="1487200"/>
            <a:ext cx="1292700" cy="1275689"/>
          </a:xfrm>
          <a:prstGeom prst="rect">
            <a:avLst/>
          </a:prstGeom>
          <a:noFill/>
          <a:ln w="19050" cap="flat" cmpd="sng">
            <a:solidFill>
              <a:srgbClr val="FFFFFF"/>
            </a:solidFill>
            <a:prstDash val="solid"/>
            <a:round/>
            <a:headEnd type="none" w="sm" len="sm"/>
            <a:tailEnd type="none" w="sm" len="sm"/>
          </a:ln>
        </p:spPr>
      </p:pic>
      <p:cxnSp>
        <p:nvCxnSpPr>
          <p:cNvPr id="238" name="Google Shape;238;g2eeca08f223_0_104"/>
          <p:cNvCxnSpPr>
            <a:endCxn id="234" idx="0"/>
          </p:cNvCxnSpPr>
          <p:nvPr/>
        </p:nvCxnSpPr>
        <p:spPr>
          <a:xfrm rot="10800000" flipH="1">
            <a:off x="1009112" y="2431230"/>
            <a:ext cx="771600" cy="533100"/>
          </a:xfrm>
          <a:prstGeom prst="straightConnector1">
            <a:avLst/>
          </a:prstGeom>
          <a:noFill/>
          <a:ln w="19050" cap="flat" cmpd="sng">
            <a:solidFill>
              <a:srgbClr val="FFFFFF"/>
            </a:solidFill>
            <a:prstDash val="solid"/>
            <a:miter lim="800000"/>
            <a:headEnd type="none" w="sm" len="sm"/>
            <a:tailEnd type="none" w="sm" len="sm"/>
          </a:ln>
        </p:spPr>
      </p:cxnSp>
      <p:cxnSp>
        <p:nvCxnSpPr>
          <p:cNvPr id="239" name="Google Shape;239;g2eeca08f223_0_104"/>
          <p:cNvCxnSpPr>
            <a:stCxn id="237" idx="3"/>
            <a:endCxn id="235" idx="0"/>
          </p:cNvCxnSpPr>
          <p:nvPr/>
        </p:nvCxnSpPr>
        <p:spPr>
          <a:xfrm>
            <a:off x="6969925" y="2125045"/>
            <a:ext cx="1201200" cy="539700"/>
          </a:xfrm>
          <a:prstGeom prst="straightConnector1">
            <a:avLst/>
          </a:prstGeom>
          <a:noFill/>
          <a:ln w="19050" cap="flat" cmpd="sng">
            <a:solidFill>
              <a:srgbClr val="FFFFFF"/>
            </a:solidFill>
            <a:prstDash val="solid"/>
            <a:miter lim="800000"/>
            <a:headEnd type="none" w="sm" len="sm"/>
            <a:tailEnd type="none" w="sm" len="sm"/>
          </a:ln>
        </p:spPr>
      </p:cxnSp>
      <p:sp>
        <p:nvSpPr>
          <p:cNvPr id="240" name="Google Shape;240;g2eeca08f223_0_104"/>
          <p:cNvSpPr txBox="1"/>
          <p:nvPr/>
        </p:nvSpPr>
        <p:spPr>
          <a:xfrm>
            <a:off x="7955894" y="4243500"/>
            <a:ext cx="797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200" b="1">
                <a:solidFill>
                  <a:srgbClr val="00B050"/>
                </a:solidFill>
                <a:latin typeface="Arial"/>
                <a:ea typeface="Arial"/>
                <a:cs typeface="Arial"/>
                <a:sym typeface="Arial"/>
              </a:rPr>
              <a:t>Exoc5</a:t>
            </a:r>
            <a:endParaRPr sz="1200"/>
          </a:p>
          <a:p>
            <a:pPr marL="0" marR="0" lvl="0" indent="0" algn="l" rtl="0">
              <a:spcBef>
                <a:spcPts val="0"/>
              </a:spcBef>
              <a:spcAft>
                <a:spcPts val="0"/>
              </a:spcAft>
              <a:buNone/>
            </a:pPr>
            <a:r>
              <a:rPr lang="es" sz="1200" b="1">
                <a:solidFill>
                  <a:srgbClr val="FF0000"/>
                </a:solidFill>
                <a:latin typeface="Arial"/>
                <a:ea typeface="Arial"/>
                <a:cs typeface="Arial"/>
                <a:sym typeface="Arial"/>
              </a:rPr>
              <a:t>APP</a:t>
            </a:r>
            <a:br>
              <a:rPr lang="es" sz="1200" b="1">
                <a:solidFill>
                  <a:srgbClr val="FF0000"/>
                </a:solidFill>
                <a:latin typeface="Arial"/>
                <a:ea typeface="Arial"/>
                <a:cs typeface="Arial"/>
                <a:sym typeface="Arial"/>
              </a:rPr>
            </a:br>
            <a:r>
              <a:rPr lang="es" sz="1200" b="1">
                <a:solidFill>
                  <a:srgbClr val="0432FF"/>
                </a:solidFill>
                <a:latin typeface="Arial"/>
                <a:ea typeface="Arial"/>
                <a:cs typeface="Arial"/>
                <a:sym typeface="Arial"/>
              </a:rPr>
              <a:t>DAPI </a:t>
            </a:r>
            <a:endParaRPr sz="1200"/>
          </a:p>
        </p:txBody>
      </p:sp>
      <p:sp>
        <p:nvSpPr>
          <p:cNvPr id="241" name="Google Shape;241;g2eeca08f223_0_104"/>
          <p:cNvSpPr txBox="1"/>
          <p:nvPr/>
        </p:nvSpPr>
        <p:spPr>
          <a:xfrm>
            <a:off x="1330059" y="1075912"/>
            <a:ext cx="1984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latin typeface="Nunito"/>
                <a:ea typeface="Nunito"/>
                <a:cs typeface="Nunito"/>
                <a:sym typeface="Nunito"/>
              </a:rPr>
              <a:t>- Insulin</a:t>
            </a:r>
            <a:endParaRPr sz="1600">
              <a:latin typeface="Nunito"/>
              <a:ea typeface="Nunito"/>
              <a:cs typeface="Nunito"/>
              <a:sym typeface="Nunito"/>
            </a:endParaRPr>
          </a:p>
        </p:txBody>
      </p:sp>
      <p:sp>
        <p:nvSpPr>
          <p:cNvPr id="242" name="Google Shape;242;g2eeca08f223_0_104"/>
          <p:cNvSpPr txBox="1"/>
          <p:nvPr/>
        </p:nvSpPr>
        <p:spPr>
          <a:xfrm>
            <a:off x="5744394" y="1075903"/>
            <a:ext cx="19713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latin typeface="Nunito"/>
                <a:ea typeface="Nunito"/>
                <a:cs typeface="Nunito"/>
                <a:sym typeface="Nunito"/>
              </a:rPr>
              <a:t>+ Insulin</a:t>
            </a:r>
            <a:endParaRPr sz="1600">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ee832a3c61_0_12"/>
          <p:cNvSpPr txBox="1"/>
          <p:nvPr/>
        </p:nvSpPr>
        <p:spPr>
          <a:xfrm>
            <a:off x="178350" y="214025"/>
            <a:ext cx="8787300" cy="4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s" sz="2000" b="1">
                <a:latin typeface="Nunito"/>
                <a:ea typeface="Nunito"/>
                <a:cs typeface="Nunito"/>
                <a:sym typeface="Nunito"/>
              </a:rPr>
              <a:t>Proteomics</a:t>
            </a:r>
            <a:endParaRPr sz="900" b="0" i="0" u="none" strike="noStrike" cap="none">
              <a:solidFill>
                <a:srgbClr val="000000"/>
              </a:solidFill>
              <a:latin typeface="Arial"/>
              <a:ea typeface="Arial"/>
              <a:cs typeface="Arial"/>
              <a:sym typeface="Arial"/>
            </a:endParaRPr>
          </a:p>
        </p:txBody>
      </p:sp>
      <p:pic>
        <p:nvPicPr>
          <p:cNvPr id="248" name="Google Shape;248;g2ee832a3c61_0_12"/>
          <p:cNvPicPr preferRelativeResize="0"/>
          <p:nvPr/>
        </p:nvPicPr>
        <p:blipFill rotWithShape="1">
          <a:blip r:embed="rId3">
            <a:alphaModFix/>
          </a:blip>
          <a:srcRect/>
          <a:stretch/>
        </p:blipFill>
        <p:spPr>
          <a:xfrm>
            <a:off x="7323163" y="3167488"/>
            <a:ext cx="877875" cy="1290000"/>
          </a:xfrm>
          <a:prstGeom prst="rect">
            <a:avLst/>
          </a:prstGeom>
          <a:noFill/>
          <a:ln>
            <a:noFill/>
          </a:ln>
        </p:spPr>
      </p:pic>
      <p:pic>
        <p:nvPicPr>
          <p:cNvPr id="249" name="Google Shape;249;g2ee832a3c61_0_12"/>
          <p:cNvPicPr preferRelativeResize="0"/>
          <p:nvPr/>
        </p:nvPicPr>
        <p:blipFill rotWithShape="1">
          <a:blip r:embed="rId4">
            <a:alphaModFix/>
          </a:blip>
          <a:srcRect l="56070" t="55870" r="24147" b="11096"/>
          <a:stretch/>
        </p:blipFill>
        <p:spPr>
          <a:xfrm>
            <a:off x="6845300" y="606950"/>
            <a:ext cx="1542600" cy="1315450"/>
          </a:xfrm>
          <a:prstGeom prst="rect">
            <a:avLst/>
          </a:prstGeom>
          <a:noFill/>
          <a:ln>
            <a:noFill/>
          </a:ln>
        </p:spPr>
      </p:pic>
      <p:sp>
        <p:nvSpPr>
          <p:cNvPr id="250" name="Google Shape;250;g2ee832a3c61_0_12"/>
          <p:cNvSpPr txBox="1"/>
          <p:nvPr/>
        </p:nvSpPr>
        <p:spPr>
          <a:xfrm>
            <a:off x="485718" y="1979215"/>
            <a:ext cx="15426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SH-SY5Y human cell line</a:t>
            </a:r>
            <a:endParaRPr sz="1300">
              <a:latin typeface="Nunito"/>
              <a:ea typeface="Nunito"/>
              <a:cs typeface="Nunito"/>
              <a:sym typeface="Nunito"/>
            </a:endParaRPr>
          </a:p>
        </p:txBody>
      </p:sp>
      <p:sp>
        <p:nvSpPr>
          <p:cNvPr id="251" name="Google Shape;251;g2ee832a3c61_0_12"/>
          <p:cNvSpPr txBox="1"/>
          <p:nvPr/>
        </p:nvSpPr>
        <p:spPr>
          <a:xfrm>
            <a:off x="3336098" y="1977825"/>
            <a:ext cx="21228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18-day neuron differentiation protocol</a:t>
            </a:r>
            <a:endParaRPr sz="1300">
              <a:latin typeface="Nunito"/>
              <a:ea typeface="Nunito"/>
              <a:cs typeface="Nunito"/>
              <a:sym typeface="Nunito"/>
            </a:endParaRPr>
          </a:p>
        </p:txBody>
      </p:sp>
      <p:sp>
        <p:nvSpPr>
          <p:cNvPr id="252" name="Google Shape;252;g2ee832a3c61_0_12"/>
          <p:cNvSpPr txBox="1"/>
          <p:nvPr/>
        </p:nvSpPr>
        <p:spPr>
          <a:xfrm>
            <a:off x="6766682" y="1979230"/>
            <a:ext cx="17844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Biotinylation of cell surface proteins</a:t>
            </a:r>
            <a:endParaRPr sz="1300">
              <a:latin typeface="Nunito"/>
              <a:ea typeface="Nunito"/>
              <a:cs typeface="Nunito"/>
              <a:sym typeface="Nunito"/>
            </a:endParaRPr>
          </a:p>
        </p:txBody>
      </p:sp>
      <p:sp>
        <p:nvSpPr>
          <p:cNvPr id="253" name="Google Shape;253;g2ee832a3c61_0_12"/>
          <p:cNvSpPr txBox="1"/>
          <p:nvPr/>
        </p:nvSpPr>
        <p:spPr>
          <a:xfrm>
            <a:off x="6869900" y="4434650"/>
            <a:ext cx="17844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Capture with streptavidin beads</a:t>
            </a:r>
            <a:endParaRPr sz="1300">
              <a:latin typeface="Nunito"/>
              <a:ea typeface="Nunito"/>
              <a:cs typeface="Nunito"/>
              <a:sym typeface="Nunito"/>
            </a:endParaRPr>
          </a:p>
        </p:txBody>
      </p:sp>
      <p:sp>
        <p:nvSpPr>
          <p:cNvPr id="254" name="Google Shape;254;g2ee832a3c61_0_12"/>
          <p:cNvSpPr txBox="1"/>
          <p:nvPr/>
        </p:nvSpPr>
        <p:spPr>
          <a:xfrm>
            <a:off x="3505309" y="4434648"/>
            <a:ext cx="17844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Intact Protein Separation</a:t>
            </a:r>
            <a:endParaRPr sz="1300">
              <a:latin typeface="Nunito"/>
              <a:ea typeface="Nunito"/>
              <a:cs typeface="Nunito"/>
              <a:sym typeface="Nunito"/>
            </a:endParaRPr>
          </a:p>
        </p:txBody>
      </p:sp>
      <p:sp>
        <p:nvSpPr>
          <p:cNvPr id="255" name="Google Shape;255;g2ee832a3c61_0_12"/>
          <p:cNvSpPr txBox="1"/>
          <p:nvPr/>
        </p:nvSpPr>
        <p:spPr>
          <a:xfrm>
            <a:off x="348598" y="4434649"/>
            <a:ext cx="1784400" cy="4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300">
                <a:solidFill>
                  <a:srgbClr val="000000"/>
                </a:solidFill>
                <a:latin typeface="Nunito"/>
                <a:ea typeface="Nunito"/>
                <a:cs typeface="Nunito"/>
                <a:sym typeface="Nunito"/>
              </a:rPr>
              <a:t>Proteoform Quantitative Analysis</a:t>
            </a:r>
            <a:endParaRPr sz="1300">
              <a:latin typeface="Nunito"/>
              <a:ea typeface="Nunito"/>
              <a:cs typeface="Nunito"/>
              <a:sym typeface="Nunito"/>
            </a:endParaRPr>
          </a:p>
        </p:txBody>
      </p:sp>
      <p:pic>
        <p:nvPicPr>
          <p:cNvPr id="256" name="Google Shape;256;g2ee832a3c61_0_12"/>
          <p:cNvPicPr preferRelativeResize="0"/>
          <p:nvPr/>
        </p:nvPicPr>
        <p:blipFill>
          <a:blip r:embed="rId5">
            <a:alphaModFix/>
          </a:blip>
          <a:stretch>
            <a:fillRect/>
          </a:stretch>
        </p:blipFill>
        <p:spPr>
          <a:xfrm>
            <a:off x="3332675" y="856701"/>
            <a:ext cx="2129620" cy="953650"/>
          </a:xfrm>
          <a:prstGeom prst="rect">
            <a:avLst/>
          </a:prstGeom>
          <a:noFill/>
          <a:ln>
            <a:noFill/>
          </a:ln>
        </p:spPr>
      </p:pic>
      <p:pic>
        <p:nvPicPr>
          <p:cNvPr id="257" name="Google Shape;257;g2ee832a3c61_0_12"/>
          <p:cNvPicPr preferRelativeResize="0"/>
          <p:nvPr/>
        </p:nvPicPr>
        <p:blipFill rotWithShape="1">
          <a:blip r:embed="rId6">
            <a:alphaModFix/>
          </a:blip>
          <a:srcRect r="9107"/>
          <a:stretch/>
        </p:blipFill>
        <p:spPr>
          <a:xfrm>
            <a:off x="3575258" y="3069602"/>
            <a:ext cx="1644491" cy="1315450"/>
          </a:xfrm>
          <a:prstGeom prst="rect">
            <a:avLst/>
          </a:prstGeom>
          <a:noFill/>
          <a:ln>
            <a:noFill/>
          </a:ln>
        </p:spPr>
      </p:pic>
      <p:pic>
        <p:nvPicPr>
          <p:cNvPr id="258" name="Google Shape;258;g2ee832a3c61_0_12"/>
          <p:cNvPicPr preferRelativeResize="0"/>
          <p:nvPr/>
        </p:nvPicPr>
        <p:blipFill>
          <a:blip r:embed="rId7">
            <a:alphaModFix/>
          </a:blip>
          <a:stretch>
            <a:fillRect/>
          </a:stretch>
        </p:blipFill>
        <p:spPr>
          <a:xfrm>
            <a:off x="402331" y="3069600"/>
            <a:ext cx="1676944" cy="1315450"/>
          </a:xfrm>
          <a:prstGeom prst="rect">
            <a:avLst/>
          </a:prstGeom>
          <a:noFill/>
          <a:ln>
            <a:noFill/>
          </a:ln>
        </p:spPr>
      </p:pic>
      <p:pic>
        <p:nvPicPr>
          <p:cNvPr id="259" name="Google Shape;259;g2ee832a3c61_0_12"/>
          <p:cNvPicPr preferRelativeResize="0"/>
          <p:nvPr/>
        </p:nvPicPr>
        <p:blipFill rotWithShape="1">
          <a:blip r:embed="rId8">
            <a:alphaModFix/>
          </a:blip>
          <a:srcRect/>
          <a:stretch/>
        </p:blipFill>
        <p:spPr>
          <a:xfrm>
            <a:off x="485726" y="689225"/>
            <a:ext cx="1542601" cy="1290005"/>
          </a:xfrm>
          <a:prstGeom prst="rect">
            <a:avLst/>
          </a:prstGeom>
          <a:noFill/>
          <a:ln>
            <a:noFill/>
          </a:ln>
        </p:spPr>
      </p:pic>
      <p:sp>
        <p:nvSpPr>
          <p:cNvPr id="260" name="Google Shape;260;g2ee832a3c61_0_12"/>
          <p:cNvSpPr/>
          <p:nvPr/>
        </p:nvSpPr>
        <p:spPr>
          <a:xfrm>
            <a:off x="2241441" y="1188125"/>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ee832a3c61_0_12"/>
          <p:cNvSpPr/>
          <p:nvPr/>
        </p:nvSpPr>
        <p:spPr>
          <a:xfrm>
            <a:off x="5762304" y="1187425"/>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ee832a3c61_0_12"/>
          <p:cNvSpPr/>
          <p:nvPr/>
        </p:nvSpPr>
        <p:spPr>
          <a:xfrm rot="5400000">
            <a:off x="7522250" y="2714163"/>
            <a:ext cx="4797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ee832a3c61_0_12"/>
          <p:cNvSpPr/>
          <p:nvPr/>
        </p:nvSpPr>
        <p:spPr>
          <a:xfrm rot="10800000">
            <a:off x="5879954" y="3666400"/>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2ee832a3c61_0_12"/>
          <p:cNvSpPr/>
          <p:nvPr/>
        </p:nvSpPr>
        <p:spPr>
          <a:xfrm rot="10800000">
            <a:off x="2318541" y="3666388"/>
            <a:ext cx="783000" cy="292200"/>
          </a:xfrm>
          <a:prstGeom prst="rightArrow">
            <a:avLst>
              <a:gd name="adj1" fmla="val 50000"/>
              <a:gd name="adj2" fmla="val 50000"/>
            </a:avLst>
          </a:prstGeom>
          <a:solidFill>
            <a:srgbClr val="5F8195"/>
          </a:solidFill>
          <a:ln w="9525" cap="flat" cmpd="sng">
            <a:solidFill>
              <a:srgbClr val="5F819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eeca08f223_0_122"/>
          <p:cNvSpPr txBox="1"/>
          <p:nvPr/>
        </p:nvSpPr>
        <p:spPr>
          <a:xfrm>
            <a:off x="7256657" y="3667300"/>
            <a:ext cx="1948500" cy="636900"/>
          </a:xfrm>
          <a:prstGeom prst="rect">
            <a:avLst/>
          </a:prstGeom>
          <a:noFill/>
          <a:ln>
            <a:noFill/>
          </a:ln>
        </p:spPr>
        <p:txBody>
          <a:bodyPr spcFirstLastPara="1" wrap="square" lIns="91425" tIns="91425" rIns="91425" bIns="91425" anchor="t" anchorCtr="0">
            <a:noAutofit/>
          </a:bodyPr>
          <a:lstStyle/>
          <a:p>
            <a:pPr marL="0" marR="0" lvl="0" indent="0" algn="just" rtl="0">
              <a:spcBef>
                <a:spcPts val="0"/>
              </a:spcBef>
              <a:spcAft>
                <a:spcPts val="0"/>
              </a:spcAft>
              <a:buNone/>
            </a:pPr>
            <a:r>
              <a:rPr lang="es" sz="1000" b="1">
                <a:solidFill>
                  <a:srgbClr val="000000"/>
                </a:solidFill>
                <a:latin typeface="Helvetica Neue"/>
                <a:ea typeface="Helvetica Neue"/>
                <a:cs typeface="Helvetica Neue"/>
                <a:sym typeface="Helvetica Neue"/>
              </a:rPr>
              <a:t>ES- endosidin treated</a:t>
            </a:r>
            <a:endParaRPr sz="1000" b="1">
              <a:latin typeface="Helvetica Neue"/>
              <a:ea typeface="Helvetica Neue"/>
              <a:cs typeface="Helvetica Neue"/>
              <a:sym typeface="Helvetica Neue"/>
            </a:endParaRPr>
          </a:p>
          <a:p>
            <a:pPr marL="0" marR="0" lvl="0" indent="0" algn="just" rtl="0">
              <a:spcBef>
                <a:spcPts val="0"/>
              </a:spcBef>
              <a:spcAft>
                <a:spcPts val="0"/>
              </a:spcAft>
              <a:buNone/>
            </a:pPr>
            <a:endParaRPr sz="1000" b="1">
              <a:latin typeface="Helvetica Neue"/>
              <a:ea typeface="Helvetica Neue"/>
              <a:cs typeface="Helvetica Neue"/>
              <a:sym typeface="Helvetica Neue"/>
            </a:endParaRPr>
          </a:p>
          <a:p>
            <a:pPr marL="0" marR="0" lvl="0" indent="0" algn="just" rtl="0">
              <a:spcBef>
                <a:spcPts val="0"/>
              </a:spcBef>
              <a:spcAft>
                <a:spcPts val="0"/>
              </a:spcAft>
              <a:buNone/>
            </a:pPr>
            <a:r>
              <a:rPr lang="es" sz="1000" b="1">
                <a:solidFill>
                  <a:srgbClr val="000000"/>
                </a:solidFill>
                <a:latin typeface="Helvetica Neue"/>
                <a:ea typeface="Helvetica Neue"/>
                <a:cs typeface="Helvetica Neue"/>
                <a:sym typeface="Helvetica Neue"/>
              </a:rPr>
              <a:t>UN- untreated</a:t>
            </a:r>
            <a:endParaRPr sz="1000">
              <a:solidFill>
                <a:srgbClr val="000000"/>
              </a:solidFill>
              <a:latin typeface="Helvetica Neue"/>
              <a:ea typeface="Helvetica Neue"/>
              <a:cs typeface="Helvetica Neue"/>
              <a:sym typeface="Helvetica Neue"/>
            </a:endParaRPr>
          </a:p>
        </p:txBody>
      </p:sp>
      <p:sp>
        <p:nvSpPr>
          <p:cNvPr id="270" name="Google Shape;270;g2eeca08f223_0_122"/>
          <p:cNvSpPr txBox="1">
            <a:spLocks noGrp="1"/>
          </p:cNvSpPr>
          <p:nvPr>
            <p:ph type="title"/>
          </p:nvPr>
        </p:nvSpPr>
        <p:spPr>
          <a:xfrm>
            <a:off x="206200" y="259700"/>
            <a:ext cx="8749200" cy="63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000000"/>
                </a:solidFill>
                <a:latin typeface="Nunito"/>
                <a:ea typeface="Nunito"/>
                <a:cs typeface="Nunito"/>
                <a:sym typeface="Nunito"/>
              </a:rPr>
              <a:t>Increases, decreases, or no changes found in cell surface proteins </a:t>
            </a:r>
            <a:endParaRPr sz="900" b="0">
              <a:solidFill>
                <a:srgbClr val="000000"/>
              </a:solidFill>
              <a:latin typeface="Arial"/>
              <a:ea typeface="Arial"/>
              <a:cs typeface="Arial"/>
              <a:sym typeface="Arial"/>
            </a:endParaRPr>
          </a:p>
          <a:p>
            <a:pPr marL="0" lvl="0" indent="0" algn="ctr" rtl="0">
              <a:spcBef>
                <a:spcPts val="0"/>
              </a:spcBef>
              <a:spcAft>
                <a:spcPts val="0"/>
              </a:spcAft>
              <a:buNone/>
            </a:pPr>
            <a:endParaRPr sz="2000">
              <a:solidFill>
                <a:srgbClr val="000000"/>
              </a:solidFill>
              <a:latin typeface="Nunito"/>
              <a:ea typeface="Nunito"/>
              <a:cs typeface="Nunito"/>
              <a:sym typeface="Nunito"/>
            </a:endParaRPr>
          </a:p>
        </p:txBody>
      </p:sp>
      <p:pic>
        <p:nvPicPr>
          <p:cNvPr id="271" name="Google Shape;271;g2eeca08f223_0_122"/>
          <p:cNvPicPr preferRelativeResize="0"/>
          <p:nvPr/>
        </p:nvPicPr>
        <p:blipFill>
          <a:blip r:embed="rId3">
            <a:alphaModFix/>
          </a:blip>
          <a:stretch>
            <a:fillRect/>
          </a:stretch>
        </p:blipFill>
        <p:spPr>
          <a:xfrm>
            <a:off x="1974838" y="826525"/>
            <a:ext cx="5194324" cy="4076674"/>
          </a:xfrm>
          <a:prstGeom prst="rect">
            <a:avLst/>
          </a:prstGeom>
          <a:noFill/>
          <a:ln>
            <a:noFill/>
          </a:ln>
        </p:spPr>
      </p:pic>
      <p:sp>
        <p:nvSpPr>
          <p:cNvPr id="272" name="Google Shape;272;g2eeca08f223_0_122"/>
          <p:cNvSpPr txBox="1"/>
          <p:nvPr/>
        </p:nvSpPr>
        <p:spPr>
          <a:xfrm>
            <a:off x="3080800" y="8265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 raw P value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2eeca08f223_0_133"/>
          <p:cNvPicPr preferRelativeResize="0"/>
          <p:nvPr/>
        </p:nvPicPr>
        <p:blipFill rotWithShape="1">
          <a:blip r:embed="rId3">
            <a:alphaModFix/>
          </a:blip>
          <a:srcRect l="7783" t="11069" b="10140"/>
          <a:stretch/>
        </p:blipFill>
        <p:spPr>
          <a:xfrm>
            <a:off x="789325" y="1423725"/>
            <a:ext cx="3376750" cy="3307199"/>
          </a:xfrm>
          <a:prstGeom prst="rect">
            <a:avLst/>
          </a:prstGeom>
          <a:noFill/>
          <a:ln>
            <a:noFill/>
          </a:ln>
        </p:spPr>
      </p:pic>
      <p:pic>
        <p:nvPicPr>
          <p:cNvPr id="278" name="Google Shape;278;g2eeca08f223_0_133" descr="A graph with red and blue dots&#10;&#10;Description automatically generated"/>
          <p:cNvPicPr preferRelativeResize="0"/>
          <p:nvPr/>
        </p:nvPicPr>
        <p:blipFill rotWithShape="1">
          <a:blip r:embed="rId4">
            <a:alphaModFix/>
          </a:blip>
          <a:srcRect l="6323" t="7335" b="12058"/>
          <a:stretch/>
        </p:blipFill>
        <p:spPr>
          <a:xfrm>
            <a:off x="5101000" y="1423725"/>
            <a:ext cx="3370826" cy="3307199"/>
          </a:xfrm>
          <a:prstGeom prst="rect">
            <a:avLst/>
          </a:prstGeom>
          <a:noFill/>
          <a:ln>
            <a:noFill/>
          </a:ln>
        </p:spPr>
      </p:pic>
      <p:sp>
        <p:nvSpPr>
          <p:cNvPr id="279" name="Google Shape;279;g2eeca08f223_0_133"/>
          <p:cNvSpPr txBox="1"/>
          <p:nvPr/>
        </p:nvSpPr>
        <p:spPr>
          <a:xfrm>
            <a:off x="1258954" y="1085021"/>
            <a:ext cx="24375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latin typeface="Arial"/>
                <a:ea typeface="Arial"/>
                <a:cs typeface="Arial"/>
                <a:sym typeface="Arial"/>
              </a:rPr>
              <a:t>APP</a:t>
            </a:r>
            <a:endParaRPr sz="1600"/>
          </a:p>
        </p:txBody>
      </p:sp>
      <p:sp>
        <p:nvSpPr>
          <p:cNvPr id="280" name="Google Shape;280;g2eeca08f223_0_133"/>
          <p:cNvSpPr txBox="1"/>
          <p:nvPr/>
        </p:nvSpPr>
        <p:spPr>
          <a:xfrm>
            <a:off x="5567666" y="1085027"/>
            <a:ext cx="24375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solidFill>
                  <a:srgbClr val="000000"/>
                </a:solidFill>
                <a:latin typeface="Arial"/>
                <a:ea typeface="Arial"/>
                <a:cs typeface="Arial"/>
                <a:sym typeface="Arial"/>
              </a:rPr>
              <a:t>APLP1</a:t>
            </a:r>
            <a:endParaRPr sz="1600"/>
          </a:p>
        </p:txBody>
      </p:sp>
      <p:sp>
        <p:nvSpPr>
          <p:cNvPr id="281" name="Google Shape;281;g2eeca08f223_0_133"/>
          <p:cNvSpPr txBox="1"/>
          <p:nvPr/>
        </p:nvSpPr>
        <p:spPr>
          <a:xfrm>
            <a:off x="1370253" y="4680798"/>
            <a:ext cx="2326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ES               UN</a:t>
            </a:r>
            <a:endParaRPr/>
          </a:p>
        </p:txBody>
      </p:sp>
      <p:sp>
        <p:nvSpPr>
          <p:cNvPr id="282" name="Google Shape;282;g2eeca08f223_0_133"/>
          <p:cNvSpPr txBox="1"/>
          <p:nvPr/>
        </p:nvSpPr>
        <p:spPr>
          <a:xfrm>
            <a:off x="5709754" y="4680798"/>
            <a:ext cx="2326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ES               UN</a:t>
            </a:r>
            <a:endParaRPr/>
          </a:p>
        </p:txBody>
      </p:sp>
      <p:sp>
        <p:nvSpPr>
          <p:cNvPr id="283" name="Google Shape;283;g2eeca08f223_0_133"/>
          <p:cNvSpPr txBox="1"/>
          <p:nvPr/>
        </p:nvSpPr>
        <p:spPr>
          <a:xfrm rot="-5400000">
            <a:off x="-905603" y="2825466"/>
            <a:ext cx="29160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normalized intensity</a:t>
            </a:r>
            <a:endParaRPr/>
          </a:p>
        </p:txBody>
      </p:sp>
      <p:sp>
        <p:nvSpPr>
          <p:cNvPr id="284" name="Google Shape;284;g2eeca08f223_0_133"/>
          <p:cNvSpPr txBox="1"/>
          <p:nvPr/>
        </p:nvSpPr>
        <p:spPr>
          <a:xfrm rot="-5400000">
            <a:off x="3458179" y="2825477"/>
            <a:ext cx="29160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normalized intensity</a:t>
            </a:r>
            <a:endParaRPr/>
          </a:p>
        </p:txBody>
      </p:sp>
      <p:sp>
        <p:nvSpPr>
          <p:cNvPr id="285" name="Google Shape;285;g2eeca08f223_0_133"/>
          <p:cNvSpPr txBox="1"/>
          <p:nvPr/>
        </p:nvSpPr>
        <p:spPr>
          <a:xfrm>
            <a:off x="1112901" y="3017800"/>
            <a:ext cx="1019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200" b="1">
                <a:solidFill>
                  <a:srgbClr val="000000"/>
                </a:solidFill>
                <a:latin typeface="Arial"/>
                <a:ea typeface="Arial"/>
                <a:cs typeface="Arial"/>
                <a:sym typeface="Arial"/>
              </a:rPr>
              <a:t>p=0.007</a:t>
            </a:r>
            <a:endParaRPr sz="1200"/>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6" name="Google Shape;286;g2eeca08f223_0_133"/>
          <p:cNvSpPr txBox="1"/>
          <p:nvPr/>
        </p:nvSpPr>
        <p:spPr>
          <a:xfrm>
            <a:off x="5418099" y="2604069"/>
            <a:ext cx="6927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200" b="1">
                <a:solidFill>
                  <a:srgbClr val="000000"/>
                </a:solidFill>
                <a:latin typeface="Arial"/>
                <a:ea typeface="Arial"/>
                <a:cs typeface="Arial"/>
                <a:sym typeface="Arial"/>
              </a:rPr>
              <a:t>p=0.34</a:t>
            </a:r>
            <a:endParaRPr sz="1200"/>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87" name="Google Shape;287;g2eeca08f223_0_133"/>
          <p:cNvSpPr txBox="1">
            <a:spLocks noGrp="1"/>
          </p:cNvSpPr>
          <p:nvPr>
            <p:ph type="title"/>
          </p:nvPr>
        </p:nvSpPr>
        <p:spPr>
          <a:xfrm>
            <a:off x="183300" y="260525"/>
            <a:ext cx="87774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000000"/>
                </a:solidFill>
                <a:latin typeface="Nunito"/>
                <a:ea typeface="Nunito"/>
                <a:cs typeface="Nunito"/>
                <a:sym typeface="Nunito"/>
              </a:rPr>
              <a:t>APP significantly decreased on the surface of neurons treated with ES2, while APLP1 is not.</a:t>
            </a:r>
            <a:endParaRPr sz="2000">
              <a:solidFill>
                <a:srgbClr val="000000"/>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eeca08f223_0_166"/>
          <p:cNvSpPr txBox="1"/>
          <p:nvPr/>
        </p:nvSpPr>
        <p:spPr>
          <a:xfrm>
            <a:off x="1258954" y="1085021"/>
            <a:ext cx="24375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t>EEA1</a:t>
            </a:r>
            <a:endParaRPr sz="1600"/>
          </a:p>
        </p:txBody>
      </p:sp>
      <p:sp>
        <p:nvSpPr>
          <p:cNvPr id="293" name="Google Shape;293;g2eeca08f223_0_166"/>
          <p:cNvSpPr txBox="1"/>
          <p:nvPr/>
        </p:nvSpPr>
        <p:spPr>
          <a:xfrm>
            <a:off x="5567666" y="1085027"/>
            <a:ext cx="24375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sz="1600" b="1"/>
              <a:t>KIF5B</a:t>
            </a:r>
            <a:endParaRPr sz="1600"/>
          </a:p>
        </p:txBody>
      </p:sp>
      <p:sp>
        <p:nvSpPr>
          <p:cNvPr id="294" name="Google Shape;294;g2eeca08f223_0_166"/>
          <p:cNvSpPr txBox="1"/>
          <p:nvPr/>
        </p:nvSpPr>
        <p:spPr>
          <a:xfrm>
            <a:off x="1497253" y="4680798"/>
            <a:ext cx="2326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ES                 UN</a:t>
            </a:r>
            <a:endParaRPr/>
          </a:p>
        </p:txBody>
      </p:sp>
      <p:sp>
        <p:nvSpPr>
          <p:cNvPr id="295" name="Google Shape;295;g2eeca08f223_0_166"/>
          <p:cNvSpPr txBox="1"/>
          <p:nvPr/>
        </p:nvSpPr>
        <p:spPr>
          <a:xfrm>
            <a:off x="5900254" y="4680798"/>
            <a:ext cx="2326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ES                 UN</a:t>
            </a:r>
            <a:endParaRPr/>
          </a:p>
        </p:txBody>
      </p:sp>
      <p:sp>
        <p:nvSpPr>
          <p:cNvPr id="296" name="Google Shape;296;g2eeca08f223_0_166"/>
          <p:cNvSpPr txBox="1"/>
          <p:nvPr/>
        </p:nvSpPr>
        <p:spPr>
          <a:xfrm rot="-5400000">
            <a:off x="-905603" y="2825466"/>
            <a:ext cx="29160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normalized intensity</a:t>
            </a:r>
            <a:endParaRPr/>
          </a:p>
        </p:txBody>
      </p:sp>
      <p:sp>
        <p:nvSpPr>
          <p:cNvPr id="297" name="Google Shape;297;g2eeca08f223_0_166"/>
          <p:cNvSpPr txBox="1"/>
          <p:nvPr/>
        </p:nvSpPr>
        <p:spPr>
          <a:xfrm rot="-5400000">
            <a:off x="3458179" y="2825477"/>
            <a:ext cx="29160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 b="1">
                <a:solidFill>
                  <a:srgbClr val="000000"/>
                </a:solidFill>
                <a:latin typeface="Arial"/>
                <a:ea typeface="Arial"/>
                <a:cs typeface="Arial"/>
                <a:sym typeface="Arial"/>
              </a:rPr>
              <a:t>normalized intensity</a:t>
            </a:r>
            <a:endParaRPr/>
          </a:p>
        </p:txBody>
      </p:sp>
      <p:sp>
        <p:nvSpPr>
          <p:cNvPr id="298" name="Google Shape;298;g2eeca08f223_0_166"/>
          <p:cNvSpPr txBox="1">
            <a:spLocks noGrp="1"/>
          </p:cNvSpPr>
          <p:nvPr>
            <p:ph type="title"/>
          </p:nvPr>
        </p:nvSpPr>
        <p:spPr>
          <a:xfrm>
            <a:off x="183300" y="260525"/>
            <a:ext cx="87774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000000"/>
                </a:solidFill>
                <a:latin typeface="Nunito"/>
                <a:ea typeface="Nunito"/>
                <a:cs typeface="Nunito"/>
                <a:sym typeface="Nunito"/>
              </a:rPr>
              <a:t>When treated with ES2, endosomal proteins EEA1 and KIF5B were significantly decreased</a:t>
            </a:r>
            <a:endParaRPr sz="2000">
              <a:solidFill>
                <a:srgbClr val="000000"/>
              </a:solidFill>
              <a:latin typeface="Nunito"/>
              <a:ea typeface="Nunito"/>
              <a:cs typeface="Nunito"/>
              <a:sym typeface="Nunito"/>
            </a:endParaRPr>
          </a:p>
        </p:txBody>
      </p:sp>
      <p:pic>
        <p:nvPicPr>
          <p:cNvPr id="299" name="Google Shape;299;g2eeca08f223_0_166" descr="A graph with red and blue dots&#10;&#10;Description automatically generated"/>
          <p:cNvPicPr preferRelativeResize="0"/>
          <p:nvPr/>
        </p:nvPicPr>
        <p:blipFill rotWithShape="1">
          <a:blip r:embed="rId3">
            <a:alphaModFix/>
          </a:blip>
          <a:srcRect l="6763" t="7076" r="16289" b="11958"/>
          <a:stretch/>
        </p:blipFill>
        <p:spPr>
          <a:xfrm>
            <a:off x="706302" y="1427626"/>
            <a:ext cx="3370825" cy="3299404"/>
          </a:xfrm>
          <a:prstGeom prst="rect">
            <a:avLst/>
          </a:prstGeom>
          <a:noFill/>
          <a:ln>
            <a:noFill/>
          </a:ln>
        </p:spPr>
      </p:pic>
      <p:sp>
        <p:nvSpPr>
          <p:cNvPr id="300" name="Google Shape;300;g2eeca08f223_0_166"/>
          <p:cNvSpPr txBox="1"/>
          <p:nvPr/>
        </p:nvSpPr>
        <p:spPr>
          <a:xfrm>
            <a:off x="1036726" y="2959275"/>
            <a:ext cx="1019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200" b="1">
                <a:solidFill>
                  <a:srgbClr val="000000"/>
                </a:solidFill>
                <a:latin typeface="Arial"/>
                <a:ea typeface="Arial"/>
                <a:cs typeface="Arial"/>
                <a:sym typeface="Arial"/>
              </a:rPr>
              <a:t>p=0.00</a:t>
            </a:r>
            <a:r>
              <a:rPr lang="es" sz="1200" b="1"/>
              <a:t>3</a:t>
            </a:r>
            <a:endParaRPr sz="1200"/>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pic>
        <p:nvPicPr>
          <p:cNvPr id="301" name="Google Shape;301;g2eeca08f223_0_166"/>
          <p:cNvPicPr preferRelativeResize="0"/>
          <p:nvPr/>
        </p:nvPicPr>
        <p:blipFill rotWithShape="1">
          <a:blip r:embed="rId4">
            <a:alphaModFix/>
          </a:blip>
          <a:srcRect r="9682"/>
          <a:stretch/>
        </p:blipFill>
        <p:spPr>
          <a:xfrm>
            <a:off x="5070077" y="1427627"/>
            <a:ext cx="3316818" cy="3299400"/>
          </a:xfrm>
          <a:prstGeom prst="rect">
            <a:avLst/>
          </a:prstGeom>
          <a:noFill/>
          <a:ln>
            <a:noFill/>
          </a:ln>
        </p:spPr>
      </p:pic>
      <p:sp>
        <p:nvSpPr>
          <p:cNvPr id="302" name="Google Shape;302;g2eeca08f223_0_166"/>
          <p:cNvSpPr txBox="1"/>
          <p:nvPr/>
        </p:nvSpPr>
        <p:spPr>
          <a:xfrm>
            <a:off x="5434551" y="3157025"/>
            <a:ext cx="1019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1200" b="1">
                <a:solidFill>
                  <a:srgbClr val="000000"/>
                </a:solidFill>
                <a:latin typeface="Arial"/>
                <a:ea typeface="Arial"/>
                <a:cs typeface="Arial"/>
                <a:sym typeface="Arial"/>
              </a:rPr>
              <a:t>p=0.000</a:t>
            </a:r>
            <a:r>
              <a:rPr lang="es" sz="1200" b="1"/>
              <a:t>7</a:t>
            </a:r>
            <a:endParaRPr sz="1200"/>
          </a:p>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6"/>
          <p:cNvSpPr txBox="1"/>
          <p:nvPr/>
        </p:nvSpPr>
        <p:spPr>
          <a:xfrm>
            <a:off x="158425" y="203244"/>
            <a:ext cx="885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 sz="2000" b="1" i="0" u="none" strike="noStrike" cap="none">
                <a:solidFill>
                  <a:srgbClr val="000000"/>
                </a:solidFill>
                <a:latin typeface="Nunito"/>
                <a:ea typeface="Nunito"/>
                <a:cs typeface="Nunito"/>
                <a:sym typeface="Nunito"/>
              </a:rPr>
              <a:t>Conclusions</a:t>
            </a:r>
            <a:endParaRPr sz="900" b="0" i="0" u="none" strike="noStrike" cap="none">
              <a:solidFill>
                <a:srgbClr val="000000"/>
              </a:solidFill>
              <a:latin typeface="Arial"/>
              <a:ea typeface="Arial"/>
              <a:cs typeface="Arial"/>
              <a:sym typeface="Arial"/>
            </a:endParaRPr>
          </a:p>
        </p:txBody>
      </p:sp>
      <p:sp>
        <p:nvSpPr>
          <p:cNvPr id="308" name="Google Shape;308;p16"/>
          <p:cNvSpPr txBox="1"/>
          <p:nvPr/>
        </p:nvSpPr>
        <p:spPr>
          <a:xfrm>
            <a:off x="158425" y="768873"/>
            <a:ext cx="8632126" cy="389938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Clr>
                <a:srgbClr val="202122"/>
              </a:buClr>
              <a:buSzPts val="1400"/>
              <a:buFont typeface="Nunito"/>
              <a:buChar char="❏"/>
            </a:pPr>
            <a:r>
              <a:rPr lang="es" sz="1700" dirty="0">
                <a:solidFill>
                  <a:srgbClr val="202122"/>
                </a:solidFill>
                <a:latin typeface="Nunito"/>
                <a:ea typeface="Nunito"/>
                <a:cs typeface="Nunito"/>
                <a:sym typeface="Nunito"/>
              </a:rPr>
              <a:t>Exocyst plays a role in </a:t>
            </a:r>
            <a:r>
              <a:rPr lang="es" sz="1700" dirty="0">
                <a:latin typeface="Nunito"/>
                <a:ea typeface="Nunito"/>
                <a:cs typeface="Nunito"/>
                <a:sym typeface="Nunito"/>
              </a:rPr>
              <a:t>Aβ production and is involved in intracellular trafficking of APP in neurons.</a:t>
            </a:r>
            <a:endParaRPr sz="1700" dirty="0">
              <a:latin typeface="Nunito"/>
              <a:ea typeface="Nunito"/>
              <a:cs typeface="Nunito"/>
              <a:sym typeface="Nunito"/>
            </a:endParaRPr>
          </a:p>
          <a:p>
            <a:pPr marL="457200" lvl="0" indent="-279400" algn="just" rtl="0">
              <a:spcBef>
                <a:spcPts val="0"/>
              </a:spcBef>
              <a:spcAft>
                <a:spcPts val="0"/>
              </a:spcAft>
              <a:buNone/>
            </a:pPr>
            <a:endParaRPr sz="1700" dirty="0">
              <a:latin typeface="Nunito"/>
              <a:ea typeface="Nunito"/>
              <a:cs typeface="Nunito"/>
              <a:sym typeface="Nunito"/>
            </a:endParaRPr>
          </a:p>
          <a:p>
            <a:pPr marL="457200" lvl="0" indent="-317500" algn="just" rtl="0">
              <a:spcBef>
                <a:spcPts val="0"/>
              </a:spcBef>
              <a:spcAft>
                <a:spcPts val="0"/>
              </a:spcAft>
              <a:buSzPts val="1400"/>
              <a:buFont typeface="Nunito"/>
              <a:buChar char="❏"/>
            </a:pPr>
            <a:r>
              <a:rPr lang="es" sz="1700" dirty="0">
                <a:latin typeface="Nunito"/>
                <a:ea typeface="Nunito"/>
                <a:cs typeface="Nunito"/>
                <a:sym typeface="Nunito"/>
              </a:rPr>
              <a:t>Insulin may induce a re-targeting of the exocyst away from APP+ transport vesicles, reducing the production of Aβ </a:t>
            </a:r>
            <a:endParaRPr sz="1700" dirty="0">
              <a:latin typeface="Nunito"/>
              <a:ea typeface="Nunito"/>
              <a:cs typeface="Nunito"/>
              <a:sym typeface="Nunito"/>
            </a:endParaRPr>
          </a:p>
          <a:p>
            <a:pPr marL="457200" lvl="0" indent="-279400" algn="just" rtl="0">
              <a:spcBef>
                <a:spcPts val="0"/>
              </a:spcBef>
              <a:spcAft>
                <a:spcPts val="0"/>
              </a:spcAft>
              <a:buNone/>
            </a:pPr>
            <a:endParaRPr sz="1700" dirty="0">
              <a:latin typeface="Nunito"/>
              <a:ea typeface="Nunito"/>
              <a:cs typeface="Nunito"/>
              <a:sym typeface="Nunito"/>
            </a:endParaRPr>
          </a:p>
          <a:p>
            <a:pPr marL="457200" lvl="0" indent="-317500" algn="just" rtl="0">
              <a:spcBef>
                <a:spcPts val="0"/>
              </a:spcBef>
              <a:spcAft>
                <a:spcPts val="0"/>
              </a:spcAft>
              <a:buSzPts val="1400"/>
              <a:buFont typeface="Nunito"/>
              <a:buChar char="❏"/>
            </a:pPr>
            <a:r>
              <a:rPr lang="es" sz="1700" dirty="0">
                <a:latin typeface="Nunito"/>
                <a:ea typeface="Nunito"/>
                <a:cs typeface="Nunito"/>
                <a:sym typeface="Nunito"/>
              </a:rPr>
              <a:t>Proteomics identified cell surface proteins (including APP) that are affected by exocyst inhibition, underscoring its role in trafficking neuronal plasma membrane proteins</a:t>
            </a:r>
            <a:endParaRPr sz="1700" dirty="0">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700" i="0" u="none" strike="noStrike" cap="none" dirty="0">
              <a:solidFill>
                <a:srgbClr val="000000"/>
              </a:solidFill>
              <a:latin typeface="Nunito"/>
              <a:ea typeface="Nunito"/>
              <a:cs typeface="Nunito"/>
              <a:sym typeface="Nunito"/>
            </a:endParaRPr>
          </a:p>
          <a:p>
            <a:pPr marL="457200" marR="0" lvl="0" indent="-317500" algn="l" rtl="0">
              <a:lnSpc>
                <a:spcPct val="100000"/>
              </a:lnSpc>
              <a:spcBef>
                <a:spcPts val="0"/>
              </a:spcBef>
              <a:spcAft>
                <a:spcPts val="0"/>
              </a:spcAft>
              <a:buClr>
                <a:srgbClr val="000000"/>
              </a:buClr>
              <a:buSzPts val="1400"/>
              <a:buFont typeface="Nunito"/>
              <a:buChar char="❏"/>
            </a:pPr>
            <a:r>
              <a:rPr lang="es" sz="1700" i="0" u="none" strike="noStrike" cap="none" dirty="0">
                <a:solidFill>
                  <a:srgbClr val="000000"/>
                </a:solidFill>
                <a:latin typeface="Nunito"/>
                <a:ea typeface="Nunito"/>
                <a:cs typeface="Nunito"/>
                <a:sym typeface="Nunito"/>
              </a:rPr>
              <a:t>Greater understanding of exocyst function in the intracellular </a:t>
            </a:r>
            <a:endParaRPr sz="1700" i="0" u="none" strike="noStrike" cap="none" dirty="0">
              <a:solidFill>
                <a:srgbClr val="000000"/>
              </a:solidFill>
              <a:latin typeface="Nunito"/>
              <a:ea typeface="Nunito"/>
              <a:cs typeface="Nunito"/>
              <a:sym typeface="Nunito"/>
            </a:endParaRPr>
          </a:p>
          <a:p>
            <a:pPr marL="457200" marR="0" lvl="0" indent="0" algn="l" rtl="0">
              <a:lnSpc>
                <a:spcPct val="100000"/>
              </a:lnSpc>
              <a:spcBef>
                <a:spcPts val="0"/>
              </a:spcBef>
              <a:spcAft>
                <a:spcPts val="0"/>
              </a:spcAft>
              <a:buClr>
                <a:srgbClr val="000000"/>
              </a:buClr>
              <a:buSzPts val="1400"/>
              <a:buFont typeface="Arial"/>
              <a:buNone/>
            </a:pPr>
            <a:r>
              <a:rPr lang="es" sz="1700" i="0" u="none" strike="noStrike" cap="none" dirty="0">
                <a:solidFill>
                  <a:srgbClr val="000000"/>
                </a:solidFill>
                <a:latin typeface="Nunito"/>
                <a:ea typeface="Nunito"/>
                <a:cs typeface="Nunito"/>
                <a:sym typeface="Nunito"/>
              </a:rPr>
              <a:t>trafficking of APP and regulation of Aβ in neurons may reveal </a:t>
            </a:r>
            <a:endParaRPr sz="1700" i="0" u="none" strike="noStrike" cap="none" dirty="0">
              <a:solidFill>
                <a:srgbClr val="000000"/>
              </a:solidFill>
              <a:latin typeface="Nunito"/>
              <a:ea typeface="Nunito"/>
              <a:cs typeface="Nunito"/>
              <a:sym typeface="Nunito"/>
            </a:endParaRPr>
          </a:p>
          <a:p>
            <a:pPr marL="457200" marR="0" lvl="0" indent="0" algn="l" rtl="0">
              <a:lnSpc>
                <a:spcPct val="100000"/>
              </a:lnSpc>
              <a:spcBef>
                <a:spcPts val="0"/>
              </a:spcBef>
              <a:spcAft>
                <a:spcPts val="0"/>
              </a:spcAft>
              <a:buClr>
                <a:srgbClr val="000000"/>
              </a:buClr>
              <a:buSzPts val="1400"/>
              <a:buFont typeface="Arial"/>
              <a:buNone/>
            </a:pPr>
            <a:r>
              <a:rPr lang="es" sz="1700" i="0" u="none" strike="noStrike" cap="none" dirty="0">
                <a:solidFill>
                  <a:srgbClr val="000000"/>
                </a:solidFill>
                <a:latin typeface="Nunito"/>
                <a:ea typeface="Nunito"/>
                <a:cs typeface="Nunito"/>
                <a:sym typeface="Nunito"/>
              </a:rPr>
              <a:t>potential Alzheimer’s therapeutics</a:t>
            </a:r>
            <a:endParaRPr sz="1700" i="0" u="none" strike="noStrike" cap="none" dirty="0">
              <a:solidFill>
                <a:srgbClr val="000000"/>
              </a:solidFill>
              <a:latin typeface="Nunito"/>
              <a:ea typeface="Nunito"/>
              <a:cs typeface="Nunito"/>
              <a:sym typeface="Nunito"/>
            </a:endParaRPr>
          </a:p>
        </p:txBody>
      </p:sp>
      <p:pic>
        <p:nvPicPr>
          <p:cNvPr id="309" name="Google Shape;309;p16"/>
          <p:cNvPicPr preferRelativeResize="0"/>
          <p:nvPr/>
        </p:nvPicPr>
        <p:blipFill rotWithShape="1">
          <a:blip r:embed="rId3">
            <a:alphaModFix/>
          </a:blip>
          <a:srcRect/>
          <a:stretch/>
        </p:blipFill>
        <p:spPr>
          <a:xfrm>
            <a:off x="7392201" y="3330341"/>
            <a:ext cx="1398349" cy="14655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ec1b612374_0_5"/>
          <p:cNvPicPr preferRelativeResize="0"/>
          <p:nvPr/>
        </p:nvPicPr>
        <p:blipFill rotWithShape="1">
          <a:blip r:embed="rId3">
            <a:alphaModFix/>
          </a:blip>
          <a:srcRect r="3725" b="10378"/>
          <a:stretch/>
        </p:blipFill>
        <p:spPr>
          <a:xfrm>
            <a:off x="1824824" y="970059"/>
            <a:ext cx="5494352" cy="3779165"/>
          </a:xfrm>
          <a:prstGeom prst="rect">
            <a:avLst/>
          </a:prstGeom>
          <a:noFill/>
          <a:ln>
            <a:noFill/>
          </a:ln>
        </p:spPr>
      </p:pic>
      <p:sp>
        <p:nvSpPr>
          <p:cNvPr id="147" name="Google Shape;147;g2ec1b612374_0_5"/>
          <p:cNvSpPr txBox="1"/>
          <p:nvPr/>
        </p:nvSpPr>
        <p:spPr>
          <a:xfrm>
            <a:off x="4514250" y="4638450"/>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a:latin typeface="Nunito"/>
                <a:ea typeface="Nunito"/>
                <a:cs typeface="Nunito"/>
                <a:sym typeface="Nunito"/>
              </a:rPr>
              <a:t>Silbert, LC, Neurology, 2007</a:t>
            </a:r>
            <a:endParaRPr sz="1000">
              <a:latin typeface="Nunito"/>
              <a:ea typeface="Nunito"/>
              <a:cs typeface="Nunito"/>
              <a:sym typeface="Nunito"/>
            </a:endParaRPr>
          </a:p>
        </p:txBody>
      </p:sp>
      <p:sp>
        <p:nvSpPr>
          <p:cNvPr id="2" name="Google Shape;172;g2ee832a3c61_0_3">
            <a:extLst>
              <a:ext uri="{FF2B5EF4-FFF2-40B4-BE49-F238E27FC236}">
                <a16:creationId xmlns:a16="http://schemas.microsoft.com/office/drawing/2014/main" id="{C19A1B53-C61B-F541-E271-B4FDB183961E}"/>
              </a:ext>
            </a:extLst>
          </p:cNvPr>
          <p:cNvSpPr txBox="1">
            <a:spLocks/>
          </p:cNvSpPr>
          <p:nvPr/>
        </p:nvSpPr>
        <p:spPr>
          <a:xfrm>
            <a:off x="720000" y="3688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Questrial"/>
              <a:buNone/>
              <a:defRPr sz="4400" b="1" i="0" u="none" strike="noStrike" cap="none">
                <a:solidFill>
                  <a:schemeClr val="dk1"/>
                </a:solidFill>
                <a:latin typeface="Questrial"/>
                <a:ea typeface="Questrial"/>
                <a:cs typeface="Questrial"/>
                <a:sym typeface="Questrial"/>
              </a:defRPr>
            </a:lvl1pPr>
            <a:lvl2pPr marR="0" lvl="1"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2pPr>
            <a:lvl3pPr marR="0" lvl="2"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3pPr>
            <a:lvl4pPr marR="0" lvl="3"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4pPr>
            <a:lvl5pPr marR="0" lvl="4"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5pPr>
            <a:lvl6pPr marR="0" lvl="5"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6pPr>
            <a:lvl7pPr marR="0" lvl="6"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7pPr>
            <a:lvl8pPr marR="0" lvl="7"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8pPr>
            <a:lvl9pPr marR="0" lvl="8" algn="ctr" rtl="0">
              <a:lnSpc>
                <a:spcPct val="100000"/>
              </a:lnSpc>
              <a:spcBef>
                <a:spcPts val="0"/>
              </a:spcBef>
              <a:spcAft>
                <a:spcPts val="0"/>
              </a:spcAft>
              <a:buClr>
                <a:srgbClr val="191919"/>
              </a:buClr>
              <a:buSzPts val="5200"/>
              <a:buFont typeface="Questrial"/>
              <a:buNone/>
              <a:defRPr sz="5200" b="0" i="0" u="none" strike="noStrike" cap="none">
                <a:solidFill>
                  <a:srgbClr val="191919"/>
                </a:solidFill>
                <a:latin typeface="Questrial"/>
                <a:ea typeface="Questrial"/>
                <a:cs typeface="Questrial"/>
                <a:sym typeface="Questrial"/>
              </a:defRPr>
            </a:lvl9pPr>
          </a:lstStyle>
          <a:p>
            <a:pPr algn="ctr"/>
            <a:r>
              <a:rPr lang="en-US" sz="2000" dirty="0">
                <a:solidFill>
                  <a:schemeClr val="tx1"/>
                </a:solidFill>
                <a:latin typeface="Nunito"/>
                <a:ea typeface="Nunito"/>
                <a:cs typeface="Nunito"/>
                <a:sym typeface="Nunito"/>
              </a:rPr>
              <a:t>Pathological hallmarks of Alzheimer’s disease</a:t>
            </a:r>
            <a:endParaRPr lang="en-US" sz="900" b="0" dirty="0">
              <a:solidFill>
                <a:schemeClr val="tx1"/>
              </a:solidFill>
              <a:latin typeface="Arial"/>
              <a:ea typeface="Arial"/>
              <a:cs typeface="Arial"/>
              <a:sym typeface="Arial"/>
            </a:endParaRPr>
          </a:p>
          <a:p>
            <a:pPr algn="ctr"/>
            <a:endParaRPr lang="en-US" sz="2000" dirty="0">
              <a:solidFill>
                <a:srgbClr val="FF0000"/>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7"/>
          <p:cNvSpPr txBox="1"/>
          <p:nvPr/>
        </p:nvSpPr>
        <p:spPr>
          <a:xfrm>
            <a:off x="158425" y="168975"/>
            <a:ext cx="8850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 sz="2000" b="1" i="0" u="none" strike="noStrike" cap="none">
                <a:solidFill>
                  <a:srgbClr val="000000"/>
                </a:solidFill>
                <a:latin typeface="Nunito"/>
                <a:ea typeface="Nunito"/>
                <a:cs typeface="Nunito"/>
                <a:sym typeface="Nunito"/>
              </a:rPr>
              <a:t>Acknowledgements</a:t>
            </a:r>
            <a:endParaRPr sz="900" b="0" i="0" u="none" strike="noStrike" cap="none">
              <a:solidFill>
                <a:srgbClr val="000000"/>
              </a:solidFill>
              <a:latin typeface="Arial"/>
              <a:ea typeface="Arial"/>
              <a:cs typeface="Arial"/>
              <a:sym typeface="Arial"/>
            </a:endParaRPr>
          </a:p>
        </p:txBody>
      </p:sp>
      <p:pic>
        <p:nvPicPr>
          <p:cNvPr id="315" name="Google Shape;315;p17" descr="Headshot of Chantell Balaan"/>
          <p:cNvPicPr preferRelativeResize="0"/>
          <p:nvPr/>
        </p:nvPicPr>
        <p:blipFill rotWithShape="1">
          <a:blip r:embed="rId3">
            <a:alphaModFix/>
          </a:blip>
          <a:srcRect/>
          <a:stretch/>
        </p:blipFill>
        <p:spPr>
          <a:xfrm>
            <a:off x="2356075" y="939275"/>
            <a:ext cx="1585900" cy="1585900"/>
          </a:xfrm>
          <a:prstGeom prst="rect">
            <a:avLst/>
          </a:prstGeom>
          <a:noFill/>
          <a:ln>
            <a:noFill/>
          </a:ln>
        </p:spPr>
      </p:pic>
      <p:pic>
        <p:nvPicPr>
          <p:cNvPr id="316" name="Google Shape;316;p17"/>
          <p:cNvPicPr preferRelativeResize="0"/>
          <p:nvPr/>
        </p:nvPicPr>
        <p:blipFill rotWithShape="1">
          <a:blip r:embed="rId4">
            <a:alphaModFix/>
          </a:blip>
          <a:srcRect t="6543" b="6544"/>
          <a:stretch/>
        </p:blipFill>
        <p:spPr>
          <a:xfrm>
            <a:off x="531125" y="939963"/>
            <a:ext cx="1584765" cy="1585900"/>
          </a:xfrm>
          <a:prstGeom prst="rect">
            <a:avLst/>
          </a:prstGeom>
          <a:noFill/>
          <a:ln>
            <a:noFill/>
          </a:ln>
        </p:spPr>
      </p:pic>
      <p:sp>
        <p:nvSpPr>
          <p:cNvPr id="317" name="Google Shape;317;p17"/>
          <p:cNvSpPr txBox="1"/>
          <p:nvPr/>
        </p:nvSpPr>
        <p:spPr>
          <a:xfrm>
            <a:off x="6330625" y="939275"/>
            <a:ext cx="2678400" cy="42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1" i="0" u="sng" strike="noStrike" cap="none">
                <a:solidFill>
                  <a:srgbClr val="000000"/>
                </a:solidFill>
                <a:latin typeface="Nunito"/>
                <a:ea typeface="Nunito"/>
                <a:cs typeface="Nunito"/>
                <a:sym typeface="Nunito"/>
              </a:rPr>
              <a:t>Fogelgren Lab</a:t>
            </a:r>
            <a:endParaRPr sz="1400" b="1" i="0" u="sng"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Nunito"/>
                <a:ea typeface="Nunito"/>
                <a:cs typeface="Nunito"/>
                <a:sym typeface="Nunito"/>
              </a:rPr>
              <a:t>Ben Fogelgren</a:t>
            </a: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Nunito"/>
                <a:ea typeface="Nunito"/>
                <a:cs typeface="Nunito"/>
                <a:sym typeface="Nunito"/>
              </a:rPr>
              <a:t>Chantell Balaan</a:t>
            </a: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Nunito"/>
                <a:ea typeface="Nunito"/>
                <a:cs typeface="Nunito"/>
                <a:sym typeface="Nunito"/>
              </a:rPr>
              <a:t>Hanna Kumasaka</a:t>
            </a: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Nunito"/>
                <a:ea typeface="Nunito"/>
                <a:cs typeface="Nunito"/>
                <a:sym typeface="Nunito"/>
              </a:rPr>
              <a:t>Swasthita Sadagopan</a:t>
            </a: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a:latin typeface="Nunito"/>
                <a:ea typeface="Nunito"/>
                <a:cs typeface="Nunito"/>
                <a:sym typeface="Nunito"/>
              </a:rPr>
              <a:t>Shion Aou</a:t>
            </a: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400" b="0" i="0" u="sng"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1" i="0" u="sng" strike="noStrike" cap="none">
                <a:solidFill>
                  <a:srgbClr val="000000"/>
                </a:solidFill>
                <a:latin typeface="Nunito"/>
                <a:ea typeface="Nunito"/>
                <a:cs typeface="Nunito"/>
                <a:sym typeface="Nunito"/>
              </a:rPr>
              <a:t>NIDDK/NIH</a:t>
            </a:r>
            <a:endParaRPr sz="1400" b="1" i="0" u="sng"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Nunito"/>
                <a:ea typeface="Nunito"/>
                <a:cs typeface="Nunito"/>
                <a:sym typeface="Nunito"/>
              </a:rPr>
              <a:t>The STEP-UP High School program is supported by the National Institute of Diabetes and Digestive and Kidney Diseases of the national Institutes of Health, Grant Number: </a:t>
            </a:r>
            <a:r>
              <a:rPr lang="es">
                <a:latin typeface="Nunito"/>
                <a:ea typeface="Nunito"/>
                <a:cs typeface="Nunito"/>
                <a:sym typeface="Nunito"/>
              </a:rPr>
              <a:t>5R25DK078386-18</a:t>
            </a:r>
            <a:endParaRPr>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400" b="1" i="0" u="sng" strike="noStrike" cap="none">
                <a:solidFill>
                  <a:srgbClr val="000000"/>
                </a:solidFill>
                <a:latin typeface="Nunito"/>
                <a:ea typeface="Nunito"/>
                <a:cs typeface="Nunito"/>
                <a:sym typeface="Nunito"/>
              </a:rPr>
              <a:t>Owens Lab</a:t>
            </a:r>
            <a:endParaRPr sz="1400" b="1" i="0" u="sng" strike="noStrike" cap="none">
              <a:solidFill>
                <a:srgbClr val="000000"/>
              </a:solidFill>
              <a:latin typeface="Nunito"/>
              <a:ea typeface="Nunito"/>
              <a:cs typeface="Nunito"/>
              <a:sym typeface="Nunito"/>
            </a:endParaRPr>
          </a:p>
        </p:txBody>
      </p:sp>
      <p:pic>
        <p:nvPicPr>
          <p:cNvPr id="318" name="Google Shape;318;p17"/>
          <p:cNvPicPr preferRelativeResize="0"/>
          <p:nvPr/>
        </p:nvPicPr>
        <p:blipFill rotWithShape="1">
          <a:blip r:embed="rId5">
            <a:alphaModFix/>
          </a:blip>
          <a:srcRect l="21535" t="21882" r="25989" b="26334"/>
          <a:stretch/>
        </p:blipFill>
        <p:spPr>
          <a:xfrm>
            <a:off x="4181037" y="962538"/>
            <a:ext cx="1585900" cy="1539351"/>
          </a:xfrm>
          <a:prstGeom prst="rect">
            <a:avLst/>
          </a:prstGeom>
          <a:noFill/>
          <a:ln>
            <a:noFill/>
          </a:ln>
        </p:spPr>
      </p:pic>
      <p:pic>
        <p:nvPicPr>
          <p:cNvPr id="319" name="Google Shape;319;p17"/>
          <p:cNvPicPr preferRelativeResize="0"/>
          <p:nvPr/>
        </p:nvPicPr>
        <p:blipFill rotWithShape="1">
          <a:blip r:embed="rId6">
            <a:alphaModFix/>
          </a:blip>
          <a:srcRect l="14425" t="21604" r="15609" b="18024"/>
          <a:stretch/>
        </p:blipFill>
        <p:spPr>
          <a:xfrm>
            <a:off x="1337326" y="2804275"/>
            <a:ext cx="1585901" cy="1553221"/>
          </a:xfrm>
          <a:prstGeom prst="rect">
            <a:avLst/>
          </a:prstGeom>
          <a:noFill/>
          <a:ln>
            <a:noFill/>
          </a:ln>
        </p:spPr>
      </p:pic>
      <p:pic>
        <p:nvPicPr>
          <p:cNvPr id="320" name="Google Shape;320;p17" descr="Developmental and Reproductive Biology (DRB) Graduate Program"/>
          <p:cNvPicPr preferRelativeResize="0"/>
          <p:nvPr/>
        </p:nvPicPr>
        <p:blipFill>
          <a:blip r:embed="rId7">
            <a:alphaModFix/>
          </a:blip>
          <a:stretch>
            <a:fillRect/>
          </a:stretch>
        </p:blipFill>
        <p:spPr>
          <a:xfrm>
            <a:off x="3439513" y="2802875"/>
            <a:ext cx="1584775" cy="1584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p:nvPr/>
        </p:nvSpPr>
        <p:spPr>
          <a:xfrm>
            <a:off x="7448946" y="1928509"/>
            <a:ext cx="494100" cy="4650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p2"/>
          <p:cNvPicPr preferRelativeResize="0"/>
          <p:nvPr/>
        </p:nvPicPr>
        <p:blipFill>
          <a:blip r:embed="rId3">
            <a:alphaModFix/>
          </a:blip>
          <a:stretch>
            <a:fillRect/>
          </a:stretch>
        </p:blipFill>
        <p:spPr>
          <a:xfrm>
            <a:off x="4198596" y="330641"/>
            <a:ext cx="3967393" cy="4482217"/>
          </a:xfrm>
          <a:prstGeom prst="rect">
            <a:avLst/>
          </a:prstGeom>
          <a:noFill/>
          <a:ln>
            <a:noFill/>
          </a:ln>
        </p:spPr>
      </p:pic>
      <p:sp>
        <p:nvSpPr>
          <p:cNvPr id="154" name="Google Shape;154;p2"/>
          <p:cNvSpPr/>
          <p:nvPr/>
        </p:nvSpPr>
        <p:spPr>
          <a:xfrm>
            <a:off x="7203882" y="1928508"/>
            <a:ext cx="801139" cy="779573"/>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
          <p:cNvSpPr txBox="1"/>
          <p:nvPr/>
        </p:nvSpPr>
        <p:spPr>
          <a:xfrm>
            <a:off x="5067345" y="4556634"/>
            <a:ext cx="3098643"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sz="1000" dirty="0">
                <a:latin typeface="Nunito"/>
                <a:ea typeface="Nunito"/>
                <a:cs typeface="Nunito"/>
                <a:sym typeface="Nunito"/>
              </a:rPr>
              <a:t>Adapted from: Dunot, J.., et al., Neurobiology, 2023</a:t>
            </a:r>
            <a:endParaRPr sz="1000" dirty="0">
              <a:latin typeface="Nunito"/>
              <a:ea typeface="Nunito"/>
              <a:cs typeface="Nunito"/>
              <a:sym typeface="Nunito"/>
            </a:endParaRPr>
          </a:p>
        </p:txBody>
      </p:sp>
      <p:sp>
        <p:nvSpPr>
          <p:cNvPr id="2" name="Google Shape;161;p4">
            <a:extLst>
              <a:ext uri="{FF2B5EF4-FFF2-40B4-BE49-F238E27FC236}">
                <a16:creationId xmlns:a16="http://schemas.microsoft.com/office/drawing/2014/main" id="{1A9D1F1C-F65F-0C89-E94B-CB78B120F45F}"/>
              </a:ext>
            </a:extLst>
          </p:cNvPr>
          <p:cNvSpPr txBox="1"/>
          <p:nvPr/>
        </p:nvSpPr>
        <p:spPr>
          <a:xfrm>
            <a:off x="256346" y="681708"/>
            <a:ext cx="3781282" cy="29546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 sz="2000" b="1" i="0" u="none" strike="noStrike" cap="none" dirty="0">
                <a:solidFill>
                  <a:schemeClr val="tx1"/>
                </a:solidFill>
                <a:latin typeface="Nunito"/>
                <a:ea typeface="Nunito"/>
                <a:cs typeface="Nunito"/>
                <a:sym typeface="Nuni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Amyloid-beta is derived from proteolytic processing of amyloid precursor protein (APP) in neurons</a:t>
            </a:r>
          </a:p>
          <a:p>
            <a:pPr marL="0" marR="0" lvl="0" indent="0" algn="l" rtl="0">
              <a:lnSpc>
                <a:spcPct val="100000"/>
              </a:lnSpc>
              <a:spcBef>
                <a:spcPts val="0"/>
              </a:spcBef>
              <a:spcAft>
                <a:spcPts val="0"/>
              </a:spcAft>
              <a:buClr>
                <a:srgbClr val="000000"/>
              </a:buClr>
              <a:buSzPts val="2500"/>
              <a:buFont typeface="Arial"/>
              <a:buNone/>
            </a:pPr>
            <a:endParaRPr lang="es" sz="2000" b="1" dirty="0">
              <a:solidFill>
                <a:schemeClr val="tx1"/>
              </a:solidFill>
              <a:latin typeface="Nunito"/>
              <a:ea typeface="Nunito"/>
              <a:cs typeface="Nunito"/>
              <a:sym typeface="Nuni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0" marR="0" lvl="0" indent="0" algn="l" rtl="0">
              <a:lnSpc>
                <a:spcPct val="100000"/>
              </a:lnSpc>
              <a:spcBef>
                <a:spcPts val="0"/>
              </a:spcBef>
              <a:spcAft>
                <a:spcPts val="0"/>
              </a:spcAft>
              <a:buClr>
                <a:srgbClr val="000000"/>
              </a:buClr>
              <a:buSzPts val="2500"/>
              <a:buFont typeface="Arial"/>
              <a:buNone/>
            </a:pPr>
            <a:r>
              <a:rPr lang="es" sz="2000" b="1" i="0" u="none" strike="noStrike" cap="none" dirty="0">
                <a:solidFill>
                  <a:schemeClr val="tx1"/>
                </a:solidFill>
                <a:latin typeface="Nunito"/>
                <a:ea typeface="Nunito"/>
                <a:cs typeface="Nunito"/>
                <a:sym typeface="Nuni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processing of APP in neurons is largely determined by regulating its intracellular trafficking</a:t>
            </a:r>
            <a:endParaRPr sz="2000" b="0" i="0" u="none" strike="noStrike" cap="none" dirty="0">
              <a:solidFill>
                <a:schemeClr val="tx1"/>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4"/>
          <p:cNvPicPr preferRelativeResize="0"/>
          <p:nvPr/>
        </p:nvPicPr>
        <p:blipFill rotWithShape="1">
          <a:blip r:embed="rId3">
            <a:alphaModFix/>
          </a:blip>
          <a:srcRect/>
          <a:stretch/>
        </p:blipFill>
        <p:spPr>
          <a:xfrm>
            <a:off x="243625" y="373150"/>
            <a:ext cx="3969450" cy="4397201"/>
          </a:xfrm>
          <a:prstGeom prst="rect">
            <a:avLst/>
          </a:prstGeom>
          <a:noFill/>
          <a:ln>
            <a:noFill/>
          </a:ln>
        </p:spPr>
      </p:pic>
      <p:sp>
        <p:nvSpPr>
          <p:cNvPr id="161" name="Google Shape;161;p4"/>
          <p:cNvSpPr txBox="1"/>
          <p:nvPr/>
        </p:nvSpPr>
        <p:spPr>
          <a:xfrm>
            <a:off x="4398975" y="341346"/>
            <a:ext cx="4171800" cy="15850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 sz="2500" b="1" i="0" u="none" strike="noStrike" cap="none" dirty="0">
                <a:solidFill>
                  <a:srgbClr val="000000"/>
                </a:solidFill>
                <a:latin typeface="Nunito"/>
                <a:ea typeface="Nunito"/>
                <a:cs typeface="Nunito"/>
                <a:sym typeface="Nuni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Ex</a:t>
            </a:r>
            <a:r>
              <a:rPr lang="es" sz="2200" b="1" i="0" u="none" strike="noStrike" cap="none" dirty="0">
                <a:solidFill>
                  <a:srgbClr val="000000"/>
                </a:solidFill>
                <a:latin typeface="Nunito"/>
                <a:ea typeface="Nunito"/>
                <a:cs typeface="Nunito"/>
                <a:sym typeface="Nuni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ocyst: </a:t>
            </a:r>
            <a:r>
              <a:rPr lang="es" sz="2200" dirty="0">
                <a:solidFill>
                  <a:srgbClr val="0070C0"/>
                </a:solidFill>
                <a:latin typeface="Nunito"/>
                <a:ea typeface="Nunito"/>
                <a:cs typeface="Nunito"/>
                <a:sym typeface="Nunito"/>
              </a:rPr>
              <a:t>8-protein complex facilitating targeted exocytosis and endocytosis of specialized cargo</a:t>
            </a:r>
            <a:endParaRPr sz="2200" b="0" i="0" u="none" strike="noStrike" cap="none" dirty="0">
              <a:solidFill>
                <a:srgbClr val="0070C0"/>
              </a:solidFill>
              <a:latin typeface="Nunito"/>
              <a:ea typeface="Nunito"/>
              <a:cs typeface="Nunito"/>
              <a:sym typeface="Nunito"/>
            </a:endParaRPr>
          </a:p>
        </p:txBody>
      </p:sp>
      <p:sp>
        <p:nvSpPr>
          <p:cNvPr id="162" name="Google Shape;162;p4"/>
          <p:cNvSpPr txBox="1"/>
          <p:nvPr/>
        </p:nvSpPr>
        <p:spPr>
          <a:xfrm>
            <a:off x="4398975" y="1839403"/>
            <a:ext cx="4462800" cy="3139291"/>
          </a:xfrm>
          <a:prstGeom prst="rect">
            <a:avLst/>
          </a:prstGeom>
          <a:noFill/>
          <a:ln>
            <a:noFill/>
          </a:ln>
        </p:spPr>
        <p:txBody>
          <a:bodyPr spcFirstLastPara="1" wrap="square" lIns="91425" tIns="91425" rIns="91425" bIns="91425" anchor="t" anchorCtr="0">
            <a:spAutoFit/>
          </a:bodyPr>
          <a:lstStyle/>
          <a:p>
            <a:pPr marL="457200" marR="0" lvl="0" indent="-298450" algn="l" rtl="0">
              <a:lnSpc>
                <a:spcPct val="100000"/>
              </a:lnSpc>
              <a:spcBef>
                <a:spcPts val="0"/>
              </a:spcBef>
              <a:spcAft>
                <a:spcPts val="0"/>
              </a:spcAft>
              <a:buClr>
                <a:srgbClr val="000000"/>
              </a:buClr>
              <a:buSzPts val="1100"/>
              <a:buFont typeface="Arial"/>
              <a:buChar char="●"/>
            </a:pPr>
            <a:r>
              <a:rPr lang="es" sz="1600" dirty="0">
                <a:solidFill>
                  <a:schemeClr val="tx1"/>
                </a:solidFill>
                <a:latin typeface="Nunito"/>
                <a:ea typeface="Nunito"/>
                <a:cs typeface="Nunito"/>
                <a:sym typeface="Nunito"/>
              </a:rPr>
              <a:t>Highly conserved from yeast to humans, the exocyst binds to specific Rab GTPases on transport vesicles</a:t>
            </a:r>
          </a:p>
          <a:p>
            <a:pPr marL="457200" marR="0" lvl="0" indent="-298450" algn="l" rtl="0">
              <a:lnSpc>
                <a:spcPct val="100000"/>
              </a:lnSpc>
              <a:spcBef>
                <a:spcPts val="0"/>
              </a:spcBef>
              <a:spcAft>
                <a:spcPts val="0"/>
              </a:spcAft>
              <a:buClr>
                <a:srgbClr val="000000"/>
              </a:buClr>
              <a:buSzPts val="1100"/>
              <a:buFont typeface="Arial"/>
              <a:buChar char="●"/>
            </a:pPr>
            <a:endParaRPr lang="es" sz="1600" dirty="0">
              <a:solidFill>
                <a:schemeClr val="tx1"/>
              </a:solidFill>
              <a:latin typeface="Nunito"/>
              <a:ea typeface="Nunito"/>
              <a:cs typeface="Nunito"/>
              <a:sym typeface="Nunito"/>
            </a:endParaRPr>
          </a:p>
          <a:p>
            <a:pPr marL="457200" marR="0" lvl="0" indent="-298450" algn="l" rtl="0">
              <a:lnSpc>
                <a:spcPct val="100000"/>
              </a:lnSpc>
              <a:spcBef>
                <a:spcPts val="0"/>
              </a:spcBef>
              <a:spcAft>
                <a:spcPts val="0"/>
              </a:spcAft>
              <a:buClr>
                <a:srgbClr val="000000"/>
              </a:buClr>
              <a:buSzPts val="1100"/>
              <a:buFont typeface="Arial"/>
              <a:buChar char="●"/>
            </a:pPr>
            <a:r>
              <a:rPr lang="es" sz="1600" dirty="0">
                <a:solidFill>
                  <a:schemeClr val="tx1"/>
                </a:solidFill>
                <a:latin typeface="Nunito"/>
                <a:ea typeface="Nunito"/>
                <a:cs typeface="Nunito"/>
                <a:sym typeface="Nunito"/>
              </a:rPr>
              <a:t>Highly e</a:t>
            </a:r>
            <a:r>
              <a:rPr lang="es" sz="1600" b="0" i="0" u="none" strike="noStrike" cap="none" dirty="0">
                <a:solidFill>
                  <a:schemeClr val="tx1"/>
                </a:solidFill>
                <a:latin typeface="Nunito"/>
                <a:ea typeface="Nunito"/>
                <a:cs typeface="Nunito"/>
                <a:sym typeface="Nunito"/>
              </a:rPr>
              <a:t>xpressed in neurons, </a:t>
            </a:r>
            <a:r>
              <a:rPr lang="es" sz="1600" dirty="0">
                <a:solidFill>
                  <a:schemeClr val="tx1"/>
                </a:solidFill>
                <a:latin typeface="Nunito"/>
                <a:ea typeface="Nunito"/>
                <a:cs typeface="Nunito"/>
                <a:sym typeface="Nunito"/>
              </a:rPr>
              <a:t>although exocyst activities are still largely unknown.   </a:t>
            </a:r>
            <a:endParaRPr sz="1600" dirty="0">
              <a:solidFill>
                <a:schemeClr val="tx1"/>
              </a:solidFill>
              <a:latin typeface="Nunito"/>
              <a:ea typeface="Nunito"/>
              <a:cs typeface="Nunito"/>
              <a:sym typeface="Nunito"/>
            </a:endParaRPr>
          </a:p>
          <a:p>
            <a:pPr marL="0" marR="0" lvl="0" indent="0" algn="l" rtl="0">
              <a:lnSpc>
                <a:spcPct val="100000"/>
              </a:lnSpc>
              <a:spcBef>
                <a:spcPts val="0"/>
              </a:spcBef>
              <a:spcAft>
                <a:spcPts val="0"/>
              </a:spcAft>
              <a:buNone/>
            </a:pPr>
            <a:endParaRPr sz="1600" dirty="0">
              <a:solidFill>
                <a:schemeClr val="tx1"/>
              </a:solidFill>
              <a:latin typeface="Nunito"/>
              <a:ea typeface="Nunito"/>
              <a:cs typeface="Nunito"/>
              <a:sym typeface="Nunito"/>
            </a:endParaRPr>
          </a:p>
          <a:p>
            <a:pPr marL="457200" marR="0" lvl="0" indent="-330200" algn="l" rtl="0">
              <a:lnSpc>
                <a:spcPct val="100000"/>
              </a:lnSpc>
              <a:spcBef>
                <a:spcPts val="0"/>
              </a:spcBef>
              <a:spcAft>
                <a:spcPts val="0"/>
              </a:spcAft>
              <a:buSzPts val="1600"/>
              <a:buFont typeface="Nunito"/>
              <a:buChar char="●"/>
            </a:pPr>
            <a:r>
              <a:rPr lang="es" sz="1600" dirty="0">
                <a:solidFill>
                  <a:schemeClr val="tx1"/>
                </a:solidFill>
                <a:latin typeface="Nunito"/>
                <a:ea typeface="Nunito"/>
                <a:cs typeface="Nunito"/>
                <a:sym typeface="Nunito"/>
              </a:rPr>
              <a:t>In adipocytes and muscle cells, insulin rapidly induces exocyst assembly to deliver more glucose transporters to the plasma membrane</a:t>
            </a:r>
            <a:endParaRPr sz="2800" dirty="0">
              <a:solidFill>
                <a:schemeClr val="tx1"/>
              </a:solidFill>
              <a:highlight>
                <a:srgbClr val="FFFF00"/>
              </a:highlight>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p:nvPr/>
        </p:nvSpPr>
        <p:spPr>
          <a:xfrm>
            <a:off x="262800" y="285150"/>
            <a:ext cx="8618400" cy="4573200"/>
          </a:xfrm>
          <a:prstGeom prst="rect">
            <a:avLst/>
          </a:prstGeom>
          <a:solidFill>
            <a:srgbClr val="CFD9E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s" sz="1900" b="1" i="0" u="none" strike="noStrike" cap="none" dirty="0">
                <a:solidFill>
                  <a:srgbClr val="000000"/>
                </a:solidFill>
                <a:latin typeface="Nunito"/>
                <a:ea typeface="Nunito"/>
                <a:cs typeface="Nunito"/>
                <a:sym typeface="Nunito"/>
              </a:rPr>
              <a:t>1st Question:</a:t>
            </a:r>
            <a:endParaRPr sz="1900" b="1"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r>
              <a:rPr lang="es" sz="2200" dirty="0">
                <a:latin typeface="Nunito"/>
                <a:ea typeface="Nunito"/>
                <a:cs typeface="Nunito"/>
                <a:sym typeface="Nunito"/>
              </a:rPr>
              <a:t>Does the exocyst have </a:t>
            </a:r>
            <a:r>
              <a:rPr lang="es" sz="2200" dirty="0">
                <a:solidFill>
                  <a:schemeClr val="tx1">
                    <a:lumMod val="50000"/>
                  </a:schemeClr>
                </a:solidFill>
                <a:latin typeface="Nunito"/>
                <a:ea typeface="Nunito"/>
                <a:cs typeface="Nunito"/>
                <a:sym typeface="Nunito"/>
              </a:rPr>
              <a:t>any role in regulating APP processing and Aβ production in neurons?</a:t>
            </a: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r>
              <a:rPr lang="es" sz="2200" dirty="0">
                <a:solidFill>
                  <a:schemeClr val="tx1">
                    <a:lumMod val="50000"/>
                  </a:schemeClr>
                </a:solidFill>
                <a:latin typeface="Nunito"/>
                <a:ea typeface="Nunito"/>
                <a:cs typeface="Nunito"/>
                <a:sym typeface="Nunito"/>
              </a:rPr>
              <a:t> </a:t>
            </a: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ee832a3c61_0_3"/>
          <p:cNvSpPr txBox="1">
            <a:spLocks noGrp="1"/>
          </p:cNvSpPr>
          <p:nvPr>
            <p:ph type="title"/>
          </p:nvPr>
        </p:nvSpPr>
        <p:spPr>
          <a:xfrm>
            <a:off x="288758" y="368825"/>
            <a:ext cx="867236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bg1">
                    <a:lumMod val="10000"/>
                  </a:schemeClr>
                </a:solidFill>
                <a:latin typeface="Nunito"/>
                <a:ea typeface="Nunito"/>
                <a:cs typeface="Nunito"/>
                <a:sym typeface="Nunito"/>
              </a:rPr>
              <a:t>Knockdown of individual </a:t>
            </a:r>
            <a:r>
              <a:rPr lang="en-US" sz="2000" dirty="0" err="1">
                <a:solidFill>
                  <a:schemeClr val="bg1">
                    <a:lumMod val="10000"/>
                  </a:schemeClr>
                </a:solidFill>
                <a:latin typeface="Nunito"/>
                <a:ea typeface="Nunito"/>
                <a:cs typeface="Nunito"/>
                <a:sym typeface="Nunito"/>
              </a:rPr>
              <a:t>exocyst</a:t>
            </a:r>
            <a:r>
              <a:rPr lang="en-US" sz="2000" dirty="0">
                <a:solidFill>
                  <a:schemeClr val="bg1">
                    <a:lumMod val="10000"/>
                  </a:schemeClr>
                </a:solidFill>
                <a:latin typeface="Nunito"/>
                <a:ea typeface="Nunito"/>
                <a:cs typeface="Nunito"/>
                <a:sym typeface="Nunito"/>
              </a:rPr>
              <a:t> </a:t>
            </a:r>
            <a:r>
              <a:rPr lang="en-US" sz="2000" dirty="0">
                <a:solidFill>
                  <a:schemeClr val="bg1">
                    <a:lumMod val="10000"/>
                  </a:schemeClr>
                </a:solidFill>
                <a:latin typeface="Nunito" pitchFamily="2" charset="77"/>
                <a:ea typeface="Nunito"/>
                <a:cs typeface="Nunito"/>
                <a:sym typeface="Nunito"/>
              </a:rPr>
              <a:t>genes using siRNAs results in decreased A</a:t>
            </a:r>
            <a:r>
              <a:rPr lang="es" sz="2000" dirty="0">
                <a:solidFill>
                  <a:schemeClr val="bg1">
                    <a:lumMod val="10000"/>
                  </a:schemeClr>
                </a:solidFill>
                <a:latin typeface="Nunito" pitchFamily="2" charset="77"/>
                <a:ea typeface="Nunito"/>
                <a:cs typeface="Nunito"/>
                <a:sym typeface="Nunito"/>
              </a:rPr>
              <a:t>β secretion</a:t>
            </a:r>
            <a:endParaRPr sz="2000" b="0" dirty="0">
              <a:solidFill>
                <a:schemeClr val="bg1">
                  <a:lumMod val="10000"/>
                </a:schemeClr>
              </a:solidFill>
              <a:latin typeface="Nunito" pitchFamily="2" charset="77"/>
              <a:ea typeface="Arial"/>
              <a:cs typeface="Arial"/>
              <a:sym typeface="Arial"/>
            </a:endParaRPr>
          </a:p>
          <a:p>
            <a:pPr marL="0" lvl="0" indent="0" algn="ctr" rtl="0">
              <a:spcBef>
                <a:spcPts val="0"/>
              </a:spcBef>
              <a:spcAft>
                <a:spcPts val="0"/>
              </a:spcAft>
              <a:buNone/>
            </a:pPr>
            <a:endParaRPr sz="2000" dirty="0">
              <a:solidFill>
                <a:srgbClr val="000000"/>
              </a:solidFill>
              <a:latin typeface="Nunito"/>
              <a:ea typeface="Nunito"/>
              <a:cs typeface="Nunito"/>
              <a:sym typeface="Nunito"/>
            </a:endParaRPr>
          </a:p>
        </p:txBody>
      </p:sp>
      <p:pic>
        <p:nvPicPr>
          <p:cNvPr id="3" name="Picture 2" descr="A graph of a number of different numbers&#10;&#10;Description automatically generated with medium confidence">
            <a:extLst>
              <a:ext uri="{FF2B5EF4-FFF2-40B4-BE49-F238E27FC236}">
                <a16:creationId xmlns:a16="http://schemas.microsoft.com/office/drawing/2014/main" id="{8F62EAD1-F5A2-F10F-DC0B-9590395298AC}"/>
              </a:ext>
            </a:extLst>
          </p:cNvPr>
          <p:cNvPicPr>
            <a:picLocks noChangeAspect="1"/>
          </p:cNvPicPr>
          <p:nvPr/>
        </p:nvPicPr>
        <p:blipFill>
          <a:blip r:embed="rId3"/>
          <a:stretch>
            <a:fillRect/>
          </a:stretch>
        </p:blipFill>
        <p:spPr>
          <a:xfrm>
            <a:off x="2558415" y="1210171"/>
            <a:ext cx="4027170" cy="36979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ee832a3c61_0_3"/>
          <p:cNvSpPr txBox="1">
            <a:spLocks noGrp="1"/>
          </p:cNvSpPr>
          <p:nvPr>
            <p:ph type="title"/>
          </p:nvPr>
        </p:nvSpPr>
        <p:spPr>
          <a:xfrm>
            <a:off x="385958" y="1718110"/>
            <a:ext cx="5361272" cy="1299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rgbClr val="000000"/>
                </a:solidFill>
                <a:latin typeface="Nunito"/>
                <a:ea typeface="Nunito"/>
                <a:cs typeface="Nunito"/>
                <a:sym typeface="Nunito"/>
              </a:rPr>
              <a:t>Overexpression of mutant APP shows endosomal swelling, but knockdown of Exoc5 restores early endosome sizes to normal levels</a:t>
            </a:r>
            <a:endParaRPr sz="900" b="0" dirty="0">
              <a:solidFill>
                <a:srgbClr val="000000"/>
              </a:solidFill>
              <a:latin typeface="Arial"/>
              <a:ea typeface="Arial"/>
              <a:cs typeface="Arial"/>
              <a:sym typeface="Arial"/>
            </a:endParaRPr>
          </a:p>
          <a:p>
            <a:pPr marL="0" lvl="0" indent="0" algn="ctr" rtl="0">
              <a:spcBef>
                <a:spcPts val="0"/>
              </a:spcBef>
              <a:spcAft>
                <a:spcPts val="0"/>
              </a:spcAft>
              <a:buNone/>
            </a:pPr>
            <a:endParaRPr sz="2000" dirty="0">
              <a:solidFill>
                <a:srgbClr val="000000"/>
              </a:solidFill>
              <a:latin typeface="Nunito"/>
              <a:ea typeface="Nunito"/>
              <a:cs typeface="Nunito"/>
              <a:sym typeface="Nunito"/>
            </a:endParaRPr>
          </a:p>
        </p:txBody>
      </p:sp>
      <p:pic>
        <p:nvPicPr>
          <p:cNvPr id="5" name="Picture 4" descr="A graph of a cell&#10;&#10;Description automatically generated with medium confidence">
            <a:extLst>
              <a:ext uri="{FF2B5EF4-FFF2-40B4-BE49-F238E27FC236}">
                <a16:creationId xmlns:a16="http://schemas.microsoft.com/office/drawing/2014/main" id="{C7EA9BC0-E8AE-A2BF-8A3E-1C31C55B1958}"/>
              </a:ext>
            </a:extLst>
          </p:cNvPr>
          <p:cNvPicPr>
            <a:picLocks noChangeAspect="1"/>
          </p:cNvPicPr>
          <p:nvPr/>
        </p:nvPicPr>
        <p:blipFill>
          <a:blip r:embed="rId3"/>
          <a:stretch>
            <a:fillRect/>
          </a:stretch>
        </p:blipFill>
        <p:spPr>
          <a:xfrm>
            <a:off x="6077407" y="285283"/>
            <a:ext cx="2720083" cy="4572933"/>
          </a:xfrm>
          <a:prstGeom prst="rect">
            <a:avLst/>
          </a:prstGeom>
        </p:spPr>
      </p:pic>
      <p:sp>
        <p:nvSpPr>
          <p:cNvPr id="2" name="Rectangle 1">
            <a:extLst>
              <a:ext uri="{FF2B5EF4-FFF2-40B4-BE49-F238E27FC236}">
                <a16:creationId xmlns:a16="http://schemas.microsoft.com/office/drawing/2014/main" id="{CB7BA478-676A-F135-82B6-26235693473E}"/>
              </a:ext>
            </a:extLst>
          </p:cNvPr>
          <p:cNvSpPr/>
          <p:nvPr/>
        </p:nvSpPr>
        <p:spPr>
          <a:xfrm>
            <a:off x="6077407" y="323784"/>
            <a:ext cx="336884" cy="30800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85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p:nvPr/>
        </p:nvSpPr>
        <p:spPr>
          <a:xfrm>
            <a:off x="262800" y="285150"/>
            <a:ext cx="8618400" cy="4573200"/>
          </a:xfrm>
          <a:prstGeom prst="rect">
            <a:avLst/>
          </a:prstGeom>
          <a:solidFill>
            <a:srgbClr val="CFD9E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s" sz="1900" b="1" i="0" u="none" strike="noStrike" cap="none" dirty="0">
                <a:solidFill>
                  <a:srgbClr val="000000"/>
                </a:solidFill>
                <a:latin typeface="Nunito"/>
                <a:ea typeface="Nunito"/>
                <a:cs typeface="Nunito"/>
                <a:sym typeface="Nunito"/>
              </a:rPr>
              <a:t>Current Questions:</a:t>
            </a:r>
            <a:endParaRPr sz="1900" b="1"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r>
              <a:rPr lang="es" sz="2200" dirty="0">
                <a:latin typeface="Nunito"/>
                <a:ea typeface="Nunito"/>
                <a:cs typeface="Nunito"/>
                <a:sym typeface="Nunito"/>
              </a:rPr>
              <a:t>How does the </a:t>
            </a:r>
            <a:r>
              <a:rPr lang="es" sz="2200" dirty="0">
                <a:solidFill>
                  <a:schemeClr val="tx1">
                    <a:lumMod val="50000"/>
                  </a:schemeClr>
                </a:solidFill>
                <a:latin typeface="Nunito"/>
                <a:ea typeface="Nunito"/>
                <a:cs typeface="Nunito"/>
                <a:sym typeface="Nunito"/>
              </a:rPr>
              <a:t>exocyst regulate APP processing and Aβ production in neurons?</a:t>
            </a: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r>
              <a:rPr lang="es" sz="2200" dirty="0">
                <a:solidFill>
                  <a:schemeClr val="tx1">
                    <a:lumMod val="50000"/>
                  </a:schemeClr>
                </a:solidFill>
                <a:latin typeface="Nunito"/>
                <a:ea typeface="Nunito"/>
                <a:cs typeface="Nunito"/>
                <a:sym typeface="Nunito"/>
              </a:rPr>
              <a:t>Is there a mechanistic connection between insulin signaling, the exocyst, and APP processing in neurons?</a:t>
            </a: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r>
              <a:rPr lang="es" sz="2200" dirty="0">
                <a:solidFill>
                  <a:schemeClr val="tx1">
                    <a:lumMod val="50000"/>
                  </a:schemeClr>
                </a:solidFill>
                <a:latin typeface="Nunito"/>
                <a:ea typeface="Nunito"/>
                <a:cs typeface="Nunito"/>
                <a:sym typeface="Nunito"/>
              </a:rPr>
              <a:t> </a:t>
            </a:r>
            <a:endParaRPr sz="2200" dirty="0">
              <a:solidFill>
                <a:schemeClr val="tx1">
                  <a:lumMod val="50000"/>
                </a:schemeClr>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a:p>
            <a:pPr marL="0" marR="0" lvl="0" indent="0" algn="ctr" rtl="0">
              <a:lnSpc>
                <a:spcPct val="100000"/>
              </a:lnSpc>
              <a:spcBef>
                <a:spcPts val="0"/>
              </a:spcBef>
              <a:spcAft>
                <a:spcPts val="0"/>
              </a:spcAft>
              <a:buClr>
                <a:srgbClr val="000000"/>
              </a:buClr>
              <a:buSzPts val="2200"/>
              <a:buFont typeface="Arial"/>
              <a:buNone/>
            </a:pPr>
            <a:endParaRPr sz="2200" dirty="0">
              <a:latin typeface="Nunito"/>
              <a:ea typeface="Nunito"/>
              <a:cs typeface="Nunito"/>
              <a:sym typeface="Nunito"/>
            </a:endParaRPr>
          </a:p>
        </p:txBody>
      </p:sp>
    </p:spTree>
    <p:extLst>
      <p:ext uri="{BB962C8B-B14F-4D97-AF65-F5344CB8AC3E}">
        <p14:creationId xmlns:p14="http://schemas.microsoft.com/office/powerpoint/2010/main" val="314487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ee832a3c61_0_3"/>
          <p:cNvSpPr txBox="1">
            <a:spLocks noGrp="1"/>
          </p:cNvSpPr>
          <p:nvPr>
            <p:ph type="title"/>
          </p:nvPr>
        </p:nvSpPr>
        <p:spPr>
          <a:xfrm>
            <a:off x="720000" y="368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000000"/>
                </a:solidFill>
                <a:latin typeface="Nunito"/>
                <a:ea typeface="Nunito"/>
                <a:cs typeface="Nunito"/>
                <a:sym typeface="Nunito"/>
              </a:rPr>
              <a:t>Two cell lines were used in all experiments</a:t>
            </a:r>
            <a:endParaRPr sz="900" b="0" dirty="0">
              <a:solidFill>
                <a:srgbClr val="000000"/>
              </a:solidFill>
              <a:latin typeface="Arial"/>
              <a:ea typeface="Arial"/>
              <a:cs typeface="Arial"/>
              <a:sym typeface="Arial"/>
            </a:endParaRPr>
          </a:p>
          <a:p>
            <a:pPr marL="0" lvl="0" indent="0" algn="ctr" rtl="0">
              <a:spcBef>
                <a:spcPts val="0"/>
              </a:spcBef>
              <a:spcAft>
                <a:spcPts val="0"/>
              </a:spcAft>
              <a:buNone/>
            </a:pPr>
            <a:endParaRPr sz="2000" dirty="0">
              <a:solidFill>
                <a:srgbClr val="000000"/>
              </a:solidFill>
              <a:latin typeface="Nunito"/>
              <a:ea typeface="Nunito"/>
              <a:cs typeface="Nunito"/>
              <a:sym typeface="Nunito"/>
            </a:endParaRPr>
          </a:p>
        </p:txBody>
      </p:sp>
      <p:pic>
        <p:nvPicPr>
          <p:cNvPr id="173" name="Google Shape;173;g2ee832a3c61_0_3"/>
          <p:cNvPicPr preferRelativeResize="0"/>
          <p:nvPr/>
        </p:nvPicPr>
        <p:blipFill rotWithShape="1">
          <a:blip r:embed="rId3">
            <a:alphaModFix/>
          </a:blip>
          <a:srcRect b="24505"/>
          <a:stretch/>
        </p:blipFill>
        <p:spPr>
          <a:xfrm>
            <a:off x="221012" y="1147175"/>
            <a:ext cx="8574174" cy="3059201"/>
          </a:xfrm>
          <a:prstGeom prst="rect">
            <a:avLst/>
          </a:prstGeom>
          <a:noFill/>
          <a:ln>
            <a:noFill/>
          </a:ln>
        </p:spPr>
      </p:pic>
      <p:sp>
        <p:nvSpPr>
          <p:cNvPr id="174" name="Google Shape;174;g2ee832a3c61_0_3"/>
          <p:cNvSpPr txBox="1"/>
          <p:nvPr/>
        </p:nvSpPr>
        <p:spPr>
          <a:xfrm>
            <a:off x="340750" y="4206375"/>
            <a:ext cx="38124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dirty="0">
                <a:latin typeface="Nunito Medium"/>
                <a:ea typeface="Nunito Medium"/>
                <a:cs typeface="Nunito Medium"/>
                <a:sym typeface="Nunito Medium"/>
              </a:rPr>
              <a:t>Mouse primary hippocampal neurons</a:t>
            </a:r>
            <a:endParaRPr dirty="0"/>
          </a:p>
        </p:txBody>
      </p:sp>
      <p:sp>
        <p:nvSpPr>
          <p:cNvPr id="175" name="Google Shape;175;g2ee832a3c61_0_3"/>
          <p:cNvSpPr txBox="1"/>
          <p:nvPr/>
        </p:nvSpPr>
        <p:spPr>
          <a:xfrm>
            <a:off x="4995000" y="4206375"/>
            <a:ext cx="391992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dirty="0">
                <a:latin typeface="Nunito Medium"/>
                <a:ea typeface="Nunito Medium"/>
                <a:cs typeface="Nunito Medium"/>
                <a:sym typeface="Nunito Medium"/>
              </a:rPr>
              <a:t>SH-SY5Y human neuroblastoma cell line</a:t>
            </a:r>
          </a:p>
          <a:p>
            <a:pPr marL="0" lvl="0" indent="0" algn="l" rtl="0">
              <a:spcBef>
                <a:spcPts val="0"/>
              </a:spcBef>
              <a:spcAft>
                <a:spcPts val="0"/>
              </a:spcAft>
              <a:buNone/>
            </a:pPr>
            <a:r>
              <a:rPr lang="es" dirty="0">
                <a:latin typeface="Nunito Medium"/>
                <a:sym typeface="Nunito Medium"/>
              </a:rPr>
              <a:t>(differentiated into neurons with retinoic acid)</a:t>
            </a:r>
            <a:endParaRPr dirty="0"/>
          </a:p>
        </p:txBody>
      </p:sp>
    </p:spTree>
    <p:extLst>
      <p:ext uri="{BB962C8B-B14F-4D97-AF65-F5344CB8AC3E}">
        <p14:creationId xmlns:p14="http://schemas.microsoft.com/office/powerpoint/2010/main" val="212931256"/>
      </p:ext>
    </p:extLst>
  </p:cSld>
  <p:clrMapOvr>
    <a:masterClrMapping/>
  </p:clrMapOvr>
</p:sld>
</file>

<file path=ppt/theme/theme1.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TotalTime>
  <Words>1184</Words>
  <Application>Microsoft Macintosh PowerPoint</Application>
  <PresentationFormat>On-screen Show (16:9)</PresentationFormat>
  <Paragraphs>146</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Nunito</vt:lpstr>
      <vt:lpstr>Darker Grotesque SemiBold</vt:lpstr>
      <vt:lpstr>Nunito Medium</vt:lpstr>
      <vt:lpstr>Arial</vt:lpstr>
      <vt:lpstr>Bebas Neue</vt:lpstr>
      <vt:lpstr>Livvic</vt:lpstr>
      <vt:lpstr>Helvetica Neue</vt:lpstr>
      <vt:lpstr>Helvetica</vt:lpstr>
      <vt:lpstr>Questrial</vt:lpstr>
      <vt:lpstr>Minimalist Slides for meeting by Slidesgo</vt:lpstr>
      <vt:lpstr>Investigating the Exocyst as an Insulin-Sensitive Regulator of Amyloid-beta Synthesis in Neurons</vt:lpstr>
      <vt:lpstr>PowerPoint Presentation</vt:lpstr>
      <vt:lpstr>PowerPoint Presentation</vt:lpstr>
      <vt:lpstr>PowerPoint Presentation</vt:lpstr>
      <vt:lpstr>PowerPoint Presentation</vt:lpstr>
      <vt:lpstr>Knockdown of individual exocyst genes using siRNAs results in decreased Aβ secretion </vt:lpstr>
      <vt:lpstr>Overexpression of mutant APP shows endosomal swelling, but knockdown of Exoc5 restores early endosome sizes to normal levels </vt:lpstr>
      <vt:lpstr>PowerPoint Presentation</vt:lpstr>
      <vt:lpstr>Two cell lines were used in all experiments </vt:lpstr>
      <vt:lpstr>Two methods for loss-of-function of exocyst in these cell models </vt:lpstr>
      <vt:lpstr>Knockdown of the exocyst via cre-recombinase </vt:lpstr>
      <vt:lpstr>PowerPoint Presentation</vt:lpstr>
      <vt:lpstr>Colocalization of Exoc5 and APP in mouse primary hippocampal neurons </vt:lpstr>
      <vt:lpstr>ICC shows colocalization of Exoc5 and APP appears decreased with insulin treatment, when compared to insulin starved cells </vt:lpstr>
      <vt:lpstr>PowerPoint Presentation</vt:lpstr>
      <vt:lpstr>Increases, decreases, or no changes found in cell surface proteins  </vt:lpstr>
      <vt:lpstr>APP significantly decreased on the surface of neurons treated with ES2, while APLP1 is not.</vt:lpstr>
      <vt:lpstr>When treated with ES2, endosomal proteins EEA1 and KIF5B were significantly decreased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Exocyst as an Insulin-Sensitive Regulator of Amyloid-beta Synthesis in Neurons</dc:title>
  <cp:lastModifiedBy>Grace Kadler</cp:lastModifiedBy>
  <cp:revision>6</cp:revision>
  <dcterms:modified xsi:type="dcterms:W3CDTF">2024-07-31T20:38:12Z</dcterms:modified>
</cp:coreProperties>
</file>