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embeddings/oleObject1.bin" ContentType="application/vnd.openxmlformats-officedocument.oleObject"/>
  <Override PartName="/ppt/drawings/drawing1.xml" ContentType="application/vnd.openxmlformats-officedocument.drawingml.chartshapes+xml"/>
  <Override PartName="/ppt/charts/chart2.xml" ContentType="application/vnd.openxmlformats-officedocument.drawingml.chart+xml"/>
  <Override PartName="/ppt/embeddings/oleObject2.bin" ContentType="application/vnd.openxmlformats-officedocument.oleObject"/>
  <Override PartName="/ppt/drawings/drawing2.xml" ContentType="application/vnd.openxmlformats-officedocument.drawingml.chartshapes+xml"/>
  <Override PartName="/ppt/charts/chart3.xml" ContentType="application/vnd.openxmlformats-officedocument.drawingml.chart+xml"/>
  <Override PartName="/ppt/embeddings/oleObject3.bin" ContentType="application/vnd.openxmlformats-officedocument.oleObject"/>
  <Override PartName="/ppt/drawings/drawing3.xml" ContentType="application/vnd.openxmlformats-officedocument.drawingml.chartshapes+xml"/>
  <Override PartName="/ppt/charts/chart4.xml" ContentType="application/vnd.openxmlformats-officedocument.drawingml.chart+xml"/>
  <Override PartName="/ppt/embeddings/oleObject4.bin" ContentType="application/vnd.openxmlformats-officedocument.oleObject"/>
  <Override PartName="/ppt/drawings/drawing4.xml" ContentType="application/vnd.openxmlformats-officedocument.drawingml.chartshapes+xml"/>
  <Override PartName="/ppt/charts/chart5.xml" ContentType="application/vnd.openxmlformats-officedocument.drawingml.chart+xml"/>
  <Override PartName="/ppt/embeddings/oleObject5.bin" ContentType="application/vnd.openxmlformats-officedocument.oleObject"/>
  <Override PartName="/ppt/charts/chart6.xml" ContentType="application/vnd.openxmlformats-officedocument.drawingml.chart+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6.xml" ContentType="application/vnd.openxmlformats-officedocument.drawingml.chartshapes+xml"/>
  <Override PartName="/ppt/charts/chart15.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80" r:id="rId2"/>
    <p:sldId id="276" r:id="rId3"/>
    <p:sldId id="284" r:id="rId4"/>
    <p:sldId id="285" r:id="rId5"/>
    <p:sldId id="275" r:id="rId6"/>
    <p:sldId id="287" r:id="rId7"/>
    <p:sldId id="292" r:id="rId8"/>
    <p:sldId id="277" r:id="rId9"/>
    <p:sldId id="278" r:id="rId10"/>
    <p:sldId id="259" r:id="rId11"/>
    <p:sldId id="258" r:id="rId12"/>
    <p:sldId id="260" r:id="rId13"/>
    <p:sldId id="257" r:id="rId14"/>
    <p:sldId id="261" r:id="rId15"/>
    <p:sldId id="262" r:id="rId16"/>
    <p:sldId id="263" r:id="rId17"/>
    <p:sldId id="266" r:id="rId18"/>
    <p:sldId id="264" r:id="rId19"/>
    <p:sldId id="265" r:id="rId20"/>
    <p:sldId id="267" r:id="rId21"/>
    <p:sldId id="268" r:id="rId22"/>
    <p:sldId id="269" r:id="rId23"/>
    <p:sldId id="270" r:id="rId24"/>
    <p:sldId id="271" r:id="rId25"/>
    <p:sldId id="272" r:id="rId26"/>
    <p:sldId id="279" r:id="rId27"/>
    <p:sldId id="282" r:id="rId28"/>
    <p:sldId id="283" r:id="rId29"/>
    <p:sldId id="288" r:id="rId30"/>
    <p:sldId id="289" r:id="rId31"/>
    <p:sldId id="290"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04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[new input..xlsx]Sheet20!PivotTable9</c:name>
    <c:fmtId val="-1"/>
  </c:pivotSource>
  <c:chart>
    <c:title>
      <c:tx>
        <c:rich>
          <a:bodyPr/>
          <a:lstStyle/>
          <a:p>
            <a:pPr>
              <a:defRPr/>
            </a:pPr>
            <a:r>
              <a:rPr lang="en-US" baseline="0" dirty="0" smtClean="0"/>
              <a:t>Percentage of gender </a:t>
            </a:r>
            <a:r>
              <a:rPr lang="en-US" baseline="0" dirty="0"/>
              <a:t>for participant </a:t>
            </a:r>
            <a:endParaRPr lang="en-US" dirty="0"/>
          </a:p>
        </c:rich>
      </c:tx>
      <c:layout/>
      <c:overlay val="0"/>
    </c:title>
    <c:autoTitleDeleted val="0"/>
    <c:pivotFmts>
      <c:pivotFmt>
        <c:idx val="0"/>
        <c:marker>
          <c:symbol val="none"/>
        </c:marker>
        <c:dLbl>
          <c:idx val="0"/>
          <c:spPr/>
          <c:txPr>
            <a:bodyPr/>
            <a:lstStyle/>
            <a:p>
              <a:pPr>
                <a:defRPr sz="2000"/>
              </a:pPr>
              <a:endParaRPr lang="en-US"/>
            </a:p>
          </c:txPr>
          <c:showLegendKey val="0"/>
          <c:showVal val="0"/>
          <c:showCatName val="0"/>
          <c:showSerName val="0"/>
          <c:showPercent val="1"/>
          <c:showBubbleSize val="0"/>
        </c:dLbl>
      </c:pivotFmt>
      <c:pivotFmt>
        <c:idx val="1"/>
        <c:marker>
          <c:symbol val="none"/>
        </c:marker>
        <c:dLbl>
          <c:idx val="0"/>
          <c:spPr/>
          <c:txPr>
            <a:bodyPr/>
            <a:lstStyle/>
            <a:p>
              <a:pPr>
                <a:defRPr sz="2000"/>
              </a:pPr>
              <a:endParaRPr lang="en-US"/>
            </a:p>
          </c:txPr>
          <c:showLegendKey val="0"/>
          <c:showVal val="0"/>
          <c:showCatName val="0"/>
          <c:showSerName val="0"/>
          <c:showPercent val="1"/>
          <c:showBubbleSize val="0"/>
        </c:dLbl>
      </c:pivotFmt>
      <c:pivotFmt>
        <c:idx val="2"/>
        <c:marker>
          <c:symbol val="none"/>
        </c:marker>
        <c:dLbl>
          <c:idx val="0"/>
          <c:spPr/>
          <c:txPr>
            <a:bodyPr/>
            <a:lstStyle/>
            <a:p>
              <a:pPr>
                <a:defRPr sz="2000"/>
              </a:pPr>
              <a:endParaRPr lang="en-US"/>
            </a:p>
          </c:txPr>
          <c:showLegendKey val="0"/>
          <c:showVal val="0"/>
          <c:showCatName val="0"/>
          <c:showSerName val="0"/>
          <c:showPercent val="1"/>
          <c:showBubbleSize val="0"/>
        </c:dLbl>
      </c:pivotFmt>
    </c:pivotFmts>
    <c:view3D>
      <c:rotX val="15"/>
      <c:rotY val="0"/>
      <c:rAngAx val="0"/>
      <c:perspective val="30"/>
    </c:view3D>
    <c:floor>
      <c:thickness val="0"/>
    </c:floor>
    <c:sideWall>
      <c:thickness val="0"/>
    </c:sideWall>
    <c:backWall>
      <c:thickness val="0"/>
    </c:backWall>
    <c:plotArea>
      <c:layout/>
      <c:pie3DChart>
        <c:varyColors val="1"/>
        <c:ser>
          <c:idx val="0"/>
          <c:order val="0"/>
          <c:tx>
            <c:strRef>
              <c:f>Sheet20!$B$1</c:f>
              <c:strCache>
                <c:ptCount val="1"/>
                <c:pt idx="0">
                  <c:v>Total</c:v>
                </c:pt>
              </c:strCache>
            </c:strRef>
          </c:tx>
          <c:dLbls>
            <c:txPr>
              <a:bodyPr/>
              <a:lstStyle/>
              <a:p>
                <a:pPr>
                  <a:defRPr sz="2000"/>
                </a:pPr>
                <a:endParaRPr lang="en-US"/>
              </a:p>
            </c:txPr>
            <c:showLegendKey val="0"/>
            <c:showVal val="0"/>
            <c:showCatName val="0"/>
            <c:showSerName val="0"/>
            <c:showPercent val="1"/>
            <c:showBubbleSize val="0"/>
            <c:showLeaderLines val="1"/>
          </c:dLbls>
          <c:cat>
            <c:strRef>
              <c:f>Sheet20!$A$2:$A$4</c:f>
              <c:strCache>
                <c:ptCount val="2"/>
                <c:pt idx="0">
                  <c:v>female</c:v>
                </c:pt>
                <c:pt idx="1">
                  <c:v>male</c:v>
                </c:pt>
              </c:strCache>
            </c:strRef>
          </c:cat>
          <c:val>
            <c:numRef>
              <c:f>Sheet20!$B$2:$B$4</c:f>
              <c:numCache>
                <c:formatCode>General</c:formatCode>
                <c:ptCount val="2"/>
                <c:pt idx="0">
                  <c:v>46.0</c:v>
                </c:pt>
                <c:pt idx="1">
                  <c:v>33.0</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sz="2000"/>
          </a:pPr>
          <a:endParaRPr lang="en-US"/>
        </a:p>
      </c:txPr>
    </c:legend>
    <c:plotVisOnly val="1"/>
    <c:dispBlanksAs val="gap"/>
    <c:showDLblsOverMax val="0"/>
  </c:chart>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pivotSource>
    <c:name>[april 22, 2016 new input.xlsx]Sheet15!PivotTable8</c:name>
    <c:fmtId val="4"/>
  </c:pivotSource>
  <c:chart>
    <c:title>
      <c:tx>
        <c:rich>
          <a:bodyPr/>
          <a:lstStyle/>
          <a:p>
            <a:pPr>
              <a:defRPr/>
            </a:pPr>
            <a:r>
              <a:rPr lang="en-US"/>
              <a:t>Percentage</a:t>
            </a:r>
            <a:r>
              <a:rPr lang="en-US" baseline="0"/>
              <a:t> of alcohol drinker</a:t>
            </a:r>
            <a:endParaRPr lang="en-US"/>
          </a:p>
        </c:rich>
      </c:tx>
      <c:layout/>
      <c:overlay val="0"/>
    </c:title>
    <c:autoTitleDeleted val="0"/>
    <c:pivotFmts>
      <c:pivotFmt>
        <c:idx val="0"/>
        <c:dLbl>
          <c:idx val="0"/>
          <c:spPr/>
          <c:txPr>
            <a:bodyPr/>
            <a:lstStyle/>
            <a:p>
              <a:pPr>
                <a:defRPr sz="1800"/>
              </a:pPr>
              <a:endParaRPr lang="en-US"/>
            </a:p>
          </c:txPr>
          <c:showLegendKey val="0"/>
          <c:showVal val="0"/>
          <c:showCatName val="0"/>
          <c:showSerName val="0"/>
          <c:showPercent val="1"/>
          <c:showBubbleSize val="0"/>
        </c:dLbl>
      </c:pivotFmt>
      <c:pivotFmt>
        <c:idx val="1"/>
        <c:marker>
          <c:symbol val="none"/>
        </c:marker>
        <c:dLbl>
          <c:idx val="0"/>
          <c:spPr/>
          <c:txPr>
            <a:bodyPr/>
            <a:lstStyle/>
            <a:p>
              <a:pPr>
                <a:defRPr sz="1800"/>
              </a:pPr>
              <a:endParaRPr lang="en-US"/>
            </a:p>
          </c:txPr>
          <c:showLegendKey val="0"/>
          <c:showVal val="0"/>
          <c:showCatName val="0"/>
          <c:showSerName val="0"/>
          <c:showPercent val="1"/>
          <c:showBubbleSize val="0"/>
        </c:dLbl>
      </c:pivotFmt>
      <c:pivotFmt>
        <c:idx val="2"/>
        <c:marker>
          <c:symbol val="none"/>
        </c:marker>
        <c:dLbl>
          <c:idx val="0"/>
          <c:spPr/>
          <c:txPr>
            <a:bodyPr/>
            <a:lstStyle/>
            <a:p>
              <a:pPr>
                <a:defRPr sz="1800"/>
              </a:pPr>
              <a:endParaRPr lang="en-US"/>
            </a:p>
          </c:txPr>
          <c:showLegendKey val="0"/>
          <c:showVal val="0"/>
          <c:showCatName val="0"/>
          <c:showSerName val="0"/>
          <c:showPercent val="1"/>
          <c:showBubbleSize val="0"/>
        </c:dLbl>
      </c:pivotFmt>
    </c:pivotFmts>
    <c:view3D>
      <c:rotX val="15"/>
      <c:rotY val="0"/>
      <c:rAngAx val="0"/>
      <c:perspective val="30"/>
    </c:view3D>
    <c:floor>
      <c:thickness val="0"/>
    </c:floor>
    <c:sideWall>
      <c:thickness val="0"/>
    </c:sideWall>
    <c:backWall>
      <c:thickness val="0"/>
    </c:backWall>
    <c:plotArea>
      <c:layout/>
      <c:pie3DChart>
        <c:varyColors val="1"/>
        <c:ser>
          <c:idx val="0"/>
          <c:order val="0"/>
          <c:tx>
            <c:strRef>
              <c:f>Sheet15!$B$1</c:f>
              <c:strCache>
                <c:ptCount val="1"/>
                <c:pt idx="0">
                  <c:v>Total</c:v>
                </c:pt>
              </c:strCache>
            </c:strRef>
          </c:tx>
          <c:dLbls>
            <c:txPr>
              <a:bodyPr/>
              <a:lstStyle/>
              <a:p>
                <a:pPr>
                  <a:defRPr sz="1800"/>
                </a:pPr>
                <a:endParaRPr lang="en-US"/>
              </a:p>
            </c:txPr>
            <c:showLegendKey val="0"/>
            <c:showVal val="0"/>
            <c:showCatName val="0"/>
            <c:showSerName val="0"/>
            <c:showPercent val="1"/>
            <c:showBubbleSize val="0"/>
            <c:showLeaderLines val="1"/>
          </c:dLbls>
          <c:cat>
            <c:strRef>
              <c:f>Sheet15!$A$2:$A$4</c:f>
              <c:strCache>
                <c:ptCount val="2"/>
                <c:pt idx="0">
                  <c:v>no </c:v>
                </c:pt>
                <c:pt idx="1">
                  <c:v>yes</c:v>
                </c:pt>
              </c:strCache>
            </c:strRef>
          </c:cat>
          <c:val>
            <c:numRef>
              <c:f>Sheet15!$B$2:$B$4</c:f>
              <c:numCache>
                <c:formatCode>General</c:formatCode>
                <c:ptCount val="2"/>
                <c:pt idx="0">
                  <c:v>32.0</c:v>
                </c:pt>
                <c:pt idx="1">
                  <c:v>48.0</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sz="1600"/>
          </a:pPr>
          <a:endParaRPr lang="en-US"/>
        </a:p>
      </c:txPr>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[april 22, 2016 new input.xlsx]Sheet21!PivotTable12</c:name>
    <c:fmtId val="4"/>
  </c:pivotSource>
  <c:chart>
    <c:title>
      <c:tx>
        <c:rich>
          <a:bodyPr/>
          <a:lstStyle/>
          <a:p>
            <a:pPr>
              <a:defRPr/>
            </a:pPr>
            <a:r>
              <a:rPr lang="en-US"/>
              <a:t>numbers of participant that exercise</a:t>
            </a:r>
          </a:p>
        </c:rich>
      </c:tx>
      <c:layout/>
      <c:overlay val="0"/>
    </c:title>
    <c:autoTitleDeleted val="0"/>
    <c:pivotFmts>
      <c:pivotFmt>
        <c:idx val="0"/>
        <c:marker>
          <c:symbol val="none"/>
        </c:marker>
      </c:pivotFmt>
      <c:pivotFmt>
        <c:idx val="1"/>
        <c:marker>
          <c:symbol val="none"/>
        </c:marker>
      </c:pivotFmt>
      <c:pivotFmt>
        <c:idx val="2"/>
        <c:marker>
          <c:symbol val="none"/>
        </c:marker>
      </c:pivotFmt>
    </c:pivotFmts>
    <c:plotArea>
      <c:layout/>
      <c:barChart>
        <c:barDir val="col"/>
        <c:grouping val="clustered"/>
        <c:varyColors val="0"/>
        <c:ser>
          <c:idx val="0"/>
          <c:order val="0"/>
          <c:tx>
            <c:strRef>
              <c:f>Sheet21!$B$1</c:f>
              <c:strCache>
                <c:ptCount val="1"/>
                <c:pt idx="0">
                  <c:v>Total</c:v>
                </c:pt>
              </c:strCache>
            </c:strRef>
          </c:tx>
          <c:invertIfNegative val="0"/>
          <c:cat>
            <c:strRef>
              <c:f>Sheet21!$A$2:$A$5</c:f>
              <c:strCache>
                <c:ptCount val="3"/>
                <c:pt idx="0">
                  <c:v>no</c:v>
                </c:pt>
                <c:pt idx="1">
                  <c:v>sometimes </c:v>
                </c:pt>
                <c:pt idx="2">
                  <c:v>yes</c:v>
                </c:pt>
              </c:strCache>
            </c:strRef>
          </c:cat>
          <c:val>
            <c:numRef>
              <c:f>Sheet21!$B$2:$B$5</c:f>
              <c:numCache>
                <c:formatCode>General</c:formatCode>
                <c:ptCount val="3"/>
                <c:pt idx="0">
                  <c:v>19.0</c:v>
                </c:pt>
                <c:pt idx="1">
                  <c:v>28.0</c:v>
                </c:pt>
                <c:pt idx="2">
                  <c:v>33.0</c:v>
                </c:pt>
              </c:numCache>
            </c:numRef>
          </c:val>
        </c:ser>
        <c:dLbls>
          <c:showLegendKey val="0"/>
          <c:showVal val="0"/>
          <c:showCatName val="0"/>
          <c:showSerName val="0"/>
          <c:showPercent val="0"/>
          <c:showBubbleSize val="0"/>
        </c:dLbls>
        <c:gapWidth val="150"/>
        <c:axId val="-2086662072"/>
        <c:axId val="-2086659128"/>
      </c:barChart>
      <c:catAx>
        <c:axId val="-2086662072"/>
        <c:scaling>
          <c:orientation val="minMax"/>
        </c:scaling>
        <c:delete val="0"/>
        <c:axPos val="b"/>
        <c:majorTickMark val="none"/>
        <c:minorTickMark val="none"/>
        <c:tickLblPos val="nextTo"/>
        <c:crossAx val="-2086659128"/>
        <c:crosses val="autoZero"/>
        <c:auto val="1"/>
        <c:lblAlgn val="ctr"/>
        <c:lblOffset val="100"/>
        <c:noMultiLvlLbl val="0"/>
      </c:catAx>
      <c:valAx>
        <c:axId val="-2086659128"/>
        <c:scaling>
          <c:orientation val="minMax"/>
        </c:scaling>
        <c:delete val="0"/>
        <c:axPos val="l"/>
        <c:majorGridlines/>
        <c:title>
          <c:tx>
            <c:rich>
              <a:bodyPr/>
              <a:lstStyle/>
              <a:p>
                <a:pPr>
                  <a:defRPr/>
                </a:pPr>
                <a:r>
                  <a:rPr lang="en-US"/>
                  <a:t>number of participant that exercise</a:t>
                </a:r>
              </a:p>
            </c:rich>
          </c:tx>
          <c:layout>
            <c:manualLayout>
              <c:xMode val="edge"/>
              <c:yMode val="edge"/>
              <c:x val="0.0298507462686567"/>
              <c:y val="0.0863504909108584"/>
            </c:manualLayout>
          </c:layout>
          <c:overlay val="0"/>
        </c:title>
        <c:numFmt formatCode="General" sourceLinked="1"/>
        <c:majorTickMark val="none"/>
        <c:minorTickMark val="none"/>
        <c:tickLblPos val="nextTo"/>
        <c:crossAx val="-2086662072"/>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[april 22, 2016 new input.xlsx]Sheet22!PivotTable13</c:name>
    <c:fmtId val="4"/>
  </c:pivotSource>
  <c:chart>
    <c:title>
      <c:tx>
        <c:rich>
          <a:bodyPr/>
          <a:lstStyle/>
          <a:p>
            <a:pPr>
              <a:defRPr/>
            </a:pPr>
            <a:r>
              <a:rPr lang="en-US" dirty="0" smtClean="0"/>
              <a:t>Number </a:t>
            </a:r>
            <a:r>
              <a:rPr lang="en-US" dirty="0"/>
              <a:t>of exercise in a week</a:t>
            </a:r>
          </a:p>
        </c:rich>
      </c:tx>
      <c:layout/>
      <c:overlay val="0"/>
    </c:title>
    <c:autoTitleDeleted val="0"/>
    <c:pivotFmts>
      <c:pivotFmt>
        <c:idx val="0"/>
        <c:marker>
          <c:symbol val="none"/>
        </c:marker>
      </c:pivotFmt>
      <c:pivotFmt>
        <c:idx val="1"/>
      </c:pivotFmt>
      <c:pivotFmt>
        <c:idx val="2"/>
        <c:marker>
          <c:symbol val="none"/>
        </c:marker>
      </c:pivotFmt>
      <c:pivotFmt>
        <c:idx val="3"/>
        <c:marker>
          <c:symbol val="none"/>
        </c:marker>
      </c:pivotFmt>
    </c:pivotFmts>
    <c:plotArea>
      <c:layout/>
      <c:barChart>
        <c:barDir val="col"/>
        <c:grouping val="clustered"/>
        <c:varyColors val="0"/>
        <c:ser>
          <c:idx val="0"/>
          <c:order val="0"/>
          <c:tx>
            <c:strRef>
              <c:f>Sheet22!$B$1</c:f>
              <c:strCache>
                <c:ptCount val="1"/>
                <c:pt idx="0">
                  <c:v>Total</c:v>
                </c:pt>
              </c:strCache>
            </c:strRef>
          </c:tx>
          <c:invertIfNegative val="0"/>
          <c:cat>
            <c:strRef>
              <c:f>Sheet22!$A$2:$A$6</c:f>
              <c:strCache>
                <c:ptCount val="4"/>
                <c:pt idx="0">
                  <c:v>2x a week</c:v>
                </c:pt>
                <c:pt idx="1">
                  <c:v>3x a week</c:v>
                </c:pt>
                <c:pt idx="2">
                  <c:v>4x or more</c:v>
                </c:pt>
                <c:pt idx="3">
                  <c:v>once a week</c:v>
                </c:pt>
              </c:strCache>
            </c:strRef>
          </c:cat>
          <c:val>
            <c:numRef>
              <c:f>Sheet22!$B$2:$B$6</c:f>
              <c:numCache>
                <c:formatCode>General</c:formatCode>
                <c:ptCount val="4"/>
                <c:pt idx="0">
                  <c:v>7.0</c:v>
                </c:pt>
                <c:pt idx="1">
                  <c:v>5.0</c:v>
                </c:pt>
                <c:pt idx="2">
                  <c:v>13.0</c:v>
                </c:pt>
                <c:pt idx="3">
                  <c:v>28.0</c:v>
                </c:pt>
              </c:numCache>
            </c:numRef>
          </c:val>
        </c:ser>
        <c:dLbls>
          <c:showLegendKey val="0"/>
          <c:showVal val="0"/>
          <c:showCatName val="0"/>
          <c:showSerName val="0"/>
          <c:showPercent val="0"/>
          <c:showBubbleSize val="0"/>
        </c:dLbls>
        <c:gapWidth val="150"/>
        <c:axId val="-2130078632"/>
        <c:axId val="-2130404184"/>
      </c:barChart>
      <c:catAx>
        <c:axId val="-2130078632"/>
        <c:scaling>
          <c:orientation val="minMax"/>
        </c:scaling>
        <c:delete val="0"/>
        <c:axPos val="b"/>
        <c:majorTickMark val="none"/>
        <c:minorTickMark val="none"/>
        <c:tickLblPos val="nextTo"/>
        <c:crossAx val="-2130404184"/>
        <c:crosses val="autoZero"/>
        <c:auto val="1"/>
        <c:lblAlgn val="ctr"/>
        <c:lblOffset val="100"/>
        <c:noMultiLvlLbl val="0"/>
      </c:catAx>
      <c:valAx>
        <c:axId val="-2130404184"/>
        <c:scaling>
          <c:orientation val="minMax"/>
        </c:scaling>
        <c:delete val="0"/>
        <c:axPos val="l"/>
        <c:majorGridlines/>
        <c:title>
          <c:tx>
            <c:rich>
              <a:bodyPr/>
              <a:lstStyle/>
              <a:p>
                <a:pPr>
                  <a:defRPr/>
                </a:pPr>
                <a:r>
                  <a:rPr lang="en-US"/>
                  <a:t>number of exercise im a week</a:t>
                </a:r>
              </a:p>
            </c:rich>
          </c:tx>
          <c:layout>
            <c:manualLayout>
              <c:xMode val="edge"/>
              <c:yMode val="edge"/>
              <c:x val="0.0277777777777778"/>
              <c:y val="0.145996654264371"/>
            </c:manualLayout>
          </c:layout>
          <c:overlay val="0"/>
        </c:title>
        <c:numFmt formatCode="General" sourceLinked="1"/>
        <c:majorTickMark val="none"/>
        <c:minorTickMark val="none"/>
        <c:tickLblPos val="nextTo"/>
        <c:crossAx val="-2130078632"/>
        <c:crosses val="autoZero"/>
        <c:crossBetween val="between"/>
      </c:valAx>
      <c:dTable>
        <c:showHorzBorder val="1"/>
        <c:showVertBorder val="1"/>
        <c:showOutline val="1"/>
        <c:showKeys val="1"/>
      </c:dTable>
    </c:plotArea>
    <c:plotVisOnly val="1"/>
    <c:dispBlanksAs val="gap"/>
    <c:showDLblsOverMax val="0"/>
  </c:chart>
  <c:txPr>
    <a:bodyPr/>
    <a:lstStyle/>
    <a:p>
      <a:pPr>
        <a:defRPr sz="14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[new input ahaha.xlsx]Sheet7!PivotTable1</c:name>
    <c:fmtId val="4"/>
  </c:pivotSource>
  <c:chart>
    <c:title>
      <c:tx>
        <c:rich>
          <a:bodyPr/>
          <a:lstStyle/>
          <a:p>
            <a:pPr>
              <a:defRPr/>
            </a:pPr>
            <a:r>
              <a:rPr lang="en-US"/>
              <a:t>works that inclovle increase in heart rate</a:t>
            </a:r>
          </a:p>
        </c:rich>
      </c:tx>
      <c:layout/>
      <c:overlay val="0"/>
    </c:title>
    <c:autoTitleDeleted val="0"/>
    <c:pivotFmts>
      <c:pivotFmt>
        <c:idx val="0"/>
        <c:marker>
          <c:symbol val="none"/>
        </c:marker>
      </c:pivotFmt>
      <c:pivotFmt>
        <c:idx val="1"/>
        <c:marker>
          <c:symbol val="none"/>
        </c:marker>
      </c:pivotFmt>
      <c:pivotFmt>
        <c:idx val="2"/>
        <c:marker>
          <c:symbol val="none"/>
        </c:marker>
      </c:pivotFmt>
    </c:pivotFmts>
    <c:plotArea>
      <c:layout/>
      <c:barChart>
        <c:barDir val="col"/>
        <c:grouping val="clustered"/>
        <c:varyColors val="0"/>
        <c:ser>
          <c:idx val="0"/>
          <c:order val="0"/>
          <c:tx>
            <c:strRef>
              <c:f>Sheet7!$B$1</c:f>
              <c:strCache>
                <c:ptCount val="1"/>
                <c:pt idx="0">
                  <c:v>Total</c:v>
                </c:pt>
              </c:strCache>
            </c:strRef>
          </c:tx>
          <c:invertIfNegative val="0"/>
          <c:cat>
            <c:strRef>
              <c:f>Sheet7!$A$2:$A$5</c:f>
              <c:strCache>
                <c:ptCount val="3"/>
                <c:pt idx="0">
                  <c:v>no</c:v>
                </c:pt>
                <c:pt idx="1">
                  <c:v>sometimes</c:v>
                </c:pt>
                <c:pt idx="2">
                  <c:v>yes </c:v>
                </c:pt>
              </c:strCache>
            </c:strRef>
          </c:cat>
          <c:val>
            <c:numRef>
              <c:f>Sheet7!$B$2:$B$5</c:f>
              <c:numCache>
                <c:formatCode>General</c:formatCode>
                <c:ptCount val="3"/>
                <c:pt idx="0">
                  <c:v>35.0</c:v>
                </c:pt>
                <c:pt idx="1">
                  <c:v>30.0</c:v>
                </c:pt>
                <c:pt idx="2">
                  <c:v>15.0</c:v>
                </c:pt>
              </c:numCache>
            </c:numRef>
          </c:val>
        </c:ser>
        <c:dLbls>
          <c:showLegendKey val="0"/>
          <c:showVal val="0"/>
          <c:showCatName val="0"/>
          <c:showSerName val="0"/>
          <c:showPercent val="0"/>
          <c:showBubbleSize val="0"/>
        </c:dLbls>
        <c:gapWidth val="150"/>
        <c:axId val="-2086615288"/>
        <c:axId val="-2086612344"/>
      </c:barChart>
      <c:catAx>
        <c:axId val="-2086615288"/>
        <c:scaling>
          <c:orientation val="minMax"/>
        </c:scaling>
        <c:delete val="0"/>
        <c:axPos val="b"/>
        <c:majorTickMark val="none"/>
        <c:minorTickMark val="none"/>
        <c:tickLblPos val="nextTo"/>
        <c:crossAx val="-2086612344"/>
        <c:crosses val="autoZero"/>
        <c:auto val="1"/>
        <c:lblAlgn val="ctr"/>
        <c:lblOffset val="100"/>
        <c:noMultiLvlLbl val="0"/>
      </c:catAx>
      <c:valAx>
        <c:axId val="-2086612344"/>
        <c:scaling>
          <c:orientation val="minMax"/>
        </c:scaling>
        <c:delete val="0"/>
        <c:axPos val="l"/>
        <c:majorGridlines/>
        <c:title>
          <c:tx>
            <c:rich>
              <a:bodyPr/>
              <a:lstStyle/>
              <a:p>
                <a:pPr>
                  <a:defRPr/>
                </a:pPr>
                <a:r>
                  <a:rPr lang="en-US"/>
                  <a:t>number of participant </a:t>
                </a:r>
              </a:p>
            </c:rich>
          </c:tx>
          <c:layout/>
          <c:overlay val="0"/>
        </c:title>
        <c:numFmt formatCode="General" sourceLinked="1"/>
        <c:majorTickMark val="none"/>
        <c:minorTickMark val="none"/>
        <c:tickLblPos val="nextTo"/>
        <c:crossAx val="-2086615288"/>
        <c:crosses val="autoZero"/>
        <c:crossBetween val="between"/>
      </c:valAx>
      <c:dTable>
        <c:showHorzBorder val="1"/>
        <c:showVertBorder val="1"/>
        <c:showOutline val="1"/>
        <c:showKeys val="1"/>
      </c:dTable>
    </c:plotArea>
    <c:plotVisOnly val="1"/>
    <c:dispBlanksAs val="gap"/>
    <c:showDLblsOverMax val="0"/>
  </c:chart>
  <c:txPr>
    <a:bodyPr/>
    <a:lstStyle/>
    <a:p>
      <a:pPr>
        <a:defRPr sz="16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Activity</a:t>
            </a:r>
            <a:r>
              <a:rPr lang="en-US" baseline="0"/>
              <a:t> during free time </a:t>
            </a:r>
            <a:endParaRPr lang="en-US"/>
          </a:p>
        </c:rich>
      </c:tx>
      <c:layout/>
      <c:overlay val="0"/>
    </c:title>
    <c:autoTitleDeleted val="0"/>
    <c:plotArea>
      <c:layout/>
      <c:pieChart>
        <c:varyColors val="1"/>
        <c:ser>
          <c:idx val="0"/>
          <c:order val="0"/>
          <c:dLbls>
            <c:txPr>
              <a:bodyPr/>
              <a:lstStyle/>
              <a:p>
                <a:pPr>
                  <a:defRPr sz="2000"/>
                </a:pPr>
                <a:endParaRPr lang="en-US"/>
              </a:p>
            </c:txPr>
            <c:showLegendKey val="0"/>
            <c:showVal val="0"/>
            <c:showCatName val="0"/>
            <c:showSerName val="0"/>
            <c:showPercent val="1"/>
            <c:showBubbleSize val="0"/>
            <c:showLeaderLines val="1"/>
          </c:dLbls>
          <c:cat>
            <c:strRef>
              <c:f>Sheet2!$AI$2:$AI$4</c:f>
              <c:strCache>
                <c:ptCount val="3"/>
                <c:pt idx="0">
                  <c:v>watch television/read/internet </c:v>
                </c:pt>
                <c:pt idx="1">
                  <c:v>visit outdoor space/family </c:v>
                </c:pt>
                <c:pt idx="2">
                  <c:v>play sport/ do chores/ </c:v>
                </c:pt>
              </c:strCache>
            </c:strRef>
          </c:cat>
          <c:val>
            <c:numRef>
              <c:f>Sheet2!$AJ$2:$AJ$4</c:f>
              <c:numCache>
                <c:formatCode>General</c:formatCode>
                <c:ptCount val="3"/>
                <c:pt idx="0">
                  <c:v>37.0</c:v>
                </c:pt>
                <c:pt idx="1">
                  <c:v>30.0</c:v>
                </c:pt>
                <c:pt idx="2">
                  <c:v>32.0</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[new input ahaha.xlsx]Sheet9!PivotTable2</c:name>
    <c:fmtId val="4"/>
  </c:pivotSource>
  <c:chart>
    <c:title>
      <c:tx>
        <c:rich>
          <a:bodyPr/>
          <a:lstStyle/>
          <a:p>
            <a:pPr>
              <a:defRPr/>
            </a:pPr>
            <a:r>
              <a:rPr lang="en-US" baseline="0"/>
              <a:t> how often they consum alcohol </a:t>
            </a:r>
            <a:endParaRPr lang="en-US"/>
          </a:p>
        </c:rich>
      </c:tx>
      <c:layout/>
      <c:overlay val="0"/>
    </c:title>
    <c:autoTitleDeleted val="0"/>
    <c:pivotFmts>
      <c:pivotFmt>
        <c:idx val="0"/>
        <c:marker>
          <c:symbol val="none"/>
        </c:marker>
      </c:pivotFmt>
      <c:pivotFmt>
        <c:idx val="1"/>
        <c:marker>
          <c:symbol val="none"/>
        </c:marker>
      </c:pivotFmt>
      <c:pivotFmt>
        <c:idx val="2"/>
        <c:marker>
          <c:symbol val="none"/>
        </c:marker>
      </c:pivotFmt>
    </c:pivotFmts>
    <c:plotArea>
      <c:layout/>
      <c:barChart>
        <c:barDir val="col"/>
        <c:grouping val="clustered"/>
        <c:varyColors val="0"/>
        <c:ser>
          <c:idx val="0"/>
          <c:order val="0"/>
          <c:tx>
            <c:strRef>
              <c:f>Sheet9!$B$1</c:f>
              <c:strCache>
                <c:ptCount val="1"/>
                <c:pt idx="0">
                  <c:v>Total</c:v>
                </c:pt>
              </c:strCache>
            </c:strRef>
          </c:tx>
          <c:invertIfNegative val="0"/>
          <c:cat>
            <c:strRef>
              <c:f>Sheet9!$A$2:$A$5</c:f>
              <c:strCache>
                <c:ptCount val="3"/>
                <c:pt idx="0">
                  <c:v>2-3x</c:v>
                </c:pt>
                <c:pt idx="1">
                  <c:v>only on special occasion </c:v>
                </c:pt>
                <c:pt idx="2">
                  <c:v>only on weekends</c:v>
                </c:pt>
              </c:strCache>
            </c:strRef>
          </c:cat>
          <c:val>
            <c:numRef>
              <c:f>Sheet9!$B$2:$B$5</c:f>
              <c:numCache>
                <c:formatCode>General</c:formatCode>
                <c:ptCount val="3"/>
                <c:pt idx="0">
                  <c:v>1.0</c:v>
                </c:pt>
                <c:pt idx="1">
                  <c:v>78.0</c:v>
                </c:pt>
                <c:pt idx="2">
                  <c:v>1.0</c:v>
                </c:pt>
              </c:numCache>
            </c:numRef>
          </c:val>
        </c:ser>
        <c:dLbls>
          <c:showLegendKey val="0"/>
          <c:showVal val="0"/>
          <c:showCatName val="0"/>
          <c:showSerName val="0"/>
          <c:showPercent val="0"/>
          <c:showBubbleSize val="0"/>
        </c:dLbls>
        <c:gapWidth val="150"/>
        <c:axId val="-2081764712"/>
        <c:axId val="-2081761496"/>
      </c:barChart>
      <c:catAx>
        <c:axId val="-2081764712"/>
        <c:scaling>
          <c:orientation val="minMax"/>
        </c:scaling>
        <c:delete val="0"/>
        <c:axPos val="b"/>
        <c:majorTickMark val="none"/>
        <c:minorTickMark val="none"/>
        <c:tickLblPos val="nextTo"/>
        <c:crossAx val="-2081761496"/>
        <c:crosses val="autoZero"/>
        <c:auto val="1"/>
        <c:lblAlgn val="ctr"/>
        <c:lblOffset val="100"/>
        <c:noMultiLvlLbl val="0"/>
      </c:catAx>
      <c:valAx>
        <c:axId val="-2081761496"/>
        <c:scaling>
          <c:orientation val="minMax"/>
        </c:scaling>
        <c:delete val="0"/>
        <c:axPos val="l"/>
        <c:majorGridlines/>
        <c:title>
          <c:tx>
            <c:rich>
              <a:bodyPr/>
              <a:lstStyle/>
              <a:p>
                <a:pPr>
                  <a:defRPr sz="1600"/>
                </a:pPr>
                <a:r>
                  <a:rPr lang="en-US" sz="1600"/>
                  <a:t>number</a:t>
                </a:r>
                <a:r>
                  <a:rPr lang="en-US" sz="1600" baseline="0"/>
                  <a:t> of participant </a:t>
                </a:r>
                <a:endParaRPr lang="en-US" sz="1600"/>
              </a:p>
            </c:rich>
          </c:tx>
          <c:layout/>
          <c:overlay val="0"/>
        </c:title>
        <c:numFmt formatCode="General" sourceLinked="1"/>
        <c:majorTickMark val="none"/>
        <c:minorTickMark val="none"/>
        <c:tickLblPos val="nextTo"/>
        <c:crossAx val="-2081764712"/>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pivotSource>
    <c:name>[new input..xlsx]Sheet19!PivotTable8</c:name>
    <c:fmtId val="-1"/>
  </c:pivotSource>
  <c:chart>
    <c:title>
      <c:tx>
        <c:rich>
          <a:bodyPr/>
          <a:lstStyle/>
          <a:p>
            <a:pPr>
              <a:defRPr sz="2000"/>
            </a:pPr>
            <a:r>
              <a:rPr lang="en-US" sz="2000" dirty="0"/>
              <a:t>O</a:t>
            </a:r>
            <a:r>
              <a:rPr lang="en-US" sz="2000" dirty="0" smtClean="0"/>
              <a:t>rigin</a:t>
            </a:r>
            <a:r>
              <a:rPr lang="en-US" sz="2000" baseline="0" dirty="0" smtClean="0"/>
              <a:t> </a:t>
            </a:r>
            <a:r>
              <a:rPr lang="en-US" sz="2000" baseline="0" dirty="0"/>
              <a:t>of the participant</a:t>
            </a:r>
            <a:endParaRPr lang="en-US" sz="2000" dirty="0"/>
          </a:p>
        </c:rich>
      </c:tx>
      <c:layout/>
      <c:overlay val="0"/>
    </c:title>
    <c:autoTitleDeleted val="0"/>
    <c:pivotFmts>
      <c:pivotFmt>
        <c:idx val="0"/>
        <c:dLbl>
          <c:idx val="0"/>
          <c:showLegendKey val="0"/>
          <c:showVal val="0"/>
          <c:showCatName val="0"/>
          <c:showSerName val="0"/>
          <c:showPercent val="1"/>
          <c:showBubbleSize val="0"/>
        </c:dLbl>
      </c:pivotFmt>
      <c:pivotFmt>
        <c:idx val="1"/>
        <c:marker>
          <c:symbol val="none"/>
        </c:marker>
        <c:dLbl>
          <c:idx val="0"/>
          <c:spPr/>
          <c:txPr>
            <a:bodyPr/>
            <a:lstStyle/>
            <a:p>
              <a:pPr>
                <a:defRPr/>
              </a:pPr>
              <a:endParaRPr lang="en-US"/>
            </a:p>
          </c:txPr>
          <c:showLegendKey val="0"/>
          <c:showVal val="0"/>
          <c:showCatName val="0"/>
          <c:showSerName val="0"/>
          <c:showPercent val="1"/>
          <c:showBubbleSize val="0"/>
        </c:dLbl>
      </c:pivotFmt>
      <c:pivotFmt>
        <c:idx val="2"/>
        <c:marker>
          <c:symbol val="none"/>
        </c:marker>
        <c:dLbl>
          <c:idx val="0"/>
          <c:spPr/>
          <c:txPr>
            <a:bodyPr/>
            <a:lstStyle/>
            <a:p>
              <a:pPr>
                <a:defRPr/>
              </a:pPr>
              <a:endParaRPr lang="en-US"/>
            </a:p>
          </c:txPr>
          <c:showLegendKey val="0"/>
          <c:showVal val="0"/>
          <c:showCatName val="0"/>
          <c:showSerName val="0"/>
          <c:showPercent val="1"/>
          <c:showBubbleSize val="0"/>
        </c:dLbl>
      </c:pivotFmt>
      <c:pivotFmt>
        <c:idx val="3"/>
        <c:marker>
          <c:symbol val="none"/>
        </c:marker>
        <c:dLbl>
          <c:idx val="0"/>
          <c:spPr/>
          <c:txPr>
            <a:bodyPr/>
            <a:lstStyle/>
            <a:p>
              <a:pPr>
                <a:defRPr/>
              </a:pPr>
              <a:endParaRPr lang="en-US"/>
            </a:p>
          </c:txPr>
          <c:showLegendKey val="0"/>
          <c:showVal val="0"/>
          <c:showCatName val="0"/>
          <c:showSerName val="0"/>
          <c:showPercent val="1"/>
          <c:showBubbleSize val="0"/>
        </c:dLbl>
      </c:pivotFmt>
    </c:pivotFmts>
    <c:view3D>
      <c:rotX val="15"/>
      <c:rotY val="0"/>
      <c:rAngAx val="0"/>
      <c:perspective val="30"/>
    </c:view3D>
    <c:floor>
      <c:thickness val="0"/>
    </c:floor>
    <c:sideWall>
      <c:thickness val="0"/>
    </c:sideWall>
    <c:backWall>
      <c:thickness val="0"/>
    </c:backWall>
    <c:plotArea>
      <c:layout/>
      <c:pie3DChart>
        <c:varyColors val="1"/>
        <c:ser>
          <c:idx val="0"/>
          <c:order val="0"/>
          <c:tx>
            <c:strRef>
              <c:f>Sheet19!$B$1</c:f>
              <c:strCache>
                <c:ptCount val="1"/>
                <c:pt idx="0">
                  <c:v>Total</c:v>
                </c:pt>
              </c:strCache>
            </c:strRef>
          </c:tx>
          <c:dLbls>
            <c:txPr>
              <a:bodyPr/>
              <a:lstStyle/>
              <a:p>
                <a:pPr>
                  <a:defRPr sz="1800"/>
                </a:pPr>
                <a:endParaRPr lang="en-US"/>
              </a:p>
            </c:txPr>
            <c:showLegendKey val="0"/>
            <c:showVal val="0"/>
            <c:showCatName val="0"/>
            <c:showSerName val="0"/>
            <c:showPercent val="1"/>
            <c:showBubbleSize val="0"/>
            <c:showLeaderLines val="1"/>
          </c:dLbls>
          <c:cat>
            <c:strRef>
              <c:f>Sheet19!$A$2:$A$7</c:f>
              <c:strCache>
                <c:ptCount val="5"/>
                <c:pt idx="0">
                  <c:v>chuuk</c:v>
                </c:pt>
                <c:pt idx="1">
                  <c:v>foreinger </c:v>
                </c:pt>
                <c:pt idx="2">
                  <c:v>kosrae</c:v>
                </c:pt>
                <c:pt idx="3">
                  <c:v>pohnpei</c:v>
                </c:pt>
                <c:pt idx="4">
                  <c:v>yap</c:v>
                </c:pt>
              </c:strCache>
            </c:strRef>
          </c:cat>
          <c:val>
            <c:numRef>
              <c:f>Sheet19!$B$2:$B$7</c:f>
              <c:numCache>
                <c:formatCode>General</c:formatCode>
                <c:ptCount val="5"/>
                <c:pt idx="0">
                  <c:v>6.0</c:v>
                </c:pt>
                <c:pt idx="1">
                  <c:v>4.0</c:v>
                </c:pt>
                <c:pt idx="2">
                  <c:v>1.0</c:v>
                </c:pt>
                <c:pt idx="3">
                  <c:v>53.0</c:v>
                </c:pt>
                <c:pt idx="4">
                  <c:v>1.0</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sz="1800"/>
          </a:pPr>
          <a:endParaRPr lang="en-US"/>
        </a:p>
      </c:txPr>
    </c:legend>
    <c:plotVisOnly val="1"/>
    <c:dispBlanksAs val="gap"/>
    <c:showDLblsOverMax val="0"/>
  </c:chart>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pivotSource>
    <c:name>[new input..xlsx]Sheet25!PivotTable14</c:name>
    <c:fmtId val="-1"/>
  </c:pivotSource>
  <c:chart>
    <c:title>
      <c:tx>
        <c:rich>
          <a:bodyPr/>
          <a:lstStyle/>
          <a:p>
            <a:pPr>
              <a:defRPr/>
            </a:pPr>
            <a:r>
              <a:rPr lang="en-US"/>
              <a:t>percentage of participant response </a:t>
            </a:r>
          </a:p>
        </c:rich>
      </c:tx>
      <c:layout/>
      <c:overlay val="0"/>
    </c:title>
    <c:autoTitleDeleted val="0"/>
    <c:pivotFmts>
      <c:pivotFmt>
        <c:idx val="0"/>
        <c:dLbl>
          <c:idx val="0"/>
          <c:showLegendKey val="0"/>
          <c:showVal val="0"/>
          <c:showCatName val="0"/>
          <c:showSerName val="0"/>
          <c:showPercent val="1"/>
          <c:showBubbleSize val="0"/>
        </c:dLbl>
      </c:pivotFmt>
      <c:pivotFmt>
        <c:idx val="1"/>
        <c:marker>
          <c:symbol val="none"/>
        </c:marker>
        <c:dLbl>
          <c:idx val="0"/>
          <c:spPr/>
          <c:txPr>
            <a:bodyPr/>
            <a:lstStyle/>
            <a:p>
              <a:pPr>
                <a:defRPr sz="2000"/>
              </a:pPr>
              <a:endParaRPr lang="en-US"/>
            </a:p>
          </c:txPr>
          <c:showLegendKey val="0"/>
          <c:showVal val="0"/>
          <c:showCatName val="0"/>
          <c:showSerName val="0"/>
          <c:showPercent val="1"/>
          <c:showBubbleSize val="0"/>
        </c:dLbl>
      </c:pivotFmt>
      <c:pivotFmt>
        <c:idx val="2"/>
        <c:marker>
          <c:symbol val="none"/>
        </c:marker>
        <c:dLbl>
          <c:idx val="0"/>
          <c:spPr/>
          <c:txPr>
            <a:bodyPr/>
            <a:lstStyle/>
            <a:p>
              <a:pPr>
                <a:defRPr sz="2000"/>
              </a:pPr>
              <a:endParaRPr lang="en-US"/>
            </a:p>
          </c:txPr>
          <c:showLegendKey val="0"/>
          <c:showVal val="0"/>
          <c:showCatName val="0"/>
          <c:showSerName val="0"/>
          <c:showPercent val="1"/>
          <c:showBubbleSize val="0"/>
        </c:dLbl>
      </c:pivotFmt>
    </c:pivotFmts>
    <c:view3D>
      <c:rotX val="15"/>
      <c:rotY val="0"/>
      <c:rAngAx val="0"/>
      <c:perspective val="30"/>
    </c:view3D>
    <c:floor>
      <c:thickness val="0"/>
    </c:floor>
    <c:sideWall>
      <c:thickness val="0"/>
    </c:sideWall>
    <c:backWall>
      <c:thickness val="0"/>
    </c:backWall>
    <c:plotArea>
      <c:layout>
        <c:manualLayout>
          <c:layoutTarget val="inner"/>
          <c:xMode val="edge"/>
          <c:yMode val="edge"/>
          <c:x val="0.124999769765621"/>
          <c:y val="0.222575580830174"/>
          <c:w val="0.810672744854262"/>
          <c:h val="0.646172353455818"/>
        </c:manualLayout>
      </c:layout>
      <c:pie3DChart>
        <c:varyColors val="1"/>
        <c:ser>
          <c:idx val="0"/>
          <c:order val="0"/>
          <c:tx>
            <c:strRef>
              <c:f>Sheet25!$B$1</c:f>
              <c:strCache>
                <c:ptCount val="1"/>
                <c:pt idx="0">
                  <c:v>Total</c:v>
                </c:pt>
              </c:strCache>
            </c:strRef>
          </c:tx>
          <c:dLbls>
            <c:txPr>
              <a:bodyPr/>
              <a:lstStyle/>
              <a:p>
                <a:pPr>
                  <a:defRPr sz="2000"/>
                </a:pPr>
                <a:endParaRPr lang="en-US"/>
              </a:p>
            </c:txPr>
            <c:showLegendKey val="0"/>
            <c:showVal val="0"/>
            <c:showCatName val="0"/>
            <c:showSerName val="0"/>
            <c:showPercent val="1"/>
            <c:showBubbleSize val="0"/>
            <c:showLeaderLines val="1"/>
          </c:dLbls>
          <c:cat>
            <c:strRef>
              <c:f>Sheet25!$A$2:$A$4</c:f>
              <c:strCache>
                <c:ptCount val="2"/>
                <c:pt idx="0">
                  <c:v>no </c:v>
                </c:pt>
                <c:pt idx="1">
                  <c:v>yes</c:v>
                </c:pt>
              </c:strCache>
            </c:strRef>
          </c:cat>
          <c:val>
            <c:numRef>
              <c:f>Sheet25!$B$2:$B$4</c:f>
              <c:numCache>
                <c:formatCode>General</c:formatCode>
                <c:ptCount val="2"/>
                <c:pt idx="0">
                  <c:v>1.0</c:v>
                </c:pt>
                <c:pt idx="1">
                  <c:v>79.0</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sz="1600"/>
          </a:pPr>
          <a:endParaRPr lang="en-US"/>
        </a:p>
      </c:txPr>
    </c:legend>
    <c:plotVisOnly val="1"/>
    <c:dispBlanksAs val="gap"/>
    <c:showDLblsOverMax val="0"/>
  </c:chart>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source</a:t>
            </a:r>
            <a:r>
              <a:rPr lang="en-US" baseline="0"/>
              <a:t> of information among the 80 participant </a:t>
            </a:r>
            <a:endParaRPr lang="en-U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sz="1800"/>
                </a:pPr>
                <a:endParaRPr lang="en-US"/>
              </a:p>
            </c:txPr>
            <c:showLegendKey val="0"/>
            <c:showVal val="0"/>
            <c:showCatName val="0"/>
            <c:showSerName val="0"/>
            <c:showPercent val="1"/>
            <c:showBubbleSize val="0"/>
            <c:showLeaderLines val="1"/>
          </c:dLbls>
          <c:cat>
            <c:strRef>
              <c:f>'[new input..xlsx]Sheet2'!$L$2:$L$7</c:f>
              <c:strCache>
                <c:ptCount val="6"/>
                <c:pt idx="0">
                  <c:v>LHS</c:v>
                </c:pt>
                <c:pt idx="1">
                  <c:v>Radio</c:v>
                </c:pt>
                <c:pt idx="2">
                  <c:v>Friends</c:v>
                </c:pt>
                <c:pt idx="3">
                  <c:v>Internet</c:v>
                </c:pt>
                <c:pt idx="4">
                  <c:v>Television</c:v>
                </c:pt>
                <c:pt idx="5">
                  <c:v>School</c:v>
                </c:pt>
              </c:strCache>
            </c:strRef>
          </c:cat>
          <c:val>
            <c:numRef>
              <c:f>'[new input..xlsx]Sheet2'!$M$2:$M$7</c:f>
              <c:numCache>
                <c:formatCode>General</c:formatCode>
                <c:ptCount val="6"/>
                <c:pt idx="0">
                  <c:v>62.0</c:v>
                </c:pt>
                <c:pt idx="1">
                  <c:v>39.0</c:v>
                </c:pt>
                <c:pt idx="2">
                  <c:v>28.0</c:v>
                </c:pt>
                <c:pt idx="3">
                  <c:v>34.0</c:v>
                </c:pt>
                <c:pt idx="4">
                  <c:v>12.0</c:v>
                </c:pt>
                <c:pt idx="5">
                  <c:v>23.0</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a:t>
            </a:r>
            <a:r>
              <a:rPr lang="en-US" dirty="0" smtClean="0"/>
              <a:t>actor</a:t>
            </a:r>
            <a:r>
              <a:rPr lang="en-US" baseline="0" dirty="0" smtClean="0"/>
              <a:t> </a:t>
            </a:r>
            <a:r>
              <a:rPr lang="en-US" baseline="0" dirty="0"/>
              <a:t>for NCD</a:t>
            </a:r>
            <a:endParaRPr lang="en-US" dirty="0"/>
          </a:p>
        </c:rich>
      </c:tx>
      <c:layout/>
      <c:overlay val="0"/>
    </c:title>
    <c:autoTitleDeleted val="0"/>
    <c:plotArea>
      <c:layout/>
      <c:barChart>
        <c:barDir val="col"/>
        <c:grouping val="stacked"/>
        <c:varyColors val="0"/>
        <c:ser>
          <c:idx val="0"/>
          <c:order val="0"/>
          <c:invertIfNegative val="0"/>
          <c:cat>
            <c:strRef>
              <c:f>'[new input..xlsx]Sheet2'!$Q$2:$Q$5</c:f>
              <c:strCache>
                <c:ptCount val="4"/>
                <c:pt idx="0">
                  <c:v>alcohol </c:v>
                </c:pt>
                <c:pt idx="1">
                  <c:v>ciggaret </c:v>
                </c:pt>
                <c:pt idx="2">
                  <c:v>stress </c:v>
                </c:pt>
                <c:pt idx="3">
                  <c:v>IDK</c:v>
                </c:pt>
              </c:strCache>
            </c:strRef>
          </c:cat>
          <c:val>
            <c:numRef>
              <c:f>'[new input..xlsx]Sheet2'!$R$2:$R$5</c:f>
              <c:numCache>
                <c:formatCode>General</c:formatCode>
                <c:ptCount val="4"/>
                <c:pt idx="0">
                  <c:v>55.0</c:v>
                </c:pt>
                <c:pt idx="1">
                  <c:v>61.0</c:v>
                </c:pt>
                <c:pt idx="2">
                  <c:v>46.0</c:v>
                </c:pt>
                <c:pt idx="3">
                  <c:v>2.0</c:v>
                </c:pt>
              </c:numCache>
            </c:numRef>
          </c:val>
        </c:ser>
        <c:dLbls>
          <c:showLegendKey val="0"/>
          <c:showVal val="0"/>
          <c:showCatName val="0"/>
          <c:showSerName val="0"/>
          <c:showPercent val="0"/>
          <c:showBubbleSize val="0"/>
        </c:dLbls>
        <c:gapWidth val="95"/>
        <c:overlap val="100"/>
        <c:axId val="-2085874984"/>
        <c:axId val="-2085872040"/>
      </c:barChart>
      <c:catAx>
        <c:axId val="-2085874984"/>
        <c:scaling>
          <c:orientation val="minMax"/>
        </c:scaling>
        <c:delete val="0"/>
        <c:axPos val="b"/>
        <c:majorTickMark val="none"/>
        <c:minorTickMark val="none"/>
        <c:tickLblPos val="nextTo"/>
        <c:crossAx val="-2085872040"/>
        <c:crosses val="autoZero"/>
        <c:auto val="1"/>
        <c:lblAlgn val="ctr"/>
        <c:lblOffset val="100"/>
        <c:noMultiLvlLbl val="0"/>
      </c:catAx>
      <c:valAx>
        <c:axId val="-2085872040"/>
        <c:scaling>
          <c:orientation val="minMax"/>
        </c:scaling>
        <c:delete val="0"/>
        <c:axPos val="l"/>
        <c:majorGridlines/>
        <c:numFmt formatCode="General" sourceLinked="1"/>
        <c:majorTickMark val="none"/>
        <c:minorTickMark val="none"/>
        <c:tickLblPos val="nextTo"/>
        <c:crossAx val="-2085874984"/>
        <c:crosses val="autoZero"/>
        <c:crossBetween val="between"/>
      </c:valAx>
      <c:dTable>
        <c:showHorzBorder val="1"/>
        <c:showVertBorder val="1"/>
        <c:showOutline val="1"/>
        <c:showKeys val="1"/>
        <c:txPr>
          <a:bodyPr/>
          <a:lstStyle/>
          <a:p>
            <a:pPr rtl="0">
              <a:defRPr sz="1800"/>
            </a:pPr>
            <a:endParaRPr lang="en-US"/>
          </a:p>
        </c:txPr>
      </c:dTable>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Prevent</a:t>
            </a:r>
            <a:r>
              <a:rPr lang="en-US" baseline="0"/>
              <a:t> development of NCD</a:t>
            </a:r>
            <a:endParaRPr lang="en-US"/>
          </a:p>
        </c:rich>
      </c:tx>
      <c:layout/>
      <c:overlay val="0"/>
    </c:title>
    <c:autoTitleDeleted val="0"/>
    <c:plotArea>
      <c:layout/>
      <c:barChart>
        <c:barDir val="col"/>
        <c:grouping val="clustered"/>
        <c:varyColors val="0"/>
        <c:ser>
          <c:idx val="0"/>
          <c:order val="0"/>
          <c:invertIfNegative val="0"/>
          <c:cat>
            <c:strRef>
              <c:f>Sheet2!$V$2:$V$5</c:f>
              <c:strCache>
                <c:ptCount val="4"/>
                <c:pt idx="0">
                  <c:v>local food </c:v>
                </c:pt>
                <c:pt idx="1">
                  <c:v>exercise </c:v>
                </c:pt>
                <c:pt idx="2">
                  <c:v>fruit and veg</c:v>
                </c:pt>
                <c:pt idx="3">
                  <c:v>IDK</c:v>
                </c:pt>
              </c:strCache>
            </c:strRef>
          </c:cat>
          <c:val>
            <c:numRef>
              <c:f>Sheet2!$W$2:$W$5</c:f>
              <c:numCache>
                <c:formatCode>General</c:formatCode>
                <c:ptCount val="4"/>
                <c:pt idx="0">
                  <c:v>56.0</c:v>
                </c:pt>
                <c:pt idx="1">
                  <c:v>66.0</c:v>
                </c:pt>
                <c:pt idx="2">
                  <c:v>53.0</c:v>
                </c:pt>
                <c:pt idx="3">
                  <c:v>1.0</c:v>
                </c:pt>
              </c:numCache>
            </c:numRef>
          </c:val>
        </c:ser>
        <c:dLbls>
          <c:showLegendKey val="0"/>
          <c:showVal val="0"/>
          <c:showCatName val="0"/>
          <c:showSerName val="0"/>
          <c:showPercent val="0"/>
          <c:showBubbleSize val="0"/>
        </c:dLbls>
        <c:gapWidth val="150"/>
        <c:axId val="-2085833352"/>
        <c:axId val="-2085830408"/>
      </c:barChart>
      <c:catAx>
        <c:axId val="-2085833352"/>
        <c:scaling>
          <c:orientation val="minMax"/>
        </c:scaling>
        <c:delete val="0"/>
        <c:axPos val="b"/>
        <c:majorTickMark val="none"/>
        <c:minorTickMark val="none"/>
        <c:tickLblPos val="nextTo"/>
        <c:crossAx val="-2085830408"/>
        <c:crosses val="autoZero"/>
        <c:auto val="1"/>
        <c:lblAlgn val="ctr"/>
        <c:lblOffset val="100"/>
        <c:noMultiLvlLbl val="0"/>
      </c:catAx>
      <c:valAx>
        <c:axId val="-2085830408"/>
        <c:scaling>
          <c:orientation val="minMax"/>
        </c:scaling>
        <c:delete val="0"/>
        <c:axPos val="l"/>
        <c:majorGridlines/>
        <c:numFmt formatCode="General" sourceLinked="1"/>
        <c:majorTickMark val="none"/>
        <c:minorTickMark val="none"/>
        <c:tickLblPos val="nextTo"/>
        <c:crossAx val="-2085833352"/>
        <c:crosses val="autoZero"/>
        <c:crossBetween val="between"/>
      </c:valAx>
      <c:dTable>
        <c:showHorzBorder val="1"/>
        <c:showVertBorder val="1"/>
        <c:showOutline val="1"/>
        <c:showKeys val="1"/>
        <c:txPr>
          <a:bodyPr/>
          <a:lstStyle/>
          <a:p>
            <a:pPr rtl="0">
              <a:defRPr sz="1600"/>
            </a:pPr>
            <a:endParaRPr lang="en-US"/>
          </a:p>
        </c:txPr>
      </c:dTable>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pivotSource>
    <c:name>[april 22, 2016 new input.xlsx]Sheet8!PivotTable2</c:name>
    <c:fmtId val="4"/>
  </c:pivotSource>
  <c:chart>
    <c:title>
      <c:tx>
        <c:rich>
          <a:bodyPr/>
          <a:lstStyle/>
          <a:p>
            <a:pPr>
              <a:defRPr/>
            </a:pPr>
            <a:r>
              <a:rPr lang="en-US" dirty="0"/>
              <a:t>percentage</a:t>
            </a:r>
            <a:r>
              <a:rPr lang="en-US" baseline="0" dirty="0"/>
              <a:t> of </a:t>
            </a:r>
            <a:r>
              <a:rPr lang="en-US" baseline="0" dirty="0" smtClean="0"/>
              <a:t>smokers and non-smokers</a:t>
            </a:r>
            <a:endParaRPr lang="en-US" dirty="0"/>
          </a:p>
        </c:rich>
      </c:tx>
      <c:layout/>
      <c:overlay val="0"/>
    </c:title>
    <c:autoTitleDeleted val="0"/>
    <c:pivotFmts>
      <c:pivotFmt>
        <c:idx val="0"/>
        <c:dLbl>
          <c:idx val="0"/>
          <c:showLegendKey val="0"/>
          <c:showVal val="0"/>
          <c:showCatName val="0"/>
          <c:showSerName val="0"/>
          <c:showPercent val="1"/>
          <c:showBubbleSize val="0"/>
        </c:dLbl>
      </c:pivotFmt>
      <c:pivotFmt>
        <c:idx val="1"/>
        <c:marker>
          <c:symbol val="none"/>
        </c:marker>
        <c:dLbl>
          <c:idx val="0"/>
          <c:spPr/>
          <c:txPr>
            <a:bodyPr/>
            <a:lstStyle/>
            <a:p>
              <a:pPr>
                <a:defRPr sz="1800"/>
              </a:pPr>
              <a:endParaRPr lang="en-US"/>
            </a:p>
          </c:txPr>
          <c:showLegendKey val="0"/>
          <c:showVal val="0"/>
          <c:showCatName val="0"/>
          <c:showSerName val="0"/>
          <c:showPercent val="1"/>
          <c:showBubbleSize val="0"/>
        </c:dLbl>
      </c:pivotFmt>
      <c:pivotFmt>
        <c:idx val="2"/>
        <c:marker>
          <c:symbol val="none"/>
        </c:marker>
        <c:dLbl>
          <c:idx val="0"/>
          <c:spPr/>
          <c:txPr>
            <a:bodyPr/>
            <a:lstStyle/>
            <a:p>
              <a:pPr>
                <a:defRPr sz="1800"/>
              </a:pPr>
              <a:endParaRPr lang="en-US"/>
            </a:p>
          </c:txPr>
          <c:showLegendKey val="0"/>
          <c:showVal val="0"/>
          <c:showCatName val="0"/>
          <c:showSerName val="0"/>
          <c:showPercent val="1"/>
          <c:showBubbleSize val="0"/>
        </c:dLbl>
      </c:pivotFmt>
    </c:pivotFmts>
    <c:view3D>
      <c:rotX val="15"/>
      <c:rotY val="0"/>
      <c:rAngAx val="0"/>
      <c:perspective val="30"/>
    </c:view3D>
    <c:floor>
      <c:thickness val="0"/>
    </c:floor>
    <c:sideWall>
      <c:thickness val="0"/>
    </c:sideWall>
    <c:backWall>
      <c:thickness val="0"/>
    </c:backWall>
    <c:plotArea>
      <c:layout>
        <c:manualLayout>
          <c:layoutTarget val="inner"/>
          <c:xMode val="edge"/>
          <c:yMode val="edge"/>
          <c:x val="0.0928029109997614"/>
          <c:y val="0.259612617867211"/>
          <c:w val="0.808333571939871"/>
          <c:h val="0.646172353455818"/>
        </c:manualLayout>
      </c:layout>
      <c:pie3DChart>
        <c:varyColors val="1"/>
        <c:ser>
          <c:idx val="0"/>
          <c:order val="0"/>
          <c:tx>
            <c:strRef>
              <c:f>Sheet8!$B$1</c:f>
              <c:strCache>
                <c:ptCount val="1"/>
                <c:pt idx="0">
                  <c:v>Total</c:v>
                </c:pt>
              </c:strCache>
            </c:strRef>
          </c:tx>
          <c:dLbls>
            <c:txPr>
              <a:bodyPr/>
              <a:lstStyle/>
              <a:p>
                <a:pPr>
                  <a:defRPr sz="1800"/>
                </a:pPr>
                <a:endParaRPr lang="en-US"/>
              </a:p>
            </c:txPr>
            <c:showLegendKey val="0"/>
            <c:showVal val="0"/>
            <c:showCatName val="0"/>
            <c:showSerName val="0"/>
            <c:showPercent val="1"/>
            <c:showBubbleSize val="0"/>
            <c:showLeaderLines val="1"/>
          </c:dLbls>
          <c:cat>
            <c:strRef>
              <c:f>Sheet8!$A$2:$A$4</c:f>
              <c:strCache>
                <c:ptCount val="2"/>
                <c:pt idx="0">
                  <c:v>No</c:v>
                </c:pt>
                <c:pt idx="1">
                  <c:v>yes</c:v>
                </c:pt>
              </c:strCache>
            </c:strRef>
          </c:cat>
          <c:val>
            <c:numRef>
              <c:f>Sheet8!$B$2:$B$4</c:f>
              <c:numCache>
                <c:formatCode>General</c:formatCode>
                <c:ptCount val="2"/>
                <c:pt idx="0">
                  <c:v>56.0</c:v>
                </c:pt>
                <c:pt idx="1">
                  <c:v>23.0</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sz="1600"/>
          </a:pPr>
          <a:endParaRPr lang="en-US"/>
        </a:p>
      </c:txPr>
    </c:legend>
    <c:plotVisOnly val="1"/>
    <c:dispBlanksAs val="gap"/>
    <c:showDLblsOverMax val="0"/>
  </c:chart>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[april 22, 2016 new input.xlsx]Sheet17!PivotTable10</c:name>
    <c:fmtId val="4"/>
  </c:pivotSource>
  <c:chart>
    <c:title>
      <c:tx>
        <c:rich>
          <a:bodyPr/>
          <a:lstStyle/>
          <a:p>
            <a:pPr>
              <a:defRPr/>
            </a:pPr>
            <a:r>
              <a:rPr lang="en-US" sz="2400" dirty="0"/>
              <a:t>percentage</a:t>
            </a:r>
            <a:r>
              <a:rPr lang="en-US" sz="2400" baseline="0" dirty="0"/>
              <a:t> of participant that include fruit and vegetable in their daily meals</a:t>
            </a:r>
            <a:endParaRPr lang="en-US" sz="2400" dirty="0"/>
          </a:p>
        </c:rich>
      </c:tx>
      <c:layout/>
      <c:overlay val="0"/>
    </c:title>
    <c:autoTitleDeleted val="0"/>
    <c:pivotFmts>
      <c:pivotFmt>
        <c:idx val="0"/>
        <c:marker>
          <c:symbol val="none"/>
        </c:marker>
        <c:dLbl>
          <c:idx val="0"/>
          <c:spPr/>
          <c:txPr>
            <a:bodyPr/>
            <a:lstStyle/>
            <a:p>
              <a:pPr>
                <a:defRPr sz="1600"/>
              </a:pPr>
              <a:endParaRPr lang="en-US"/>
            </a:p>
          </c:txPr>
          <c:showLegendKey val="0"/>
          <c:showVal val="0"/>
          <c:showCatName val="0"/>
          <c:showSerName val="0"/>
          <c:showPercent val="1"/>
          <c:showBubbleSize val="0"/>
        </c:dLbl>
      </c:pivotFmt>
      <c:pivotFmt>
        <c:idx val="1"/>
        <c:marker>
          <c:symbol val="none"/>
        </c:marker>
        <c:dLbl>
          <c:idx val="0"/>
          <c:spPr/>
          <c:txPr>
            <a:bodyPr/>
            <a:lstStyle/>
            <a:p>
              <a:pPr>
                <a:defRPr sz="1600"/>
              </a:pPr>
              <a:endParaRPr lang="en-US"/>
            </a:p>
          </c:txPr>
          <c:showLegendKey val="0"/>
          <c:showVal val="0"/>
          <c:showCatName val="0"/>
          <c:showSerName val="0"/>
          <c:showPercent val="1"/>
          <c:showBubbleSize val="0"/>
        </c:dLbl>
      </c:pivotFmt>
      <c:pivotFmt>
        <c:idx val="2"/>
        <c:marker>
          <c:symbol val="none"/>
        </c:marker>
        <c:dLbl>
          <c:idx val="0"/>
          <c:spPr/>
          <c:txPr>
            <a:bodyPr/>
            <a:lstStyle/>
            <a:p>
              <a:pPr>
                <a:defRPr sz="1600"/>
              </a:pPr>
              <a:endParaRPr lang="en-US"/>
            </a:p>
          </c:txPr>
          <c:showLegendKey val="0"/>
          <c:showVal val="0"/>
          <c:showCatName val="0"/>
          <c:showSerName val="0"/>
          <c:showPercent val="1"/>
          <c:showBubbleSize val="0"/>
        </c:dLbl>
      </c:pivotFmt>
    </c:pivotFmts>
    <c:view3D>
      <c:rotX val="15"/>
      <c:rotY val="0"/>
      <c:rAngAx val="0"/>
      <c:perspective val="30"/>
    </c:view3D>
    <c:floor>
      <c:thickness val="0"/>
    </c:floor>
    <c:sideWall>
      <c:thickness val="0"/>
    </c:sideWall>
    <c:backWall>
      <c:thickness val="0"/>
    </c:backWall>
    <c:plotArea>
      <c:layout/>
      <c:pie3DChart>
        <c:varyColors val="1"/>
        <c:ser>
          <c:idx val="0"/>
          <c:order val="0"/>
          <c:tx>
            <c:strRef>
              <c:f>Sheet17!$B$1</c:f>
              <c:strCache>
                <c:ptCount val="1"/>
                <c:pt idx="0">
                  <c:v>Total</c:v>
                </c:pt>
              </c:strCache>
            </c:strRef>
          </c:tx>
          <c:dLbls>
            <c:txPr>
              <a:bodyPr/>
              <a:lstStyle/>
              <a:p>
                <a:pPr>
                  <a:defRPr sz="1600"/>
                </a:pPr>
                <a:endParaRPr lang="en-US"/>
              </a:p>
            </c:txPr>
            <c:showLegendKey val="0"/>
            <c:showVal val="0"/>
            <c:showCatName val="0"/>
            <c:showSerName val="0"/>
            <c:showPercent val="1"/>
            <c:showBubbleSize val="0"/>
            <c:showLeaderLines val="1"/>
          </c:dLbls>
          <c:cat>
            <c:strRef>
              <c:f>Sheet17!$A$2:$A$5</c:f>
              <c:strCache>
                <c:ptCount val="3"/>
                <c:pt idx="0">
                  <c:v>no</c:v>
                </c:pt>
                <c:pt idx="1">
                  <c:v>sometimes</c:v>
                </c:pt>
                <c:pt idx="2">
                  <c:v>yes</c:v>
                </c:pt>
              </c:strCache>
            </c:strRef>
          </c:cat>
          <c:val>
            <c:numRef>
              <c:f>Sheet17!$B$2:$B$5</c:f>
              <c:numCache>
                <c:formatCode>General</c:formatCode>
                <c:ptCount val="3"/>
                <c:pt idx="0">
                  <c:v>8.0</c:v>
                </c:pt>
                <c:pt idx="1">
                  <c:v>45.0</c:v>
                </c:pt>
                <c:pt idx="2">
                  <c:v>26.0</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sz="1600"/>
          </a:pPr>
          <a:endParaRPr lang="en-US"/>
        </a:p>
      </c:txPr>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[april 22, 2016 new input.xlsx]Sheet13!PivotTable6</c:name>
    <c:fmtId val="5"/>
  </c:pivotSource>
  <c:chart>
    <c:title>
      <c:tx>
        <c:rich>
          <a:bodyPr/>
          <a:lstStyle/>
          <a:p>
            <a:pPr>
              <a:defRPr/>
            </a:pPr>
            <a:r>
              <a:rPr lang="en-US"/>
              <a:t>Pack</a:t>
            </a:r>
            <a:r>
              <a:rPr lang="en-US" baseline="0"/>
              <a:t> of cigarette smoke in a day</a:t>
            </a:r>
            <a:endParaRPr lang="en-US"/>
          </a:p>
        </c:rich>
      </c:tx>
      <c:layout/>
      <c:overlay val="0"/>
    </c:title>
    <c:autoTitleDeleted val="0"/>
    <c:pivotFmts>
      <c:pivotFmt>
        <c:idx val="0"/>
        <c:marker>
          <c:symbol val="none"/>
        </c:marker>
      </c:pivotFmt>
      <c:pivotFmt>
        <c:idx val="1"/>
        <c:marker>
          <c:symbol val="none"/>
        </c:marker>
      </c:pivotFmt>
      <c:pivotFmt>
        <c:idx val="2"/>
        <c:marker>
          <c:symbol val="none"/>
        </c:marker>
      </c:pivotFmt>
    </c:pivotFmts>
    <c:plotArea>
      <c:layout/>
      <c:barChart>
        <c:barDir val="col"/>
        <c:grouping val="clustered"/>
        <c:varyColors val="0"/>
        <c:ser>
          <c:idx val="0"/>
          <c:order val="0"/>
          <c:tx>
            <c:strRef>
              <c:f>Sheet13!$B$1</c:f>
              <c:strCache>
                <c:ptCount val="1"/>
                <c:pt idx="0">
                  <c:v>Total</c:v>
                </c:pt>
              </c:strCache>
            </c:strRef>
          </c:tx>
          <c:invertIfNegative val="0"/>
          <c:cat>
            <c:strRef>
              <c:f>Sheet13!$A$2:$A$4</c:f>
              <c:strCache>
                <c:ptCount val="2"/>
                <c:pt idx="0">
                  <c:v>1pk</c:v>
                </c:pt>
                <c:pt idx="1">
                  <c:v>2pk</c:v>
                </c:pt>
              </c:strCache>
            </c:strRef>
          </c:cat>
          <c:val>
            <c:numRef>
              <c:f>Sheet13!$B$2:$B$4</c:f>
              <c:numCache>
                <c:formatCode>General</c:formatCode>
                <c:ptCount val="2"/>
                <c:pt idx="0">
                  <c:v>15.0</c:v>
                </c:pt>
                <c:pt idx="1">
                  <c:v>5.0</c:v>
                </c:pt>
              </c:numCache>
            </c:numRef>
          </c:val>
        </c:ser>
        <c:dLbls>
          <c:showLegendKey val="0"/>
          <c:showVal val="0"/>
          <c:showCatName val="0"/>
          <c:showSerName val="0"/>
          <c:showPercent val="0"/>
          <c:showBubbleSize val="0"/>
        </c:dLbls>
        <c:gapWidth val="150"/>
        <c:axId val="-2085696344"/>
        <c:axId val="-2085693400"/>
      </c:barChart>
      <c:catAx>
        <c:axId val="-2085696344"/>
        <c:scaling>
          <c:orientation val="minMax"/>
        </c:scaling>
        <c:delete val="0"/>
        <c:axPos val="b"/>
        <c:majorTickMark val="none"/>
        <c:minorTickMark val="none"/>
        <c:tickLblPos val="nextTo"/>
        <c:crossAx val="-2085693400"/>
        <c:crosses val="autoZero"/>
        <c:auto val="1"/>
        <c:lblAlgn val="ctr"/>
        <c:lblOffset val="100"/>
        <c:noMultiLvlLbl val="0"/>
      </c:catAx>
      <c:valAx>
        <c:axId val="-2085693400"/>
        <c:scaling>
          <c:orientation val="minMax"/>
        </c:scaling>
        <c:delete val="0"/>
        <c:axPos val="l"/>
        <c:majorGridlines/>
        <c:numFmt formatCode="General" sourceLinked="1"/>
        <c:majorTickMark val="none"/>
        <c:minorTickMark val="none"/>
        <c:tickLblPos val="nextTo"/>
        <c:crossAx val="-2085696344"/>
        <c:crosses val="autoZero"/>
        <c:crossBetween val="between"/>
      </c:valAx>
      <c:dTable>
        <c:showHorzBorder val="1"/>
        <c:showVertBorder val="1"/>
        <c:showOutline val="1"/>
        <c:showKeys val="1"/>
        <c:txPr>
          <a:bodyPr/>
          <a:lstStyle/>
          <a:p>
            <a:pPr rtl="0">
              <a:defRPr sz="1400"/>
            </a:pPr>
            <a:endParaRPr lang="en-US"/>
          </a:p>
        </c:txPr>
      </c:dTable>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drawings/drawing1.xml><?xml version="1.0" encoding="utf-8"?>
<c:userShapes xmlns:c="http://schemas.openxmlformats.org/drawingml/2006/chart">
  <cdr:relSizeAnchor xmlns:cdr="http://schemas.openxmlformats.org/drawingml/2006/chartDrawing">
    <cdr:from>
      <cdr:x>0.67647</cdr:x>
      <cdr:y>0.83333</cdr:y>
    </cdr:from>
    <cdr:to>
      <cdr:x>0.95588</cdr:x>
      <cdr:y>0.90741</cdr:y>
    </cdr:to>
    <cdr:sp macro="" textlink="">
      <cdr:nvSpPr>
        <cdr:cNvPr id="2" name="TextBox 1"/>
        <cdr:cNvSpPr txBox="1"/>
      </cdr:nvSpPr>
      <cdr:spPr>
        <a:xfrm xmlns:a="http://schemas.openxmlformats.org/drawingml/2006/main">
          <a:off x="3505200" y="3429000"/>
          <a:ext cx="1447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solidFill>
                <a:schemeClr val="tx1"/>
              </a:solidFill>
            </a:rPr>
            <a:t>July</a:t>
          </a:r>
          <a:r>
            <a:rPr lang="en-US" sz="2000" dirty="0" smtClean="0">
              <a:solidFill>
                <a:schemeClr val="tx1"/>
              </a:solidFill>
            </a:rPr>
            <a:t> </a:t>
          </a:r>
          <a:r>
            <a:rPr lang="en-US" sz="2000" dirty="0" smtClean="0">
              <a:solidFill>
                <a:schemeClr val="tx1"/>
              </a:solidFill>
            </a:rPr>
            <a:t>8, 2016</a:t>
          </a:r>
          <a:endParaRPr lang="en-US" sz="20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0.69355</cdr:x>
      <cdr:y>0.81481</cdr:y>
    </cdr:from>
    <cdr:to>
      <cdr:x>0.98387</cdr:x>
      <cdr:y>0.94444</cdr:y>
    </cdr:to>
    <cdr:sp macro="" textlink="">
      <cdr:nvSpPr>
        <cdr:cNvPr id="2" name="TextBox 1"/>
        <cdr:cNvSpPr txBox="1"/>
      </cdr:nvSpPr>
      <cdr:spPr>
        <a:xfrm xmlns:a="http://schemas.openxmlformats.org/drawingml/2006/main">
          <a:off x="3276600" y="3352800"/>
          <a:ext cx="1371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tx1"/>
              </a:solidFill>
            </a:rPr>
            <a:t>July </a:t>
          </a:r>
          <a:r>
            <a:rPr lang="en-US" sz="1800" dirty="0" smtClean="0">
              <a:solidFill>
                <a:schemeClr val="tx1"/>
              </a:solidFill>
            </a:rPr>
            <a:t>8, 2016</a:t>
          </a:r>
          <a:endParaRPr lang="en-US" sz="18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0.42105</cdr:x>
      <cdr:y>0.83333</cdr:y>
    </cdr:from>
    <cdr:to>
      <cdr:x>0.78947</cdr:x>
      <cdr:y>0.92593</cdr:y>
    </cdr:to>
    <cdr:sp macro="" textlink="">
      <cdr:nvSpPr>
        <cdr:cNvPr id="2" name="TextBox 1"/>
        <cdr:cNvSpPr txBox="1"/>
      </cdr:nvSpPr>
      <cdr:spPr>
        <a:xfrm xmlns:a="http://schemas.openxmlformats.org/drawingml/2006/main">
          <a:off x="1828800" y="3429000"/>
          <a:ext cx="1600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solidFill>
              <a:schemeClr val="tx1"/>
            </a:solidFill>
          </a:endParaRPr>
        </a:p>
      </cdr:txBody>
    </cdr:sp>
  </cdr:relSizeAnchor>
  <cdr:relSizeAnchor xmlns:cdr="http://schemas.openxmlformats.org/drawingml/2006/chartDrawing">
    <cdr:from>
      <cdr:x>0.57895</cdr:x>
      <cdr:y>0.77778</cdr:y>
    </cdr:from>
    <cdr:to>
      <cdr:x>0.78947</cdr:x>
      <cdr:y>1</cdr:y>
    </cdr:to>
    <cdr:sp macro="" textlink="">
      <cdr:nvSpPr>
        <cdr:cNvPr id="3" name="TextBox 2"/>
        <cdr:cNvSpPr txBox="1"/>
      </cdr:nvSpPr>
      <cdr:spPr>
        <a:xfrm xmlns:a="http://schemas.openxmlformats.org/drawingml/2006/main">
          <a:off x="2514600" y="3581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smtClean="0">
              <a:solidFill>
                <a:schemeClr val="tx1"/>
              </a:solidFill>
            </a:rPr>
            <a:t>July</a:t>
          </a:r>
          <a:r>
            <a:rPr lang="en-US" sz="2000" b="1" dirty="0" smtClean="0">
              <a:solidFill>
                <a:schemeClr val="tx1"/>
              </a:solidFill>
            </a:rPr>
            <a:t> </a:t>
          </a:r>
          <a:r>
            <a:rPr lang="en-US" sz="2000" b="1" dirty="0" smtClean="0">
              <a:solidFill>
                <a:schemeClr val="tx1"/>
              </a:solidFill>
            </a:rPr>
            <a:t>8, 2016</a:t>
          </a:r>
          <a:endParaRPr lang="en-US" sz="20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0.62857</cdr:x>
      <cdr:y>0.9</cdr:y>
    </cdr:from>
    <cdr:to>
      <cdr:x>0.96126</cdr:x>
      <cdr:y>0.98475</cdr:y>
    </cdr:to>
    <cdr:sp macro="" textlink="">
      <cdr:nvSpPr>
        <cdr:cNvPr id="2" name="TextBox 1"/>
        <cdr:cNvSpPr txBox="1"/>
      </cdr:nvSpPr>
      <cdr:spPr>
        <a:xfrm xmlns:a="http://schemas.openxmlformats.org/drawingml/2006/main">
          <a:off x="3352800" y="3429000"/>
          <a:ext cx="1774581" cy="322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tx1"/>
              </a:solidFill>
            </a:rPr>
            <a:t>July</a:t>
          </a:r>
          <a:r>
            <a:rPr lang="en-US" sz="1800" dirty="0" smtClean="0">
              <a:solidFill>
                <a:schemeClr val="tx1"/>
              </a:solidFill>
            </a:rPr>
            <a:t>, </a:t>
          </a:r>
          <a:r>
            <a:rPr lang="en-US" sz="1800" dirty="0" smtClean="0">
              <a:solidFill>
                <a:schemeClr val="tx1"/>
              </a:solidFill>
            </a:rPr>
            <a:t>8 2016</a:t>
          </a:r>
          <a:endParaRPr lang="en-US" sz="1800"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0.50909</cdr:x>
      <cdr:y>0.90741</cdr:y>
    </cdr:from>
    <cdr:to>
      <cdr:x>0.94545</cdr:x>
      <cdr:y>0.98148</cdr:y>
    </cdr:to>
    <cdr:sp macro="" textlink="">
      <cdr:nvSpPr>
        <cdr:cNvPr id="2" name="TextBox 1"/>
        <cdr:cNvSpPr txBox="1"/>
      </cdr:nvSpPr>
      <cdr:spPr>
        <a:xfrm xmlns:a="http://schemas.openxmlformats.org/drawingml/2006/main">
          <a:off x="2133600" y="3733800"/>
          <a:ext cx="1828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solidFill>
                <a:schemeClr val="tx1"/>
              </a:solidFill>
            </a:rPr>
            <a:t>July 8</a:t>
          </a:r>
          <a:r>
            <a:rPr lang="en-US" sz="1600" dirty="0" smtClean="0">
              <a:solidFill>
                <a:schemeClr val="tx1"/>
              </a:solidFill>
            </a:rPr>
            <a:t>, 2016</a:t>
          </a:r>
          <a:endParaRPr lang="en-US" sz="1600"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0.56061</cdr:x>
      <cdr:y>0.91024</cdr:y>
    </cdr:from>
    <cdr:to>
      <cdr:x>0.97383</cdr:x>
      <cdr:y>0.9897</cdr:y>
    </cdr:to>
    <cdr:sp macro="" textlink="">
      <cdr:nvSpPr>
        <cdr:cNvPr id="2" name="TextBox 4"/>
        <cdr:cNvSpPr txBox="1"/>
      </cdr:nvSpPr>
      <cdr:spPr>
        <a:xfrm xmlns:a="http://schemas.openxmlformats.org/drawingml/2006/main">
          <a:off x="3460197" y="4230978"/>
          <a:ext cx="255047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July 8</a:t>
          </a:r>
          <a:r>
            <a:rPr lang="en-US" dirty="0" smtClean="0"/>
            <a:t>, 2016</a:t>
          </a: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89B8F1-8402-4673-8A46-F6224871DBD5}" type="datetimeFigureOut">
              <a:rPr lang="en-US" smtClean="0"/>
              <a:t>8/4/16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A6BC2-8767-49FC-BA43-A1221F7E8F23}" type="slidenum">
              <a:rPr lang="en-US" smtClean="0"/>
              <a:t>‹#›</a:t>
            </a:fld>
            <a:endParaRPr lang="en-US"/>
          </a:p>
        </p:txBody>
      </p:sp>
    </p:spTree>
    <p:extLst>
      <p:ext uri="{BB962C8B-B14F-4D97-AF65-F5344CB8AC3E}">
        <p14:creationId xmlns:p14="http://schemas.microsoft.com/office/powerpoint/2010/main" val="275292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A6BC2-8767-49FC-BA43-A1221F7E8F23}" type="slidenum">
              <a:rPr lang="en-US" smtClean="0"/>
              <a:t>30</a:t>
            </a:fld>
            <a:endParaRPr lang="en-US"/>
          </a:p>
        </p:txBody>
      </p:sp>
    </p:spTree>
    <p:extLst>
      <p:ext uri="{BB962C8B-B14F-4D97-AF65-F5344CB8AC3E}">
        <p14:creationId xmlns:p14="http://schemas.microsoft.com/office/powerpoint/2010/main" val="1286025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4598807-8C7C-48F3-8FC7-70F601736205}"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617C8-4A24-4C1F-A044-AFF80A229B31}"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598807-8C7C-48F3-8FC7-70F601736205}"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617C8-4A24-4C1F-A044-AFF80A229B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598807-8C7C-48F3-8FC7-70F601736205}"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617C8-4A24-4C1F-A044-AFF80A229B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4598807-8C7C-48F3-8FC7-70F601736205}"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617C8-4A24-4C1F-A044-AFF80A229B31}"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598807-8C7C-48F3-8FC7-70F601736205}"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617C8-4A24-4C1F-A044-AFF80A229B3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D4598807-8C7C-48F3-8FC7-70F601736205}" type="datetimeFigureOut">
              <a:rPr lang="en-US" smtClean="0"/>
              <a:t>8/4/16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617C8-4A24-4C1F-A044-AFF80A229B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4598807-8C7C-48F3-8FC7-70F601736205}" type="datetimeFigureOut">
              <a:rPr lang="en-US" smtClean="0"/>
              <a:t>8/4/16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A617C8-4A24-4C1F-A044-AFF80A229B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598807-8C7C-48F3-8FC7-70F601736205}" type="datetimeFigureOut">
              <a:rPr lang="en-US" smtClean="0"/>
              <a:t>8/4/16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A617C8-4A24-4C1F-A044-AFF80A229B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98807-8C7C-48F3-8FC7-70F601736205}" type="datetimeFigureOut">
              <a:rPr lang="en-US" smtClean="0"/>
              <a:t>8/4/16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A617C8-4A24-4C1F-A044-AFF80A229B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98807-8C7C-48F3-8FC7-70F601736205}" type="datetimeFigureOut">
              <a:rPr lang="en-US" smtClean="0"/>
              <a:t>8/4/16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617C8-4A24-4C1F-A044-AFF80A229B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98807-8C7C-48F3-8FC7-70F601736205}" type="datetimeFigureOut">
              <a:rPr lang="en-US" smtClean="0"/>
              <a:t>8/4/16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617C8-4A24-4C1F-A044-AFF80A229B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4598807-8C7C-48F3-8FC7-70F601736205}" type="datetimeFigureOut">
              <a:rPr lang="en-US" smtClean="0"/>
              <a:t>8/4/16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0A617C8-4A24-4C1F-A044-AFF80A229B3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doi.org/10.4103/2277-9531.154019"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219200"/>
            <a:ext cx="7924800" cy="4114800"/>
          </a:xfrm>
        </p:spPr>
        <p:txBody>
          <a:bodyPr>
            <a:normAutofit lnSpcReduction="10000"/>
          </a:bodyPr>
          <a:lstStyle/>
          <a:p>
            <a:pPr marL="0" indent="0">
              <a:buNone/>
            </a:pPr>
            <a:endParaRPr lang="en-US" dirty="0" smtClean="0"/>
          </a:p>
          <a:p>
            <a:pPr marL="0" indent="0" algn="ctr">
              <a:buNone/>
            </a:pPr>
            <a:r>
              <a:rPr lang="en-US" sz="3600" dirty="0"/>
              <a:t>The Knowledge, Attitude, and Behavior on Non-Communicable Diseases [NCD] Among  COM-FSM National Campus </a:t>
            </a:r>
            <a:r>
              <a:rPr lang="en-US" sz="3600" dirty="0">
                <a:latin typeface="Times New Roman" pitchFamily="18" charset="0"/>
                <a:cs typeface="Times New Roman" pitchFamily="18" charset="0"/>
              </a:rPr>
              <a:t>Staff and Faculty</a:t>
            </a:r>
          </a:p>
          <a:p>
            <a:pPr marL="0" indent="0">
              <a:buNone/>
            </a:pPr>
            <a:endParaRPr lang="en-US" dirty="0" smtClean="0"/>
          </a:p>
          <a:p>
            <a:pPr marL="0" indent="0" algn="ctr">
              <a:buNone/>
            </a:pPr>
            <a:r>
              <a:rPr lang="en-US" b="1" dirty="0" smtClean="0">
                <a:solidFill>
                  <a:srgbClr val="00B0F0"/>
                </a:solidFill>
                <a:latin typeface="Times New Roman" pitchFamily="18" charset="0"/>
                <a:cs typeface="Times New Roman" pitchFamily="18" charset="0"/>
              </a:rPr>
              <a:t>QUILAN </a:t>
            </a:r>
            <a:r>
              <a:rPr lang="en-US" b="1" dirty="0">
                <a:solidFill>
                  <a:srgbClr val="00B0F0"/>
                </a:solidFill>
                <a:latin typeface="Times New Roman" pitchFamily="18" charset="0"/>
                <a:cs typeface="Times New Roman" pitchFamily="18" charset="0"/>
              </a:rPr>
              <a:t>CANTERO</a:t>
            </a:r>
          </a:p>
          <a:p>
            <a:pPr marL="0" indent="0" algn="ctr">
              <a:buNone/>
            </a:pPr>
            <a:r>
              <a:rPr lang="en-US" sz="1800" b="1" dirty="0" err="1">
                <a:solidFill>
                  <a:srgbClr val="FFFF00"/>
                </a:solidFill>
                <a:latin typeface="Arial" panose="020B0604020202020204" pitchFamily="34" charset="0"/>
                <a:cs typeface="Arial" panose="020B0604020202020204" pitchFamily="34" charset="0"/>
              </a:rPr>
              <a:t>Nanpei</a:t>
            </a:r>
            <a:r>
              <a:rPr lang="en-US" sz="1800" b="1" dirty="0">
                <a:solidFill>
                  <a:srgbClr val="FFFF00"/>
                </a:solidFill>
                <a:latin typeface="Arial" panose="020B0604020202020204" pitchFamily="34" charset="0"/>
                <a:cs typeface="Arial" panose="020B0604020202020204" pitchFamily="34" charset="0"/>
              </a:rPr>
              <a:t> Memorial High School </a:t>
            </a:r>
          </a:p>
          <a:p>
            <a:pPr marL="0" indent="0" algn="ctr">
              <a:buNone/>
            </a:pPr>
            <a:r>
              <a:rPr lang="en-US" sz="1800" b="1" dirty="0" err="1">
                <a:solidFill>
                  <a:srgbClr val="FFFF00"/>
                </a:solidFill>
                <a:latin typeface="Arial" panose="020B0604020202020204" pitchFamily="34" charset="0"/>
                <a:cs typeface="Arial" panose="020B0604020202020204" pitchFamily="34" charset="0"/>
              </a:rPr>
              <a:t>Pohnpei</a:t>
            </a:r>
            <a:r>
              <a:rPr lang="en-US" sz="1800" b="1" dirty="0">
                <a:solidFill>
                  <a:srgbClr val="FFFF00"/>
                </a:solidFill>
                <a:latin typeface="Arial" panose="020B0604020202020204" pitchFamily="34" charset="0"/>
                <a:cs typeface="Arial" panose="020B0604020202020204" pitchFamily="34" charset="0"/>
              </a:rPr>
              <a:t>, FSM</a:t>
            </a:r>
          </a:p>
          <a:p>
            <a:pPr marL="0" indent="0">
              <a:buNone/>
            </a:pPr>
            <a:endParaRPr lang="en-US" dirty="0"/>
          </a:p>
        </p:txBody>
      </p:sp>
    </p:spTree>
    <p:extLst>
      <p:ext uri="{BB962C8B-B14F-4D97-AF65-F5344CB8AC3E}">
        <p14:creationId xmlns:p14="http://schemas.microsoft.com/office/powerpoint/2010/main" val="288127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Genders for the participant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024271976"/>
              </p:ext>
            </p:extLst>
          </p:nvPr>
        </p:nvGraphicFramePr>
        <p:xfrm>
          <a:off x="3352800" y="1600200"/>
          <a:ext cx="5181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600" y="2133600"/>
            <a:ext cx="3352800" cy="2308324"/>
          </a:xfrm>
          <a:prstGeom prst="rect">
            <a:avLst/>
          </a:prstGeom>
          <a:noFill/>
        </p:spPr>
        <p:txBody>
          <a:bodyPr wrap="square" rtlCol="0">
            <a:spAutoFit/>
          </a:bodyPr>
          <a:lstStyle/>
          <a:p>
            <a:r>
              <a:rPr lang="en-US" sz="2400" dirty="0" smtClean="0"/>
              <a:t>Among the participant, 58% where female and 42% where male</a:t>
            </a:r>
          </a:p>
          <a:p>
            <a:endParaRPr lang="en-US" sz="2400" dirty="0"/>
          </a:p>
          <a:p>
            <a:r>
              <a:rPr lang="en-US" sz="2400" dirty="0" smtClean="0"/>
              <a:t>Majority of the participant are female</a:t>
            </a:r>
            <a:endParaRPr lang="en-US" sz="2400" dirty="0"/>
          </a:p>
        </p:txBody>
      </p:sp>
    </p:spTree>
    <p:extLst>
      <p:ext uri="{BB962C8B-B14F-4D97-AF65-F5344CB8AC3E}">
        <p14:creationId xmlns:p14="http://schemas.microsoft.com/office/powerpoint/2010/main" val="22927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you from? </a:t>
            </a:r>
            <a:endParaRPr lang="en-US" dirty="0"/>
          </a:p>
        </p:txBody>
      </p:sp>
      <p:sp>
        <p:nvSpPr>
          <p:cNvPr id="7" name="TextBox 6"/>
          <p:cNvSpPr txBox="1"/>
          <p:nvPr/>
        </p:nvSpPr>
        <p:spPr>
          <a:xfrm>
            <a:off x="462708" y="1981200"/>
            <a:ext cx="3048000" cy="3046988"/>
          </a:xfrm>
          <a:prstGeom prst="rect">
            <a:avLst/>
          </a:prstGeom>
          <a:noFill/>
        </p:spPr>
        <p:txBody>
          <a:bodyPr wrap="square" rtlCol="0">
            <a:spAutoFit/>
          </a:bodyPr>
          <a:lstStyle/>
          <a:p>
            <a:r>
              <a:rPr lang="en-US" sz="2400" dirty="0" smtClean="0"/>
              <a:t>81% of the participant are </a:t>
            </a:r>
            <a:r>
              <a:rPr lang="en-US" sz="2400" dirty="0" err="1"/>
              <a:t>P</a:t>
            </a:r>
            <a:r>
              <a:rPr lang="en-US" sz="2400" dirty="0" err="1" smtClean="0"/>
              <a:t>ohnpeian</a:t>
            </a:r>
            <a:r>
              <a:rPr lang="en-US" sz="2400" dirty="0" smtClean="0"/>
              <a:t>, 9% are from </a:t>
            </a:r>
            <a:r>
              <a:rPr lang="en-US" sz="2400" dirty="0" err="1" smtClean="0"/>
              <a:t>Chuuk</a:t>
            </a:r>
            <a:r>
              <a:rPr lang="en-US" sz="2400" dirty="0" smtClean="0"/>
              <a:t>, 6% are </a:t>
            </a:r>
            <a:r>
              <a:rPr lang="en-US" sz="2400" dirty="0" err="1" smtClean="0"/>
              <a:t>foreingers</a:t>
            </a:r>
            <a:r>
              <a:rPr lang="en-US" sz="2400" dirty="0" smtClean="0"/>
              <a:t>, and 2% from yap and </a:t>
            </a:r>
            <a:r>
              <a:rPr lang="en-US" sz="2400" dirty="0" err="1" smtClean="0"/>
              <a:t>kosrae</a:t>
            </a:r>
            <a:r>
              <a:rPr lang="en-US" sz="2400" dirty="0" smtClean="0"/>
              <a:t>. </a:t>
            </a:r>
          </a:p>
          <a:p>
            <a:endParaRPr lang="en-US" sz="2400" dirty="0"/>
          </a:p>
          <a:p>
            <a:r>
              <a:rPr lang="en-US" sz="2400" dirty="0" smtClean="0"/>
              <a:t>Majority of the participant are from </a:t>
            </a:r>
            <a:r>
              <a:rPr lang="en-US" sz="2400" dirty="0" err="1" smtClean="0"/>
              <a:t>pohnpei</a:t>
            </a:r>
            <a:endParaRPr lang="en-US" sz="2400" dirty="0"/>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3751812102"/>
              </p:ext>
            </p:extLst>
          </p:nvPr>
        </p:nvGraphicFramePr>
        <p:xfrm>
          <a:off x="3810000" y="1600200"/>
          <a:ext cx="4724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1205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heard about NCD? </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2981497277"/>
              </p:ext>
            </p:extLst>
          </p:nvPr>
        </p:nvGraphicFramePr>
        <p:xfrm>
          <a:off x="4191000" y="1600200"/>
          <a:ext cx="4343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38200" y="1981200"/>
            <a:ext cx="2590800" cy="4154984"/>
          </a:xfrm>
          <a:prstGeom prst="rect">
            <a:avLst/>
          </a:prstGeom>
          <a:noFill/>
        </p:spPr>
        <p:txBody>
          <a:bodyPr wrap="square" rtlCol="0">
            <a:spAutoFit/>
          </a:bodyPr>
          <a:lstStyle/>
          <a:p>
            <a:r>
              <a:rPr lang="en-US" sz="2400" dirty="0" smtClean="0"/>
              <a:t>99% of the total participant respond yes they have heard about the NCD, while only 1% respond No   </a:t>
            </a:r>
          </a:p>
          <a:p>
            <a:endParaRPr lang="en-US" sz="2400" dirty="0"/>
          </a:p>
          <a:p>
            <a:endParaRPr lang="en-US" sz="2400" dirty="0" smtClean="0"/>
          </a:p>
          <a:p>
            <a:r>
              <a:rPr lang="en-US" sz="2400" dirty="0" smtClean="0"/>
              <a:t>Majority of the participant have already heard about the NCD. </a:t>
            </a:r>
            <a:endParaRPr lang="en-US" sz="2400" dirty="0"/>
          </a:p>
        </p:txBody>
      </p:sp>
    </p:spTree>
    <p:extLst>
      <p:ext uri="{BB962C8B-B14F-4D97-AF65-F5344CB8AC3E}">
        <p14:creationId xmlns:p14="http://schemas.microsoft.com/office/powerpoint/2010/main" val="1645085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your heard about NCD?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592543352"/>
              </p:ext>
            </p:extLst>
          </p:nvPr>
        </p:nvGraphicFramePr>
        <p:xfrm>
          <a:off x="4038600" y="1828800"/>
          <a:ext cx="4800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4800" y="1981200"/>
            <a:ext cx="4038600" cy="3477875"/>
          </a:xfrm>
          <a:prstGeom prst="rect">
            <a:avLst/>
          </a:prstGeom>
          <a:noFill/>
        </p:spPr>
        <p:txBody>
          <a:bodyPr wrap="square" rtlCol="0">
            <a:spAutoFit/>
          </a:bodyPr>
          <a:lstStyle/>
          <a:p>
            <a:r>
              <a:rPr lang="en-US" sz="2000" dirty="0" smtClean="0"/>
              <a:t>Among the 80 participant, 31%  of them got their information from the local health service, 20%  got from the radio, 14%  from friends, 17% from the internet, 12% from  school, and 6 %  from the television. </a:t>
            </a:r>
          </a:p>
          <a:p>
            <a:endParaRPr lang="en-US" sz="2000" dirty="0"/>
          </a:p>
          <a:p>
            <a:endParaRPr lang="en-US" sz="2000" dirty="0" smtClean="0"/>
          </a:p>
          <a:p>
            <a:r>
              <a:rPr lang="en-US" sz="2000" dirty="0" smtClean="0"/>
              <a:t>The main source of the participant information comes from the local health service. </a:t>
            </a:r>
            <a:endParaRPr lang="en-US" sz="2000" dirty="0"/>
          </a:p>
        </p:txBody>
      </p:sp>
    </p:spTree>
    <p:extLst>
      <p:ext uri="{BB962C8B-B14F-4D97-AF65-F5344CB8AC3E}">
        <p14:creationId xmlns:p14="http://schemas.microsoft.com/office/powerpoint/2010/main" val="292688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cause NCD?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654046375"/>
              </p:ext>
            </p:extLst>
          </p:nvPr>
        </p:nvGraphicFramePr>
        <p:xfrm>
          <a:off x="3810000" y="1371600"/>
          <a:ext cx="4876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0" y="5862810"/>
            <a:ext cx="2514600" cy="369332"/>
          </a:xfrm>
          <a:prstGeom prst="rect">
            <a:avLst/>
          </a:prstGeom>
          <a:noFill/>
        </p:spPr>
        <p:txBody>
          <a:bodyPr wrap="square" rtlCol="0">
            <a:spAutoFit/>
          </a:bodyPr>
          <a:lstStyle/>
          <a:p>
            <a:r>
              <a:rPr lang="en-US" dirty="0" smtClean="0"/>
              <a:t>July</a:t>
            </a:r>
            <a:r>
              <a:rPr lang="en-US" dirty="0" smtClean="0"/>
              <a:t> </a:t>
            </a:r>
            <a:r>
              <a:rPr lang="en-US" dirty="0" smtClean="0"/>
              <a:t>8, 2016</a:t>
            </a:r>
            <a:endParaRPr lang="en-US" dirty="0"/>
          </a:p>
        </p:txBody>
      </p:sp>
      <p:sp>
        <p:nvSpPr>
          <p:cNvPr id="3" name="TextBox 2"/>
          <p:cNvSpPr txBox="1"/>
          <p:nvPr/>
        </p:nvSpPr>
        <p:spPr>
          <a:xfrm>
            <a:off x="609600" y="1905000"/>
            <a:ext cx="3276600" cy="3170099"/>
          </a:xfrm>
          <a:prstGeom prst="rect">
            <a:avLst/>
          </a:prstGeom>
          <a:noFill/>
        </p:spPr>
        <p:txBody>
          <a:bodyPr wrap="square" rtlCol="0">
            <a:spAutoFit/>
          </a:bodyPr>
          <a:lstStyle/>
          <a:p>
            <a:r>
              <a:rPr lang="en-US" sz="2000" dirty="0" smtClean="0"/>
              <a:t>Among the participant, 55 of them know that alcohol can develop NCD, 61 of them know that cigarette can develop NCD, and 1 out of the participant don’t know what can develop the NCD.</a:t>
            </a:r>
          </a:p>
          <a:p>
            <a:endParaRPr lang="en-US" sz="2000" dirty="0"/>
          </a:p>
          <a:p>
            <a:r>
              <a:rPr lang="en-US" sz="2000" dirty="0" smtClean="0"/>
              <a:t>Majority of the participant, check cigarette as the factor that can develop NCD.    </a:t>
            </a:r>
            <a:endParaRPr lang="en-US" sz="2000" dirty="0"/>
          </a:p>
        </p:txBody>
      </p:sp>
    </p:spTree>
    <p:extLst>
      <p:ext uri="{BB962C8B-B14F-4D97-AF65-F5344CB8AC3E}">
        <p14:creationId xmlns:p14="http://schemas.microsoft.com/office/powerpoint/2010/main" val="3473559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prevent development of NCD?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621726363"/>
              </p:ext>
            </p:extLst>
          </p:nvPr>
        </p:nvGraphicFramePr>
        <p:xfrm>
          <a:off x="3962400" y="1447800"/>
          <a:ext cx="4572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324600" y="5574268"/>
            <a:ext cx="2057400" cy="369332"/>
          </a:xfrm>
          <a:prstGeom prst="rect">
            <a:avLst/>
          </a:prstGeom>
          <a:noFill/>
        </p:spPr>
        <p:txBody>
          <a:bodyPr wrap="square" rtlCol="0">
            <a:spAutoFit/>
          </a:bodyPr>
          <a:lstStyle/>
          <a:p>
            <a:r>
              <a:rPr lang="en-US" dirty="0" smtClean="0"/>
              <a:t>July 8</a:t>
            </a:r>
            <a:r>
              <a:rPr lang="en-US" dirty="0" smtClean="0"/>
              <a:t>, 2016</a:t>
            </a:r>
            <a:endParaRPr lang="en-US" dirty="0"/>
          </a:p>
        </p:txBody>
      </p:sp>
      <p:sp>
        <p:nvSpPr>
          <p:cNvPr id="6" name="TextBox 5"/>
          <p:cNvSpPr txBox="1"/>
          <p:nvPr/>
        </p:nvSpPr>
        <p:spPr>
          <a:xfrm>
            <a:off x="838200" y="1975425"/>
            <a:ext cx="3276600" cy="3785652"/>
          </a:xfrm>
          <a:prstGeom prst="rect">
            <a:avLst/>
          </a:prstGeom>
          <a:noFill/>
        </p:spPr>
        <p:txBody>
          <a:bodyPr wrap="square" rtlCol="0">
            <a:spAutoFit/>
          </a:bodyPr>
          <a:lstStyle/>
          <a:p>
            <a:r>
              <a:rPr lang="en-US" sz="2400" dirty="0" smtClean="0"/>
              <a:t>56 of the participant , know that eating local food can prevent the development of NCD, 66 of them know that exercise can also prevent development of NCD, and 1 out of the participant don’t know what can prevent the development of NCD</a:t>
            </a:r>
            <a:r>
              <a:rPr lang="en-US" dirty="0" smtClean="0"/>
              <a:t>. </a:t>
            </a:r>
            <a:endParaRPr lang="en-US" dirty="0"/>
          </a:p>
        </p:txBody>
      </p:sp>
    </p:spTree>
    <p:extLst>
      <p:ext uri="{BB962C8B-B14F-4D97-AF65-F5344CB8AC3E}">
        <p14:creationId xmlns:p14="http://schemas.microsoft.com/office/powerpoint/2010/main" val="1230850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smoke cigarette?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775342434"/>
              </p:ext>
            </p:extLst>
          </p:nvPr>
        </p:nvGraphicFramePr>
        <p:xfrm>
          <a:off x="4724400" y="1676400"/>
          <a:ext cx="4191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2057400"/>
            <a:ext cx="3048000" cy="2246769"/>
          </a:xfrm>
          <a:prstGeom prst="rect">
            <a:avLst/>
          </a:prstGeom>
          <a:noFill/>
        </p:spPr>
        <p:txBody>
          <a:bodyPr wrap="square" rtlCol="0">
            <a:spAutoFit/>
          </a:bodyPr>
          <a:lstStyle/>
          <a:p>
            <a:r>
              <a:rPr lang="en-US" sz="2000" dirty="0" smtClean="0"/>
              <a:t>The pie chart shows that 29</a:t>
            </a:r>
            <a:r>
              <a:rPr lang="en-US" sz="2000" dirty="0"/>
              <a:t>% </a:t>
            </a:r>
            <a:r>
              <a:rPr lang="en-US" sz="2000" dirty="0" smtClean="0"/>
              <a:t> the participant are smoker, and 71% are non smoker.</a:t>
            </a:r>
            <a:endParaRPr lang="en-US" sz="2000" dirty="0"/>
          </a:p>
          <a:p>
            <a:endParaRPr lang="en-US" sz="2000" dirty="0" smtClean="0"/>
          </a:p>
          <a:p>
            <a:endParaRPr lang="en-US" sz="2000" dirty="0"/>
          </a:p>
          <a:p>
            <a:r>
              <a:rPr lang="en-US" sz="2000" dirty="0" smtClean="0"/>
              <a:t>Majority of the participant where non- smoker </a:t>
            </a:r>
            <a:endParaRPr lang="en-US" sz="2000" dirty="0"/>
          </a:p>
        </p:txBody>
      </p:sp>
    </p:spTree>
    <p:extLst>
      <p:ext uri="{BB962C8B-B14F-4D97-AF65-F5344CB8AC3E}">
        <p14:creationId xmlns:p14="http://schemas.microsoft.com/office/powerpoint/2010/main" val="3388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you include fruit and vegetables in your daily meals? </a:t>
            </a:r>
            <a:endParaRPr lang="en-US" b="1"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137342392"/>
              </p:ext>
            </p:extLst>
          </p:nvPr>
        </p:nvGraphicFramePr>
        <p:xfrm>
          <a:off x="3962400" y="1556266"/>
          <a:ext cx="4953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172200" y="5671066"/>
            <a:ext cx="2057400" cy="369332"/>
          </a:xfrm>
          <a:prstGeom prst="rect">
            <a:avLst/>
          </a:prstGeom>
        </p:spPr>
        <p:txBody>
          <a:bodyPr wrap="square">
            <a:spAutoFit/>
          </a:bodyPr>
          <a:lstStyle/>
          <a:p>
            <a:r>
              <a:rPr lang="en-US" dirty="0"/>
              <a:t>April 8, 2016</a:t>
            </a:r>
          </a:p>
        </p:txBody>
      </p:sp>
      <p:sp>
        <p:nvSpPr>
          <p:cNvPr id="6" name="TextBox 5"/>
          <p:cNvSpPr txBox="1"/>
          <p:nvPr/>
        </p:nvSpPr>
        <p:spPr>
          <a:xfrm>
            <a:off x="609600" y="1981200"/>
            <a:ext cx="3048000" cy="2554545"/>
          </a:xfrm>
          <a:prstGeom prst="rect">
            <a:avLst/>
          </a:prstGeom>
          <a:noFill/>
        </p:spPr>
        <p:txBody>
          <a:bodyPr wrap="square" rtlCol="0">
            <a:spAutoFit/>
          </a:bodyPr>
          <a:lstStyle/>
          <a:p>
            <a:r>
              <a:rPr lang="en-US" sz="2000" dirty="0" smtClean="0"/>
              <a:t>The pie chart shows that among the participant, 10%  says no they don’t include fruit and vegetable in their daily meals. 33% says yes and 57% says only sometimes they include fruits and vegetable in their daily meals. </a:t>
            </a:r>
            <a:endParaRPr lang="en-US" sz="2000" dirty="0"/>
          </a:p>
        </p:txBody>
      </p:sp>
    </p:spTree>
    <p:extLst>
      <p:ext uri="{BB962C8B-B14F-4D97-AF65-F5344CB8AC3E}">
        <p14:creationId xmlns:p14="http://schemas.microsoft.com/office/powerpoint/2010/main" val="2176696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pack of cigarette you smoke in a day?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824947179"/>
              </p:ext>
            </p:extLst>
          </p:nvPr>
        </p:nvGraphicFramePr>
        <p:xfrm>
          <a:off x="4572000" y="1143000"/>
          <a:ext cx="4267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303818" y="5867400"/>
            <a:ext cx="2078182" cy="369332"/>
          </a:xfrm>
          <a:prstGeom prst="rect">
            <a:avLst/>
          </a:prstGeom>
          <a:noFill/>
        </p:spPr>
        <p:txBody>
          <a:bodyPr wrap="square" rtlCol="0">
            <a:spAutoFit/>
          </a:bodyPr>
          <a:lstStyle/>
          <a:p>
            <a:r>
              <a:rPr lang="en-US" dirty="0" smtClean="0"/>
              <a:t>July 8</a:t>
            </a:r>
            <a:r>
              <a:rPr lang="en-US" dirty="0" smtClean="0"/>
              <a:t>, 2016</a:t>
            </a:r>
            <a:endParaRPr lang="en-US" dirty="0"/>
          </a:p>
        </p:txBody>
      </p:sp>
      <p:sp>
        <p:nvSpPr>
          <p:cNvPr id="6" name="TextBox 5"/>
          <p:cNvSpPr txBox="1"/>
          <p:nvPr/>
        </p:nvSpPr>
        <p:spPr>
          <a:xfrm>
            <a:off x="533400" y="1905000"/>
            <a:ext cx="3124200" cy="3785652"/>
          </a:xfrm>
          <a:prstGeom prst="rect">
            <a:avLst/>
          </a:prstGeom>
          <a:noFill/>
        </p:spPr>
        <p:txBody>
          <a:bodyPr wrap="square" rtlCol="0">
            <a:spAutoFit/>
          </a:bodyPr>
          <a:lstStyle/>
          <a:p>
            <a:r>
              <a:rPr lang="en-US" sz="2400" dirty="0" smtClean="0"/>
              <a:t>Among the 29% that smoke cigarette, 15 of them smoke 1pk or less than and 5 of them smoke more than 1 </a:t>
            </a:r>
            <a:r>
              <a:rPr lang="en-US" sz="2400" dirty="0" err="1" smtClean="0"/>
              <a:t>pk</a:t>
            </a:r>
            <a:r>
              <a:rPr lang="en-US" sz="2400" dirty="0" smtClean="0"/>
              <a:t> in a day. </a:t>
            </a:r>
          </a:p>
          <a:p>
            <a:endParaRPr lang="en-US" sz="2400" dirty="0"/>
          </a:p>
          <a:p>
            <a:endParaRPr lang="en-US" sz="2400" dirty="0" smtClean="0"/>
          </a:p>
          <a:p>
            <a:r>
              <a:rPr lang="en-US" sz="2400" dirty="0" smtClean="0"/>
              <a:t>Majority of the smokers smoke less 2 </a:t>
            </a:r>
            <a:r>
              <a:rPr lang="en-US" sz="2400" dirty="0" err="1" smtClean="0"/>
              <a:t>pk</a:t>
            </a:r>
            <a:r>
              <a:rPr lang="en-US" sz="2400" dirty="0" smtClean="0"/>
              <a:t> of cigarette in a day. </a:t>
            </a:r>
            <a:endParaRPr lang="en-US" sz="2400" dirty="0"/>
          </a:p>
        </p:txBody>
      </p:sp>
    </p:spTree>
    <p:extLst>
      <p:ext uri="{BB962C8B-B14F-4D97-AF65-F5344CB8AC3E}">
        <p14:creationId xmlns:p14="http://schemas.microsoft.com/office/powerpoint/2010/main" val="264766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drink alcohol?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132048495"/>
              </p:ext>
            </p:extLst>
          </p:nvPr>
        </p:nvGraphicFramePr>
        <p:xfrm>
          <a:off x="4495800" y="1600200"/>
          <a:ext cx="4495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76109" y="5867400"/>
            <a:ext cx="2078182" cy="369332"/>
          </a:xfrm>
          <a:prstGeom prst="rect">
            <a:avLst/>
          </a:prstGeom>
          <a:noFill/>
        </p:spPr>
        <p:txBody>
          <a:bodyPr wrap="square" rtlCol="0">
            <a:spAutoFit/>
          </a:bodyPr>
          <a:lstStyle/>
          <a:p>
            <a:r>
              <a:rPr lang="en-US" dirty="0" smtClean="0"/>
              <a:t>July 8</a:t>
            </a:r>
            <a:r>
              <a:rPr lang="en-US" dirty="0" smtClean="0"/>
              <a:t>, 2016</a:t>
            </a:r>
            <a:endParaRPr lang="en-US" dirty="0"/>
          </a:p>
        </p:txBody>
      </p:sp>
      <p:sp>
        <p:nvSpPr>
          <p:cNvPr id="6" name="TextBox 5"/>
          <p:cNvSpPr txBox="1"/>
          <p:nvPr/>
        </p:nvSpPr>
        <p:spPr>
          <a:xfrm>
            <a:off x="609600" y="2286000"/>
            <a:ext cx="3505200" cy="2246769"/>
          </a:xfrm>
          <a:prstGeom prst="rect">
            <a:avLst/>
          </a:prstGeom>
          <a:noFill/>
        </p:spPr>
        <p:txBody>
          <a:bodyPr wrap="square" rtlCol="0">
            <a:spAutoFit/>
          </a:bodyPr>
          <a:lstStyle/>
          <a:p>
            <a:r>
              <a:rPr lang="en-US" sz="2000" dirty="0" smtClean="0"/>
              <a:t>The pie chart shows that 60%  of the participant drink alcohol, and 40% don’t consume alcohol. </a:t>
            </a:r>
          </a:p>
          <a:p>
            <a:endParaRPr lang="en-US" sz="2000" dirty="0"/>
          </a:p>
          <a:p>
            <a:endParaRPr lang="en-US" sz="2000" dirty="0" smtClean="0"/>
          </a:p>
          <a:p>
            <a:r>
              <a:rPr lang="en-US" sz="2000" dirty="0" smtClean="0"/>
              <a:t>It also reveals that most of these participant consume alcohol. </a:t>
            </a:r>
            <a:endParaRPr lang="en-US" sz="2000" dirty="0"/>
          </a:p>
        </p:txBody>
      </p:sp>
    </p:spTree>
    <p:extLst>
      <p:ext uri="{BB962C8B-B14F-4D97-AF65-F5344CB8AC3E}">
        <p14:creationId xmlns:p14="http://schemas.microsoft.com/office/powerpoint/2010/main" val="117871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sz="quarter" idx="13"/>
          </p:nvPr>
        </p:nvSpPr>
        <p:spPr/>
        <p:txBody>
          <a:bodyPr>
            <a:normAutofit/>
          </a:bodyPr>
          <a:lstStyle/>
          <a:p>
            <a:pPr marL="0" indent="0">
              <a:buNone/>
            </a:pPr>
            <a:r>
              <a:rPr lang="en-US" sz="2000" dirty="0"/>
              <a:t>Non communicable </a:t>
            </a:r>
            <a:r>
              <a:rPr lang="en-US" sz="2000" dirty="0" smtClean="0"/>
              <a:t>diseases </a:t>
            </a:r>
            <a:r>
              <a:rPr lang="en-US" sz="2000" dirty="0"/>
              <a:t>such as </a:t>
            </a:r>
            <a:r>
              <a:rPr lang="en-US" sz="2000" dirty="0" smtClean="0"/>
              <a:t>heart </a:t>
            </a:r>
            <a:r>
              <a:rPr lang="en-US" sz="2000" dirty="0"/>
              <a:t>diseases, lung disease, cancer, stroke and diabetes have been the leading cause of morbidity and mortality in many countries around the </a:t>
            </a:r>
            <a:r>
              <a:rPr lang="en-US" sz="2000" dirty="0" smtClean="0"/>
              <a:t>world</a:t>
            </a:r>
            <a:r>
              <a:rPr lang="en-US" sz="2000" dirty="0"/>
              <a:t> </a:t>
            </a:r>
            <a:endParaRPr lang="en-US" sz="2000" dirty="0" smtClean="0"/>
          </a:p>
          <a:p>
            <a:pPr marL="0" indent="0">
              <a:buNone/>
            </a:pPr>
            <a:r>
              <a:rPr lang="en-US" sz="2000" dirty="0" smtClean="0"/>
              <a:t>CDC- NCD cause </a:t>
            </a:r>
            <a:r>
              <a:rPr lang="en-US" sz="2000" dirty="0"/>
              <a:t>75% of the death </a:t>
            </a:r>
            <a:r>
              <a:rPr lang="en-US" sz="2000" dirty="0" smtClean="0"/>
              <a:t>worldwide, three </a:t>
            </a:r>
            <a:r>
              <a:rPr lang="en-US" sz="2000" dirty="0"/>
              <a:t>quarter of the deaths occurs in low and middle income countries </a:t>
            </a:r>
            <a:endParaRPr lang="en-US" sz="2000" dirty="0" smtClean="0"/>
          </a:p>
          <a:p>
            <a:pPr marL="0" indent="0">
              <a:buNone/>
            </a:pPr>
            <a:r>
              <a:rPr lang="en-US" sz="2000" dirty="0" smtClean="0"/>
              <a:t>The </a:t>
            </a:r>
            <a:r>
              <a:rPr lang="en-US" sz="2000" dirty="0" smtClean="0"/>
              <a:t>burden </a:t>
            </a:r>
            <a:r>
              <a:rPr lang="en-US" sz="2000" dirty="0"/>
              <a:t>of chronic disease is substantial in the US Associated Pacific </a:t>
            </a:r>
            <a:r>
              <a:rPr lang="en-US" sz="2000" dirty="0" smtClean="0"/>
              <a:t>Islands (Federated states of Micronesia)  </a:t>
            </a:r>
          </a:p>
          <a:p>
            <a:pPr marL="0" indent="0">
              <a:buNone/>
            </a:pPr>
            <a:r>
              <a:rPr lang="en-US" sz="2000" dirty="0" smtClean="0"/>
              <a:t>NCD </a:t>
            </a:r>
            <a:r>
              <a:rPr lang="en-US" sz="2000" dirty="0"/>
              <a:t>are known to be the leading cause of death in </a:t>
            </a:r>
            <a:r>
              <a:rPr lang="en-US" sz="2000" dirty="0" err="1"/>
              <a:t>Pohnpei</a:t>
            </a:r>
            <a:r>
              <a:rPr lang="en-US" sz="2000" dirty="0"/>
              <a:t> </a:t>
            </a:r>
          </a:p>
        </p:txBody>
      </p:sp>
    </p:spTree>
    <p:extLst>
      <p:ext uri="{BB962C8B-B14F-4D97-AF65-F5344CB8AC3E}">
        <p14:creationId xmlns:p14="http://schemas.microsoft.com/office/powerpoint/2010/main" val="318046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exercise?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430891411"/>
              </p:ext>
            </p:extLst>
          </p:nvPr>
        </p:nvGraphicFramePr>
        <p:xfrm>
          <a:off x="3733800" y="1524000"/>
          <a:ext cx="5105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303818" y="5867400"/>
            <a:ext cx="2078182" cy="369332"/>
          </a:xfrm>
          <a:prstGeom prst="rect">
            <a:avLst/>
          </a:prstGeom>
          <a:noFill/>
        </p:spPr>
        <p:txBody>
          <a:bodyPr wrap="square" rtlCol="0">
            <a:spAutoFit/>
          </a:bodyPr>
          <a:lstStyle/>
          <a:p>
            <a:r>
              <a:rPr lang="en-US" dirty="0" smtClean="0"/>
              <a:t>July 8</a:t>
            </a:r>
            <a:r>
              <a:rPr lang="en-US" dirty="0" smtClean="0"/>
              <a:t>, 2016</a:t>
            </a:r>
            <a:endParaRPr lang="en-US" dirty="0"/>
          </a:p>
        </p:txBody>
      </p:sp>
      <p:sp>
        <p:nvSpPr>
          <p:cNvPr id="6" name="TextBox 5"/>
          <p:cNvSpPr txBox="1"/>
          <p:nvPr/>
        </p:nvSpPr>
        <p:spPr>
          <a:xfrm>
            <a:off x="533400" y="2133600"/>
            <a:ext cx="3276600" cy="2677656"/>
          </a:xfrm>
          <a:prstGeom prst="rect">
            <a:avLst/>
          </a:prstGeom>
          <a:noFill/>
        </p:spPr>
        <p:txBody>
          <a:bodyPr wrap="square" rtlCol="0">
            <a:spAutoFit/>
          </a:bodyPr>
          <a:lstStyle/>
          <a:p>
            <a:r>
              <a:rPr lang="en-US" sz="2400" dirty="0" smtClean="0"/>
              <a:t>The graph shows that 19 of the total participant do not exercise. 33 of the participant says yes they exercise, and 28 of them says they exercise only sometimes</a:t>
            </a:r>
            <a:endParaRPr lang="en-US" sz="2400" dirty="0"/>
          </a:p>
        </p:txBody>
      </p:sp>
    </p:spTree>
    <p:extLst>
      <p:ext uri="{BB962C8B-B14F-4D97-AF65-F5344CB8AC3E}">
        <p14:creationId xmlns:p14="http://schemas.microsoft.com/office/powerpoint/2010/main" val="547785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often to you exercise?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009860788"/>
              </p:ext>
            </p:extLst>
          </p:nvPr>
        </p:nvGraphicFramePr>
        <p:xfrm>
          <a:off x="4038600" y="1447800"/>
          <a:ext cx="4724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76109" y="5867400"/>
            <a:ext cx="2078182" cy="369332"/>
          </a:xfrm>
          <a:prstGeom prst="rect">
            <a:avLst/>
          </a:prstGeom>
          <a:noFill/>
        </p:spPr>
        <p:txBody>
          <a:bodyPr wrap="square" rtlCol="0">
            <a:spAutoFit/>
          </a:bodyPr>
          <a:lstStyle/>
          <a:p>
            <a:r>
              <a:rPr lang="en-US" dirty="0" smtClean="0"/>
              <a:t>July 8</a:t>
            </a:r>
            <a:r>
              <a:rPr lang="en-US" dirty="0" smtClean="0"/>
              <a:t>, 2016</a:t>
            </a:r>
            <a:endParaRPr lang="en-US" dirty="0"/>
          </a:p>
        </p:txBody>
      </p:sp>
      <p:sp>
        <p:nvSpPr>
          <p:cNvPr id="7" name="TextBox 6"/>
          <p:cNvSpPr txBox="1"/>
          <p:nvPr/>
        </p:nvSpPr>
        <p:spPr>
          <a:xfrm>
            <a:off x="609600" y="2057400"/>
            <a:ext cx="3048000" cy="3416320"/>
          </a:xfrm>
          <a:prstGeom prst="rect">
            <a:avLst/>
          </a:prstGeom>
          <a:noFill/>
        </p:spPr>
        <p:txBody>
          <a:bodyPr wrap="square" rtlCol="0">
            <a:spAutoFit/>
          </a:bodyPr>
          <a:lstStyle/>
          <a:p>
            <a:r>
              <a:rPr lang="en-US" sz="2400" dirty="0" smtClean="0"/>
              <a:t>The graph shows that among the 76% that exercise, 7 exercise 2 times in a week, 5 exercise 3 times a week 13 of them exercise 4 times or more in a week, and 28 of them only exercise once a week</a:t>
            </a:r>
            <a:endParaRPr lang="en-US" sz="2400" dirty="0"/>
          </a:p>
        </p:txBody>
      </p:sp>
    </p:spTree>
    <p:extLst>
      <p:ext uri="{BB962C8B-B14F-4D97-AF65-F5344CB8AC3E}">
        <p14:creationId xmlns:p14="http://schemas.microsoft.com/office/powerpoint/2010/main" val="4259257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your work involve increase in your heart rate?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920115933"/>
              </p:ext>
            </p:extLst>
          </p:nvPr>
        </p:nvGraphicFramePr>
        <p:xfrm>
          <a:off x="3962400" y="1600200"/>
          <a:ext cx="4953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76109" y="5867400"/>
            <a:ext cx="2078182" cy="369332"/>
          </a:xfrm>
          <a:prstGeom prst="rect">
            <a:avLst/>
          </a:prstGeom>
          <a:noFill/>
        </p:spPr>
        <p:txBody>
          <a:bodyPr wrap="square" rtlCol="0">
            <a:spAutoFit/>
          </a:bodyPr>
          <a:lstStyle/>
          <a:p>
            <a:r>
              <a:rPr lang="en-US" dirty="0" smtClean="0"/>
              <a:t>July 8</a:t>
            </a:r>
            <a:r>
              <a:rPr lang="en-US" dirty="0" smtClean="0"/>
              <a:t>, 2016</a:t>
            </a:r>
            <a:endParaRPr lang="en-US" dirty="0"/>
          </a:p>
        </p:txBody>
      </p:sp>
      <p:sp>
        <p:nvSpPr>
          <p:cNvPr id="6" name="TextBox 5"/>
          <p:cNvSpPr txBox="1"/>
          <p:nvPr/>
        </p:nvSpPr>
        <p:spPr>
          <a:xfrm>
            <a:off x="457200" y="2133600"/>
            <a:ext cx="3352800" cy="3170099"/>
          </a:xfrm>
          <a:prstGeom prst="rect">
            <a:avLst/>
          </a:prstGeom>
          <a:noFill/>
        </p:spPr>
        <p:txBody>
          <a:bodyPr wrap="square" rtlCol="0">
            <a:spAutoFit/>
          </a:bodyPr>
          <a:lstStyle/>
          <a:p>
            <a:r>
              <a:rPr lang="en-US" sz="2000" dirty="0" smtClean="0"/>
              <a:t>The graph shows that among the participant, 35 of them their work does not involve any activity that increases their heart rate, 15 of them says yes, their work involve other activity that increase their heart rate, and 30 of them says only sometimes their work involve activity that increases their hearth rate. </a:t>
            </a:r>
            <a:endParaRPr lang="en-US" sz="2000" dirty="0"/>
          </a:p>
        </p:txBody>
      </p:sp>
    </p:spTree>
    <p:extLst>
      <p:ext uri="{BB962C8B-B14F-4D97-AF65-F5344CB8AC3E}">
        <p14:creationId xmlns:p14="http://schemas.microsoft.com/office/powerpoint/2010/main" val="4009796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usually do during your free from time?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622627939"/>
              </p:ext>
            </p:extLst>
          </p:nvPr>
        </p:nvGraphicFramePr>
        <p:xfrm>
          <a:off x="2971800" y="1600200"/>
          <a:ext cx="6172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1000" y="2209800"/>
            <a:ext cx="2667000" cy="2585323"/>
          </a:xfrm>
          <a:prstGeom prst="rect">
            <a:avLst/>
          </a:prstGeom>
          <a:noFill/>
        </p:spPr>
        <p:txBody>
          <a:bodyPr wrap="square" rtlCol="0">
            <a:spAutoFit/>
          </a:bodyPr>
          <a:lstStyle/>
          <a:p>
            <a:r>
              <a:rPr lang="en-US" dirty="0" smtClean="0"/>
              <a:t>The pie chart shows that among the total 80 participant, 38 % usually watch television or read, or on the internet during their free time. 32% visited outdoor space, or visit family. 30% usually play sport or do house chores. </a:t>
            </a:r>
            <a:endParaRPr lang="en-US" dirty="0"/>
          </a:p>
        </p:txBody>
      </p:sp>
    </p:spTree>
    <p:extLst>
      <p:ext uri="{BB962C8B-B14F-4D97-AF65-F5344CB8AC3E}">
        <p14:creationId xmlns:p14="http://schemas.microsoft.com/office/powerpoint/2010/main" val="1352049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often to you consume alcohol?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707587088"/>
              </p:ext>
            </p:extLst>
          </p:nvPr>
        </p:nvGraphicFramePr>
        <p:xfrm>
          <a:off x="3839545" y="1676400"/>
          <a:ext cx="46482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6858000" y="6096000"/>
            <a:ext cx="1597112" cy="3228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chemeClr val="tx1"/>
                </a:solidFill>
              </a:rPr>
              <a:t>July  </a:t>
            </a:r>
            <a:r>
              <a:rPr lang="en-US" sz="1800" dirty="0" smtClean="0">
                <a:solidFill>
                  <a:schemeClr val="tx1"/>
                </a:solidFill>
              </a:rPr>
              <a:t>8 2016</a:t>
            </a:r>
            <a:endParaRPr lang="en-US" sz="1800" dirty="0">
              <a:solidFill>
                <a:schemeClr val="tx1"/>
              </a:solidFill>
            </a:endParaRPr>
          </a:p>
        </p:txBody>
      </p:sp>
      <p:sp>
        <p:nvSpPr>
          <p:cNvPr id="6" name="TextBox 5"/>
          <p:cNvSpPr txBox="1"/>
          <p:nvPr/>
        </p:nvSpPr>
        <p:spPr>
          <a:xfrm>
            <a:off x="533400" y="2057400"/>
            <a:ext cx="2743200" cy="2862322"/>
          </a:xfrm>
          <a:prstGeom prst="rect">
            <a:avLst/>
          </a:prstGeom>
          <a:noFill/>
        </p:spPr>
        <p:txBody>
          <a:bodyPr wrap="square" rtlCol="0">
            <a:spAutoFit/>
          </a:bodyPr>
          <a:lstStyle/>
          <a:p>
            <a:r>
              <a:rPr lang="en-US" sz="2000" dirty="0" smtClean="0"/>
              <a:t>The graph shows that the participant consume alcohol only on special occasion, 78 of the participant consume alcohol on special occasion, 1 consume 2-3 times in a week, and 1 only consume on weekend. </a:t>
            </a:r>
            <a:endParaRPr lang="en-US" sz="2000" dirty="0"/>
          </a:p>
        </p:txBody>
      </p:sp>
    </p:spTree>
    <p:extLst>
      <p:ext uri="{BB962C8B-B14F-4D97-AF65-F5344CB8AC3E}">
        <p14:creationId xmlns:p14="http://schemas.microsoft.com/office/powerpoint/2010/main" val="330539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sz="quarter" idx="13"/>
          </p:nvPr>
        </p:nvSpPr>
        <p:spPr/>
        <p:txBody>
          <a:bodyPr/>
          <a:lstStyle/>
          <a:p>
            <a:pPr marL="0" indent="0">
              <a:buNone/>
            </a:pPr>
            <a:r>
              <a:rPr lang="en-US" sz="2000" dirty="0"/>
              <a:t>Majority of the participant 99% correctly recognized that the factors that develop non communicable disease include cigarette smoking, alcohol consumption, stress, and lack of physical exercise. </a:t>
            </a:r>
            <a:endParaRPr lang="en-US" sz="2000" dirty="0" smtClean="0"/>
          </a:p>
          <a:p>
            <a:pPr marL="0" indent="0">
              <a:buNone/>
            </a:pPr>
            <a:r>
              <a:rPr lang="en-US" sz="2000" dirty="0" smtClean="0"/>
              <a:t>98</a:t>
            </a:r>
            <a:r>
              <a:rPr lang="en-US" sz="2000" dirty="0"/>
              <a:t>% of the participants correctly recognize that eating local food, fruits and vegetables, and exercise can prevent the development of NCDs. </a:t>
            </a:r>
            <a:endParaRPr lang="en-US" sz="2000" dirty="0" smtClean="0"/>
          </a:p>
          <a:p>
            <a:pPr marL="0" indent="0">
              <a:buNone/>
            </a:pPr>
            <a:r>
              <a:rPr lang="en-US" sz="2000" dirty="0"/>
              <a:t>The finding from previous study shows a low prevalence of high and moderate physical activity among school teachers and Office workers </a:t>
            </a:r>
            <a:r>
              <a:rPr lang="en-US" sz="2000" dirty="0" smtClean="0"/>
              <a:t> </a:t>
            </a:r>
          </a:p>
          <a:p>
            <a:pPr marL="0" indent="0">
              <a:buNone/>
            </a:pPr>
            <a:r>
              <a:rPr lang="en-US" sz="2000" dirty="0"/>
              <a:t>F</a:t>
            </a:r>
            <a:r>
              <a:rPr lang="en-US" sz="2000" dirty="0" smtClean="0"/>
              <a:t>inding </a:t>
            </a:r>
            <a:r>
              <a:rPr lang="en-US" sz="2000" dirty="0"/>
              <a:t>of this study is that it shows a similar prevalence of low physical activity among the employees at the college, even in their work 44% of them don’t involve in work that will increase their heart rate</a:t>
            </a:r>
          </a:p>
          <a:p>
            <a:endParaRPr lang="en-US" dirty="0"/>
          </a:p>
        </p:txBody>
      </p:sp>
    </p:spTree>
    <p:extLst>
      <p:ext uri="{BB962C8B-B14F-4D97-AF65-F5344CB8AC3E}">
        <p14:creationId xmlns:p14="http://schemas.microsoft.com/office/powerpoint/2010/main" val="1145925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sz="quarter" idx="13"/>
          </p:nvPr>
        </p:nvSpPr>
        <p:spPr/>
        <p:txBody>
          <a:bodyPr/>
          <a:lstStyle/>
          <a:p>
            <a:pPr marL="0" indent="0">
              <a:buNone/>
            </a:pPr>
            <a:r>
              <a:rPr lang="en-US" sz="2000" b="1" dirty="0"/>
              <a:t>The hypothesis does not meet the outcome of this </a:t>
            </a:r>
            <a:r>
              <a:rPr lang="en-US" sz="2000" b="1" dirty="0" smtClean="0"/>
              <a:t>research</a:t>
            </a:r>
          </a:p>
          <a:p>
            <a:pPr marL="0" indent="0">
              <a:buNone/>
            </a:pPr>
            <a:r>
              <a:rPr lang="en-US" sz="2000" b="1" dirty="0" smtClean="0"/>
              <a:t>Although </a:t>
            </a:r>
            <a:r>
              <a:rPr lang="en-US" sz="2000" b="1" dirty="0"/>
              <a:t>the target population display high knowledgeable on the non- communicable disease, they are still slightly display unhealthy behavior such as low consumption of fruits and vegetables, low consumption of local food but most essentially less physical activity. </a:t>
            </a:r>
          </a:p>
          <a:p>
            <a:endParaRPr lang="en-US" dirty="0"/>
          </a:p>
        </p:txBody>
      </p:sp>
    </p:spTree>
    <p:extLst>
      <p:ext uri="{BB962C8B-B14F-4D97-AF65-F5344CB8AC3E}">
        <p14:creationId xmlns:p14="http://schemas.microsoft.com/office/powerpoint/2010/main" val="684950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 </a:t>
            </a:r>
            <a:endParaRPr lang="en-US" dirty="0"/>
          </a:p>
        </p:txBody>
      </p:sp>
      <p:sp>
        <p:nvSpPr>
          <p:cNvPr id="3" name="Content Placeholder 2"/>
          <p:cNvSpPr>
            <a:spLocks noGrp="1"/>
          </p:cNvSpPr>
          <p:nvPr>
            <p:ph sz="quarter" idx="13"/>
          </p:nvPr>
        </p:nvSpPr>
        <p:spPr/>
        <p:txBody>
          <a:bodyPr/>
          <a:lstStyle/>
          <a:p>
            <a:r>
              <a:rPr lang="en-US" sz="2000" dirty="0"/>
              <a:t>The samples size is a </a:t>
            </a:r>
            <a:r>
              <a:rPr lang="en-US" sz="2000" dirty="0" smtClean="0"/>
              <a:t>small </a:t>
            </a:r>
          </a:p>
          <a:p>
            <a:r>
              <a:rPr lang="en-US" sz="2000" dirty="0"/>
              <a:t>L</a:t>
            </a:r>
            <a:r>
              <a:rPr lang="en-US" sz="2000" dirty="0" smtClean="0"/>
              <a:t>imited </a:t>
            </a:r>
            <a:r>
              <a:rPr lang="en-US" sz="2000" dirty="0"/>
              <a:t>data being </a:t>
            </a:r>
            <a:r>
              <a:rPr lang="en-US" sz="2000" dirty="0" smtClean="0"/>
              <a:t>collected </a:t>
            </a:r>
          </a:p>
          <a:p>
            <a:r>
              <a:rPr lang="en-US" sz="2000" dirty="0" smtClean="0"/>
              <a:t>Few </a:t>
            </a:r>
            <a:r>
              <a:rPr lang="en-US" sz="2000" dirty="0"/>
              <a:t>of the questions where left </a:t>
            </a:r>
            <a:r>
              <a:rPr lang="en-US" sz="2000" dirty="0" smtClean="0"/>
              <a:t>blank</a:t>
            </a:r>
          </a:p>
          <a:p>
            <a:r>
              <a:rPr lang="en-US" sz="2000" dirty="0" smtClean="0"/>
              <a:t>This </a:t>
            </a:r>
            <a:r>
              <a:rPr lang="en-US" sz="2000" dirty="0"/>
              <a:t>research will be improve in the future if there is more samples </a:t>
            </a:r>
            <a:r>
              <a:rPr lang="en-US" sz="2000" dirty="0" smtClean="0"/>
              <a:t>size and more </a:t>
            </a:r>
            <a:r>
              <a:rPr lang="en-US" sz="2000" dirty="0"/>
              <a:t>accurate questions is added to the questionnaires</a:t>
            </a:r>
            <a:r>
              <a:rPr lang="en-US" dirty="0"/>
              <a:t>.  </a:t>
            </a:r>
          </a:p>
          <a:p>
            <a:endParaRPr lang="en-US" dirty="0"/>
          </a:p>
        </p:txBody>
      </p:sp>
    </p:spTree>
    <p:extLst>
      <p:ext uri="{BB962C8B-B14F-4D97-AF65-F5344CB8AC3E}">
        <p14:creationId xmlns:p14="http://schemas.microsoft.com/office/powerpoint/2010/main" val="3405635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a:t>
            </a:r>
            <a:endParaRPr lang="en-US" dirty="0"/>
          </a:p>
        </p:txBody>
      </p:sp>
      <p:sp>
        <p:nvSpPr>
          <p:cNvPr id="3" name="Content Placeholder 2"/>
          <p:cNvSpPr>
            <a:spLocks noGrp="1"/>
          </p:cNvSpPr>
          <p:nvPr>
            <p:ph sz="quarter" idx="13"/>
          </p:nvPr>
        </p:nvSpPr>
        <p:spPr/>
        <p:txBody>
          <a:bodyPr/>
          <a:lstStyle/>
          <a:p>
            <a:r>
              <a:rPr lang="en-US" sz="2000" dirty="0"/>
              <a:t>This study shows that there is a low level of physical exercise among the employees at the </a:t>
            </a:r>
            <a:r>
              <a:rPr lang="en-US" sz="2000" dirty="0" smtClean="0"/>
              <a:t>College </a:t>
            </a:r>
            <a:r>
              <a:rPr lang="en-US" sz="2000" dirty="0"/>
              <a:t>of Micronesia. </a:t>
            </a:r>
            <a:endParaRPr lang="en-US" sz="2000" dirty="0" smtClean="0"/>
          </a:p>
          <a:p>
            <a:pPr marL="0" indent="0">
              <a:buNone/>
            </a:pPr>
            <a:endParaRPr lang="en-US" sz="2000" dirty="0"/>
          </a:p>
          <a:p>
            <a:r>
              <a:rPr lang="en-US" sz="2000" dirty="0" smtClean="0"/>
              <a:t>the </a:t>
            </a:r>
            <a:r>
              <a:rPr lang="en-US" sz="2000" dirty="0"/>
              <a:t>college administrator </a:t>
            </a:r>
            <a:r>
              <a:rPr lang="en-US" sz="2000" dirty="0" smtClean="0"/>
              <a:t>will allowed </a:t>
            </a:r>
            <a:r>
              <a:rPr lang="en-US" sz="2000" dirty="0"/>
              <a:t>the employees especially the staffs that works In the offices at least 30 minute every 3 to 4 days of the week to do physical exercise. </a:t>
            </a:r>
            <a:endParaRPr lang="en-US" dirty="0"/>
          </a:p>
        </p:txBody>
      </p:sp>
    </p:spTree>
    <p:extLst>
      <p:ext uri="{BB962C8B-B14F-4D97-AF65-F5344CB8AC3E}">
        <p14:creationId xmlns:p14="http://schemas.microsoft.com/office/powerpoint/2010/main" val="2526032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97870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 </a:t>
            </a:r>
            <a:endParaRPr lang="en-US" dirty="0"/>
          </a:p>
        </p:txBody>
      </p:sp>
      <p:sp>
        <p:nvSpPr>
          <p:cNvPr id="3" name="Content Placeholder 2"/>
          <p:cNvSpPr>
            <a:spLocks noGrp="1"/>
          </p:cNvSpPr>
          <p:nvPr>
            <p:ph sz="quarter" idx="13"/>
          </p:nvPr>
        </p:nvSpPr>
        <p:spPr/>
        <p:txBody>
          <a:bodyPr>
            <a:normAutofit/>
          </a:bodyPr>
          <a:lstStyle/>
          <a:p>
            <a:pPr marL="0" indent="0">
              <a:buNone/>
            </a:pPr>
            <a:r>
              <a:rPr lang="en-US" sz="2000" dirty="0" smtClean="0"/>
              <a:t>Assessment in 2008 </a:t>
            </a:r>
            <a:r>
              <a:rPr lang="en-US" sz="2000" dirty="0"/>
              <a:t>25.5% of the population smoked tobacco daily, 35.1% drank average of 5 or more standard drink peer day not include women, 64.3% of the population was with low level of physical activity, and 81.1% consumed less than 5 combine serving of fruits and vegetables per </a:t>
            </a:r>
            <a:r>
              <a:rPr lang="en-US" sz="2000" dirty="0" smtClean="0"/>
              <a:t>day</a:t>
            </a:r>
          </a:p>
          <a:p>
            <a:pPr marL="0" indent="0">
              <a:buNone/>
            </a:pPr>
            <a:r>
              <a:rPr lang="en-US" sz="2000" dirty="0" smtClean="0"/>
              <a:t>Some changes that contribute to the increase trend in FSM or </a:t>
            </a:r>
            <a:r>
              <a:rPr lang="en-US" sz="2000" dirty="0" err="1" smtClean="0"/>
              <a:t>Pohnpei</a:t>
            </a:r>
            <a:r>
              <a:rPr lang="en-US" sz="2000" dirty="0" smtClean="0"/>
              <a:t> </a:t>
            </a:r>
          </a:p>
          <a:p>
            <a:pPr lvl="1"/>
            <a:r>
              <a:rPr lang="en-US" sz="2000" dirty="0" smtClean="0"/>
              <a:t>Ageing</a:t>
            </a:r>
          </a:p>
          <a:p>
            <a:pPr lvl="1"/>
            <a:r>
              <a:rPr lang="en-US" sz="2000" dirty="0" smtClean="0"/>
              <a:t>low consumption of traditional food</a:t>
            </a:r>
          </a:p>
          <a:p>
            <a:pPr lvl="1"/>
            <a:r>
              <a:rPr lang="en-US" sz="2000" dirty="0" smtClean="0"/>
              <a:t>Less physical activity  </a:t>
            </a:r>
          </a:p>
          <a:p>
            <a:pPr lvl="1"/>
            <a:endParaRPr lang="en-US" sz="2000" dirty="0" smtClean="0"/>
          </a:p>
          <a:p>
            <a:pPr lvl="1"/>
            <a:endParaRPr lang="en-US" sz="2000" dirty="0"/>
          </a:p>
        </p:txBody>
      </p:sp>
    </p:spTree>
    <p:extLst>
      <p:ext uri="{BB962C8B-B14F-4D97-AF65-F5344CB8AC3E}">
        <p14:creationId xmlns:p14="http://schemas.microsoft.com/office/powerpoint/2010/main" val="87418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t>
            </a:r>
            <a:endParaRPr lang="en-US" dirty="0"/>
          </a:p>
        </p:txBody>
      </p:sp>
      <p:sp>
        <p:nvSpPr>
          <p:cNvPr id="4" name="Content Placeholder 3"/>
          <p:cNvSpPr>
            <a:spLocks noGrp="1"/>
          </p:cNvSpPr>
          <p:nvPr>
            <p:ph sz="quarter" idx="13"/>
          </p:nvPr>
        </p:nvSpPr>
        <p:spPr>
          <a:xfrm>
            <a:off x="609600" y="1600200"/>
            <a:ext cx="7924800" cy="4953000"/>
          </a:xfrm>
        </p:spPr>
        <p:txBody>
          <a:bodyPr>
            <a:normAutofit lnSpcReduction="10000"/>
          </a:bodyPr>
          <a:lstStyle/>
          <a:p>
            <a:r>
              <a:rPr lang="en-US" sz="1000" dirty="0"/>
              <a:t>Al </a:t>
            </a:r>
            <a:r>
              <a:rPr lang="en-US" sz="1000" dirty="0" err="1"/>
              <a:t>Shafaee</a:t>
            </a:r>
            <a:r>
              <a:rPr lang="en-US" sz="1000" dirty="0"/>
              <a:t>, M.A., AL-</a:t>
            </a:r>
            <a:r>
              <a:rPr lang="en-US" sz="1000" dirty="0" err="1"/>
              <a:t>Shukaili</a:t>
            </a:r>
            <a:r>
              <a:rPr lang="en-US" sz="1000" dirty="0"/>
              <a:t>, S., A </a:t>
            </a:r>
            <a:r>
              <a:rPr lang="en-US" sz="1000" dirty="0" err="1"/>
              <a:t>Rizvi</a:t>
            </a:r>
            <a:r>
              <a:rPr lang="en-US" sz="1000" dirty="0"/>
              <a:t>, S.G., Al Farsi, Y., Khan, M.A., </a:t>
            </a:r>
            <a:r>
              <a:rPr lang="en-US" sz="1000" dirty="0" err="1"/>
              <a:t>Ganguly</a:t>
            </a:r>
            <a:r>
              <a:rPr lang="en-US" sz="1000" dirty="0"/>
              <a:t>, S.S., </a:t>
            </a:r>
            <a:r>
              <a:rPr lang="en-US" sz="1000" dirty="0" err="1"/>
              <a:t>Afifi,M</a:t>
            </a:r>
            <a:r>
              <a:rPr lang="en-US" sz="1000" dirty="0"/>
              <a:t>. &amp; </a:t>
            </a:r>
            <a:r>
              <a:rPr lang="en-US" sz="1000" dirty="0" err="1"/>
              <a:t>AlAdawi</a:t>
            </a:r>
            <a:r>
              <a:rPr lang="en-US" sz="1000" dirty="0"/>
              <a:t>, S. (2008) Knowledge and perceptions of diabetes in a semi-urban </a:t>
            </a:r>
            <a:r>
              <a:rPr lang="en-US" sz="1000" dirty="0" err="1"/>
              <a:t>Omanipopulation</a:t>
            </a:r>
            <a:r>
              <a:rPr lang="en-US" sz="1000" dirty="0"/>
              <a:t>. BMC Public Health 8,249</a:t>
            </a:r>
          </a:p>
          <a:p>
            <a:pPr fontAlgn="base"/>
            <a:r>
              <a:rPr lang="en-US" sz="1000" dirty="0"/>
              <a:t> </a:t>
            </a:r>
            <a:r>
              <a:rPr lang="en-US" sz="1000" dirty="0" err="1"/>
              <a:t>Bao</a:t>
            </a:r>
            <a:r>
              <a:rPr lang="en-US" sz="1000" dirty="0"/>
              <a:t> W, Wang JY. Stress in the ivory tower: an empirical study of stress and academic productivity among university faculty in China. Peking </a:t>
            </a:r>
            <a:r>
              <a:rPr lang="en-US" sz="1000" dirty="0" err="1"/>
              <a:t>Univ</a:t>
            </a:r>
            <a:r>
              <a:rPr lang="en-US" sz="1000" dirty="0"/>
              <a:t> </a:t>
            </a:r>
            <a:r>
              <a:rPr lang="en-US" sz="1000" dirty="0" err="1"/>
              <a:t>Educ</a:t>
            </a:r>
            <a:r>
              <a:rPr lang="en-US" sz="1000" dirty="0"/>
              <a:t> Rev. 2012;10:124–38. In Chinese. </a:t>
            </a:r>
          </a:p>
          <a:p>
            <a:pPr fontAlgn="base"/>
            <a:r>
              <a:rPr lang="en-US" sz="1000" dirty="0"/>
              <a:t> </a:t>
            </a:r>
          </a:p>
          <a:p>
            <a:r>
              <a:rPr lang="en-US" sz="1000" dirty="0" err="1"/>
              <a:t>Bergkvist</a:t>
            </a:r>
            <a:r>
              <a:rPr lang="en-US" sz="1000" dirty="0"/>
              <a:t> M, </a:t>
            </a:r>
            <a:r>
              <a:rPr lang="en-US" sz="1000" dirty="0" err="1"/>
              <a:t>Hedberg</a:t>
            </a:r>
            <a:r>
              <a:rPr lang="en-US" sz="1000" dirty="0"/>
              <a:t> G, </a:t>
            </a:r>
            <a:r>
              <a:rPr lang="en-US" sz="1000" dirty="0" err="1"/>
              <a:t>Janlert</a:t>
            </a:r>
            <a:r>
              <a:rPr lang="en-US" sz="1000" dirty="0"/>
              <a:t> U, </a:t>
            </a:r>
            <a:r>
              <a:rPr lang="en-US" sz="1000" dirty="0" err="1"/>
              <a:t>Jansson</a:t>
            </a:r>
            <a:r>
              <a:rPr lang="en-US" sz="1000" dirty="0"/>
              <a:t> E.(1996). Physical activity pattern in men and women at the ages of 16 and 34 and development of physical activity from adolescence to adulthood. </a:t>
            </a:r>
            <a:r>
              <a:rPr lang="en-US" sz="1000" dirty="0" err="1"/>
              <a:t>Scand</a:t>
            </a:r>
            <a:r>
              <a:rPr lang="en-US" sz="1000" dirty="0"/>
              <a:t> J Med </a:t>
            </a:r>
            <a:r>
              <a:rPr lang="en-US" sz="1000" dirty="0" err="1"/>
              <a:t>Sci</a:t>
            </a:r>
            <a:r>
              <a:rPr lang="en-US" sz="1000" dirty="0"/>
              <a:t> Sports. 1996 Dec;6(6):359-70.</a:t>
            </a:r>
          </a:p>
          <a:p>
            <a:r>
              <a:rPr lang="en-US" sz="1000" dirty="0"/>
              <a:t> </a:t>
            </a:r>
          </a:p>
          <a:p>
            <a:r>
              <a:rPr lang="en-US" sz="1000" dirty="0"/>
              <a:t>Grew A., Gad Z., </a:t>
            </a:r>
            <a:r>
              <a:rPr lang="en-US" sz="1000" dirty="0" err="1"/>
              <a:t>Mandil</a:t>
            </a:r>
            <a:r>
              <a:rPr lang="en-US" sz="1000" dirty="0"/>
              <a:t> A., Wagdi M. and </a:t>
            </a:r>
            <a:r>
              <a:rPr lang="en-US" sz="1000" dirty="0" err="1"/>
              <a:t>Elneihoum</a:t>
            </a:r>
            <a:r>
              <a:rPr lang="en-US" sz="1000" dirty="0"/>
              <a:t> A. (2010). Risk factors for Cardio Vascular Diseases among school teachers in Benghazi, Libya. </a:t>
            </a:r>
            <a:r>
              <a:rPr lang="en-US" sz="1000" dirty="0" err="1"/>
              <a:t>Ibnosina</a:t>
            </a:r>
            <a:r>
              <a:rPr lang="en-US" sz="1000" dirty="0"/>
              <a:t> Journal of Medicine and Biomedical Sciences, 2(4):168-177</a:t>
            </a:r>
          </a:p>
          <a:p>
            <a:r>
              <a:rPr lang="en-US" sz="1000" dirty="0"/>
              <a:t> </a:t>
            </a:r>
          </a:p>
          <a:p>
            <a:r>
              <a:rPr lang="en-US" sz="1000" dirty="0"/>
              <a:t>Hill-</a:t>
            </a:r>
            <a:r>
              <a:rPr lang="en-US" sz="1000" dirty="0" err="1"/>
              <a:t>Mey</a:t>
            </a:r>
            <a:r>
              <a:rPr lang="en-US" sz="1000" dirty="0"/>
              <a:t>, P. E., </a:t>
            </a:r>
            <a:r>
              <a:rPr lang="en-US" sz="1000" dirty="0" err="1"/>
              <a:t>Kumpfer</a:t>
            </a:r>
            <a:r>
              <a:rPr lang="en-US" sz="1000" dirty="0"/>
              <a:t>, K. L., Merrill, R. M., Reel, J., Hyatt-Neville, B., &amp; Richardson, G. E. (2015). Worksite health promotion programs in college settings. </a:t>
            </a:r>
            <a:r>
              <a:rPr lang="en-US" sz="1000" i="1" dirty="0"/>
              <a:t>Journal of Education and Health Promotion</a:t>
            </a:r>
            <a:r>
              <a:rPr lang="en-US" sz="1000" dirty="0"/>
              <a:t>, </a:t>
            </a:r>
            <a:r>
              <a:rPr lang="en-US" sz="1000" i="1" dirty="0"/>
              <a:t>4</a:t>
            </a:r>
            <a:r>
              <a:rPr lang="en-US" sz="1000" dirty="0"/>
              <a:t>, 12. </a:t>
            </a:r>
            <a:r>
              <a:rPr lang="en-US" sz="1000" u="sng" dirty="0">
                <a:hlinkClick r:id="rId3"/>
              </a:rPr>
              <a:t>http://doi.org/10.4103/2277-9531.154019</a:t>
            </a:r>
            <a:endParaRPr lang="en-US" sz="1000" dirty="0"/>
          </a:p>
          <a:p>
            <a:r>
              <a:rPr lang="en-US" sz="1000" dirty="0"/>
              <a:t> </a:t>
            </a:r>
          </a:p>
          <a:p>
            <a:r>
              <a:rPr lang="en-US" sz="1000" dirty="0" err="1"/>
              <a:t>Hosey</a:t>
            </a:r>
            <a:r>
              <a:rPr lang="en-US" sz="1000" dirty="0"/>
              <a:t> G, </a:t>
            </a:r>
            <a:r>
              <a:rPr lang="en-US" sz="1000" dirty="0" err="1"/>
              <a:t>Ichiho</a:t>
            </a:r>
            <a:r>
              <a:rPr lang="en-US" sz="1000" dirty="0"/>
              <a:t> H, Satterfield D, </a:t>
            </a:r>
            <a:r>
              <a:rPr lang="en-US" sz="1000" dirty="0" err="1"/>
              <a:t>Dankwa-Mullan</a:t>
            </a:r>
            <a:r>
              <a:rPr lang="en-US" sz="1000" dirty="0"/>
              <a:t> I, </a:t>
            </a:r>
            <a:r>
              <a:rPr lang="en-US" sz="1000" dirty="0" err="1"/>
              <a:t>Kuartei</a:t>
            </a:r>
            <a:r>
              <a:rPr lang="en-US" sz="1000" dirty="0"/>
              <a:t> S, Rhee K, et al. Chronic disease surveillance systems within the US associated Pacific Island jurisdictions. </a:t>
            </a:r>
            <a:r>
              <a:rPr lang="en-US" sz="1000" dirty="0" err="1"/>
              <a:t>Prev</a:t>
            </a:r>
            <a:r>
              <a:rPr lang="en-US" sz="1000" dirty="0"/>
              <a:t> Chronic Dis 2011;8(4):A86. http://www.cdc.gov/pcd/issues/2011/jul/10_0148.htm. Accessed [date]</a:t>
            </a:r>
          </a:p>
          <a:p>
            <a:r>
              <a:rPr lang="en-US" dirty="0"/>
              <a:t> </a:t>
            </a:r>
          </a:p>
          <a:p>
            <a:r>
              <a:rPr lang="en-US" sz="900" dirty="0" err="1"/>
              <a:t>Hosey</a:t>
            </a:r>
            <a:r>
              <a:rPr lang="en-US" sz="900" dirty="0"/>
              <a:t> G, </a:t>
            </a:r>
            <a:r>
              <a:rPr lang="en-US" sz="900" dirty="0" err="1"/>
              <a:t>Ichiho</a:t>
            </a:r>
            <a:r>
              <a:rPr lang="en-US" sz="900" dirty="0"/>
              <a:t> H, Satterfield D, </a:t>
            </a:r>
            <a:r>
              <a:rPr lang="en-US" sz="900" dirty="0" err="1"/>
              <a:t>Dankwa-Mullan</a:t>
            </a:r>
            <a:r>
              <a:rPr lang="en-US" sz="900" dirty="0"/>
              <a:t> I, </a:t>
            </a:r>
            <a:r>
              <a:rPr lang="en-US" sz="900" dirty="0" err="1"/>
              <a:t>Kuartei</a:t>
            </a:r>
            <a:r>
              <a:rPr lang="en-US" sz="900" dirty="0"/>
              <a:t> S, Rhee K, et al. Chronic disease surveillance systems within the US associated Pacific Island jurisdictions. </a:t>
            </a:r>
            <a:r>
              <a:rPr lang="en-US" sz="900" dirty="0" err="1"/>
              <a:t>Prev</a:t>
            </a:r>
            <a:r>
              <a:rPr lang="en-US" sz="900" dirty="0"/>
              <a:t> Chronic Dis 2011;8(4):A86. http://www.cdc.gov/pcd/issues/2011/jul/10_0148.htm. Accessed [date]</a:t>
            </a:r>
          </a:p>
          <a:p>
            <a:r>
              <a:rPr lang="en-US" dirty="0"/>
              <a:t> </a:t>
            </a:r>
          </a:p>
          <a:p>
            <a:r>
              <a:rPr lang="en-US" b="1" dirty="0"/>
              <a:t> </a:t>
            </a:r>
            <a:endParaRPr lang="en-US" dirty="0"/>
          </a:p>
        </p:txBody>
      </p:sp>
    </p:spTree>
    <p:extLst>
      <p:ext uri="{BB962C8B-B14F-4D97-AF65-F5344CB8AC3E}">
        <p14:creationId xmlns:p14="http://schemas.microsoft.com/office/powerpoint/2010/main" val="926376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55000" lnSpcReduction="20000"/>
          </a:bodyPr>
          <a:lstStyle/>
          <a:p>
            <a:r>
              <a:rPr lang="en-US" sz="2000" dirty="0" err="1"/>
              <a:t>Hui</a:t>
            </a:r>
            <a:r>
              <a:rPr lang="en-US" sz="2000" dirty="0"/>
              <a:t> L, </a:t>
            </a:r>
            <a:r>
              <a:rPr lang="en-US" sz="2000" dirty="0" err="1"/>
              <a:t>Darabi</a:t>
            </a:r>
            <a:r>
              <a:rPr lang="en-US" sz="2000" dirty="0"/>
              <a:t> H, Banerjee P, Jing L. Survey of Wireless Indoor Positioning Techniques and Systems. Systems, Man, and Cybernetics, Part C: Applications and Reviews, IEEE Transactions on. 2007; 37 (6):1067–80. </a:t>
            </a:r>
            <a:r>
              <a:rPr lang="en-US" sz="2000" dirty="0" err="1"/>
              <a:t>doi</a:t>
            </a:r>
            <a:r>
              <a:rPr lang="en-US" sz="2000" dirty="0"/>
              <a:t>: 10.1109/TSMCC.2007.905750</a:t>
            </a:r>
          </a:p>
          <a:p>
            <a:r>
              <a:rPr lang="en-US" sz="2000" b="1" dirty="0"/>
              <a:t> </a:t>
            </a:r>
            <a:endParaRPr lang="en-US" sz="2000" dirty="0"/>
          </a:p>
          <a:p>
            <a:r>
              <a:rPr lang="en-US" sz="2000" dirty="0" err="1"/>
              <a:t>Ige</a:t>
            </a:r>
            <a:r>
              <a:rPr lang="en-US" sz="2000" dirty="0"/>
              <a:t>, O., </a:t>
            </a:r>
            <a:r>
              <a:rPr lang="en-US" sz="2000" dirty="0" err="1"/>
              <a:t>Owoaje</a:t>
            </a:r>
            <a:r>
              <a:rPr lang="en-US" sz="2000" dirty="0"/>
              <a:t>, E., &amp; </a:t>
            </a:r>
            <a:r>
              <a:rPr lang="en-US" sz="2000" dirty="0" err="1"/>
              <a:t>Adebiyi</a:t>
            </a:r>
            <a:r>
              <a:rPr lang="en-US" sz="2000" dirty="0"/>
              <a:t>, O. (2013). Non communicable disease and risky </a:t>
            </a:r>
            <a:r>
              <a:rPr lang="en-US" sz="2000" dirty="0" err="1"/>
              <a:t>behaviour</a:t>
            </a:r>
            <a:r>
              <a:rPr lang="en-US" sz="2000" dirty="0"/>
              <a:t> in an urban university community Nigeria. </a:t>
            </a:r>
            <a:r>
              <a:rPr lang="en-US" sz="2000" i="1" dirty="0"/>
              <a:t>African Health Sciences</a:t>
            </a:r>
            <a:r>
              <a:rPr lang="en-US" sz="2000" dirty="0"/>
              <a:t>, </a:t>
            </a:r>
            <a:r>
              <a:rPr lang="en-US" sz="2000" i="1" dirty="0"/>
              <a:t>13</a:t>
            </a:r>
            <a:r>
              <a:rPr lang="en-US" sz="2000" dirty="0"/>
              <a:t>(1), 62–67. http://doi.org/10.4314/ahs.v13i1.9</a:t>
            </a:r>
          </a:p>
          <a:p>
            <a:r>
              <a:rPr lang="en-US" sz="2000" b="1" dirty="0"/>
              <a:t> </a:t>
            </a:r>
            <a:endParaRPr lang="en-US" sz="2000" dirty="0"/>
          </a:p>
          <a:p>
            <a:r>
              <a:rPr lang="en-US" sz="2000" dirty="0" err="1"/>
              <a:t>Ichiho</a:t>
            </a:r>
            <a:r>
              <a:rPr lang="en-US" sz="2000" dirty="0"/>
              <a:t>, H. M., Anson, R., Keller, E., </a:t>
            </a:r>
            <a:r>
              <a:rPr lang="en-US" sz="2000" dirty="0" err="1"/>
              <a:t>Lippwe</a:t>
            </a:r>
            <a:r>
              <a:rPr lang="en-US" sz="2000" dirty="0"/>
              <a:t>, K., &amp; </a:t>
            </a:r>
            <a:r>
              <a:rPr lang="en-US" sz="2000" dirty="0" err="1"/>
              <a:t>Aitaoto</a:t>
            </a:r>
            <a:r>
              <a:rPr lang="en-US" sz="2000" dirty="0"/>
              <a:t>, N. (2013). An Assessment of Non-Communicable Diseases, Diabetes, and Related Risk Factors in the Federated States of Micronesia, State of </a:t>
            </a:r>
            <a:r>
              <a:rPr lang="en-US" sz="2000" dirty="0" err="1"/>
              <a:t>Pohnpei</a:t>
            </a:r>
            <a:r>
              <a:rPr lang="en-US" sz="2000" dirty="0"/>
              <a:t>: A Systems Perspective. </a:t>
            </a:r>
            <a:r>
              <a:rPr lang="en-US" sz="2000" i="1" dirty="0"/>
              <a:t>Hawai’i Journal of Medicine &amp; Public Health</a:t>
            </a:r>
            <a:r>
              <a:rPr lang="en-US" sz="2000" dirty="0"/>
              <a:t>, </a:t>
            </a:r>
            <a:r>
              <a:rPr lang="en-US" sz="2000" i="1" dirty="0"/>
              <a:t>72</a:t>
            </a:r>
            <a:r>
              <a:rPr lang="en-US" sz="2000" dirty="0"/>
              <a:t>(5 </a:t>
            </a:r>
            <a:r>
              <a:rPr lang="en-US" sz="2000" dirty="0" err="1"/>
              <a:t>Suppl</a:t>
            </a:r>
            <a:r>
              <a:rPr lang="en-US" sz="2000" dirty="0"/>
              <a:t> 1), 49–56. </a:t>
            </a:r>
          </a:p>
          <a:p>
            <a:pPr fontAlgn="base"/>
            <a:r>
              <a:rPr lang="en-US" sz="2000" dirty="0"/>
              <a:t>Jacobs JA, Winslow SE. Overworked faculty: Job stresses and family demands. Ann Am </a:t>
            </a:r>
            <a:r>
              <a:rPr lang="en-US" sz="2000" dirty="0" err="1"/>
              <a:t>Acad</a:t>
            </a:r>
            <a:r>
              <a:rPr lang="en-US" sz="2000" dirty="0"/>
              <a:t> Political </a:t>
            </a:r>
            <a:r>
              <a:rPr lang="en-US" sz="2000" dirty="0" err="1"/>
              <a:t>Soc</a:t>
            </a:r>
            <a:r>
              <a:rPr lang="en-US" sz="2000" dirty="0"/>
              <a:t> Sci. 2004;596:104–29.</a:t>
            </a:r>
          </a:p>
          <a:p>
            <a:r>
              <a:rPr lang="en-US" sz="2000" dirty="0"/>
              <a:t> </a:t>
            </a:r>
          </a:p>
          <a:p>
            <a:r>
              <a:rPr lang="en-US" sz="2000" dirty="0" err="1"/>
              <a:t>Jhonson</a:t>
            </a:r>
            <a:r>
              <a:rPr lang="en-US" sz="2000" dirty="0"/>
              <a:t> V., Hall M.(1988). Job Strain, Work Place Social Support, and Cardiovascular Disease: A Cross- Sectional Study of a Random Sample of the Swedish Working Population. Am J Public Health. October; 78(10): 1336–1342.</a:t>
            </a:r>
          </a:p>
          <a:p>
            <a:r>
              <a:rPr lang="en-US" sz="2000" dirty="0"/>
              <a:t> </a:t>
            </a:r>
          </a:p>
          <a:p>
            <a:r>
              <a:rPr lang="en-US" sz="2000" dirty="0" err="1"/>
              <a:t>Kaigiang</a:t>
            </a:r>
            <a:r>
              <a:rPr lang="en-US" sz="2000" dirty="0"/>
              <a:t>, </a:t>
            </a:r>
            <a:r>
              <a:rPr lang="en-US" sz="2000" dirty="0" err="1"/>
              <a:t>Guo</a:t>
            </a:r>
            <a:r>
              <a:rPr lang="en-US" sz="2000" dirty="0"/>
              <a:t>, </a:t>
            </a:r>
            <a:r>
              <a:rPr lang="en-US" sz="2000" dirty="0" err="1"/>
              <a:t>Weisong</a:t>
            </a:r>
            <a:r>
              <a:rPr lang="en-US" sz="2000" dirty="0"/>
              <a:t> Bu, </a:t>
            </a:r>
            <a:r>
              <a:rPr lang="en-US" sz="2000" dirty="0" err="1"/>
              <a:t>Fanaping</a:t>
            </a:r>
            <a:r>
              <a:rPr lang="en-US" sz="2000" dirty="0"/>
              <a:t> Li, 2013. The health status among college teachers: taking Jiangxi as example </a:t>
            </a:r>
          </a:p>
          <a:p>
            <a:r>
              <a:rPr lang="en-US" sz="2000" dirty="0" err="1"/>
              <a:t>Mlunde</a:t>
            </a:r>
            <a:r>
              <a:rPr lang="en-US" sz="2000" dirty="0"/>
              <a:t>, L. (2007) Knowledge, attitude and practices towards risk factors for hypertension in </a:t>
            </a:r>
            <a:r>
              <a:rPr lang="en-US" sz="2000" dirty="0" err="1"/>
              <a:t>Kindondoni</a:t>
            </a:r>
            <a:r>
              <a:rPr lang="en-US" sz="2000" dirty="0"/>
              <a:t> Municipality, Dar </a:t>
            </a:r>
            <a:r>
              <a:rPr lang="en-US" sz="2000" dirty="0" err="1"/>
              <a:t>es</a:t>
            </a:r>
            <a:r>
              <a:rPr lang="en-US" sz="2000" dirty="0"/>
              <a:t> Salaam. Dar </a:t>
            </a:r>
            <a:r>
              <a:rPr lang="en-US" sz="2000" dirty="0" err="1"/>
              <a:t>es</a:t>
            </a:r>
            <a:r>
              <a:rPr lang="en-US" sz="2000" dirty="0"/>
              <a:t> Salaam Medical Student Journal 14, 59-62</a:t>
            </a:r>
          </a:p>
          <a:p>
            <a:endParaRPr lang="en-US" dirty="0"/>
          </a:p>
        </p:txBody>
      </p:sp>
    </p:spTree>
    <p:extLst>
      <p:ext uri="{BB962C8B-B14F-4D97-AF65-F5344CB8AC3E}">
        <p14:creationId xmlns:p14="http://schemas.microsoft.com/office/powerpoint/2010/main" val="240956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7500" lnSpcReduction="20000"/>
          </a:bodyPr>
          <a:lstStyle/>
          <a:p>
            <a:r>
              <a:rPr lang="en-US" dirty="0"/>
              <a:t>Spinney R, Smith L, </a:t>
            </a:r>
            <a:r>
              <a:rPr lang="en-US" dirty="0" err="1"/>
              <a:t>Ucci</a:t>
            </a:r>
            <a:r>
              <a:rPr lang="en-US" dirty="0"/>
              <a:t> M, Fisher A, </a:t>
            </a:r>
            <a:r>
              <a:rPr lang="en-US" dirty="0" err="1"/>
              <a:t>Konstantatou</a:t>
            </a:r>
            <a:r>
              <a:rPr lang="en-US" dirty="0"/>
              <a:t> M, Sawyer A, et al. (2015) Indoor Tracking to Understand Physical Activity and Sedentary </a:t>
            </a:r>
            <a:r>
              <a:rPr lang="en-US" dirty="0" err="1"/>
              <a:t>Behaviour</a:t>
            </a:r>
            <a:r>
              <a:rPr lang="en-US" dirty="0"/>
              <a:t>: Exploratory Study in UK Office Buildings. </a:t>
            </a:r>
            <a:r>
              <a:rPr lang="en-US" dirty="0" err="1"/>
              <a:t>PLoS</a:t>
            </a:r>
            <a:r>
              <a:rPr lang="en-US" dirty="0"/>
              <a:t> ONE 10(5): e0127688. doi:10.1371/ journal.pone.0127688</a:t>
            </a:r>
          </a:p>
          <a:p>
            <a:r>
              <a:rPr lang="en-US" b="1" dirty="0"/>
              <a:t> </a:t>
            </a:r>
            <a:endParaRPr lang="en-US" dirty="0"/>
          </a:p>
          <a:p>
            <a:r>
              <a:rPr lang="en-US" dirty="0" err="1"/>
              <a:t>Sassi</a:t>
            </a:r>
            <a:r>
              <a:rPr lang="en-US" dirty="0"/>
              <a:t> IA, </a:t>
            </a:r>
            <a:r>
              <a:rPr lang="en-US" dirty="0" err="1"/>
              <a:t>Abounaja</a:t>
            </a:r>
            <a:r>
              <a:rPr lang="en-US" dirty="0"/>
              <a:t> S, </a:t>
            </a:r>
            <a:r>
              <a:rPr lang="en-US" dirty="0" err="1"/>
              <a:t>Baccoush</a:t>
            </a:r>
            <a:r>
              <a:rPr lang="en-US" dirty="0"/>
              <a:t> M, EL </a:t>
            </a:r>
            <a:r>
              <a:rPr lang="en-US" dirty="0" err="1"/>
              <a:t>Mshergi</a:t>
            </a:r>
            <a:r>
              <a:rPr lang="en-US" dirty="0"/>
              <a:t> A, EL </a:t>
            </a:r>
            <a:r>
              <a:rPr lang="en-US" dirty="0" err="1"/>
              <a:t>Bouni</a:t>
            </a:r>
            <a:r>
              <a:rPr lang="en-US" dirty="0"/>
              <a:t> A. Prevalence of hypertension in </a:t>
            </a:r>
            <a:r>
              <a:rPr lang="en-US" dirty="0" err="1"/>
              <a:t>Tajoura</a:t>
            </a:r>
            <a:r>
              <a:rPr lang="en-US" dirty="0"/>
              <a:t> area. The National Board for Scientific Research, Tripoli-Libya. Preliminary report. 2001:3-32. Through , Grew A., Gad Z., </a:t>
            </a:r>
            <a:r>
              <a:rPr lang="en-US" dirty="0" err="1"/>
              <a:t>Mandil</a:t>
            </a:r>
            <a:r>
              <a:rPr lang="en-US" dirty="0"/>
              <a:t> A., Wagdi M. and </a:t>
            </a:r>
            <a:r>
              <a:rPr lang="en-US" dirty="0" err="1"/>
              <a:t>Elneihoum</a:t>
            </a:r>
            <a:r>
              <a:rPr lang="en-US" dirty="0"/>
              <a:t> A.(2010). Risk factors for Cardio Vascular Diseases among school teachers in Benghazi, Libya. </a:t>
            </a:r>
            <a:r>
              <a:rPr lang="en-US" dirty="0" err="1"/>
              <a:t>Ibnosina</a:t>
            </a:r>
            <a:r>
              <a:rPr lang="en-US" dirty="0"/>
              <a:t> </a:t>
            </a:r>
          </a:p>
          <a:p>
            <a:r>
              <a:rPr lang="en-US" dirty="0"/>
              <a:t>Journal of Medicine and Biomedical Sciences, 2(4):168-177</a:t>
            </a:r>
          </a:p>
          <a:p>
            <a:r>
              <a:rPr lang="en-US" dirty="0"/>
              <a:t> </a:t>
            </a:r>
          </a:p>
          <a:p>
            <a:r>
              <a:rPr lang="en-US" dirty="0"/>
              <a:t>Thorp AA, Healy GN, Winkler E, Clark BK, Gardiner PA, Owen N, et al. Prolonged sedentary time and physical activity in workplace and non-work contexts: a cross-sectional study of office, customer service and call </a:t>
            </a:r>
            <a:r>
              <a:rPr lang="en-US" dirty="0" err="1"/>
              <a:t>centre</a:t>
            </a:r>
            <a:r>
              <a:rPr lang="en-US" dirty="0"/>
              <a:t> employees. </a:t>
            </a:r>
            <a:r>
              <a:rPr lang="en-US" dirty="0" err="1"/>
              <a:t>Int</a:t>
            </a:r>
            <a:r>
              <a:rPr lang="en-US" dirty="0"/>
              <a:t> J </a:t>
            </a:r>
            <a:r>
              <a:rPr lang="en-US" dirty="0" err="1"/>
              <a:t>Behav</a:t>
            </a:r>
            <a:r>
              <a:rPr lang="en-US" dirty="0"/>
              <a:t> </a:t>
            </a:r>
            <a:r>
              <a:rPr lang="en-US" dirty="0" err="1"/>
              <a:t>Nutr</a:t>
            </a:r>
            <a:r>
              <a:rPr lang="en-US" dirty="0"/>
              <a:t> </a:t>
            </a:r>
            <a:r>
              <a:rPr lang="en-US" dirty="0" err="1"/>
              <a:t>Phy</a:t>
            </a:r>
            <a:r>
              <a:rPr lang="en-US" dirty="0"/>
              <a:t>. 2012; 9. </a:t>
            </a:r>
            <a:r>
              <a:rPr lang="en-US" dirty="0" err="1"/>
              <a:t>doi</a:t>
            </a:r>
            <a:r>
              <a:rPr lang="en-US" dirty="0"/>
              <a:t>: </a:t>
            </a:r>
            <a:r>
              <a:rPr lang="en-US" dirty="0" err="1"/>
              <a:t>Artn</a:t>
            </a:r>
            <a:r>
              <a:rPr lang="en-US" dirty="0"/>
              <a:t> 128 </a:t>
            </a:r>
            <a:r>
              <a:rPr lang="en-US" dirty="0" err="1"/>
              <a:t>doi</a:t>
            </a:r>
            <a:r>
              <a:rPr lang="en-US" dirty="0"/>
              <a:t>: 10.1186/1479-5868-9- 128. ISI:000313630800001. </a:t>
            </a:r>
          </a:p>
          <a:p>
            <a:r>
              <a:rPr lang="en-US" b="1" dirty="0"/>
              <a:t> </a:t>
            </a:r>
            <a:endParaRPr lang="en-US" dirty="0"/>
          </a:p>
          <a:p>
            <a:r>
              <a:rPr lang="en-US" dirty="0"/>
              <a:t>WHO Library Cataloguing-in-Publication Data A prioritized research agenda for prevention and control of </a:t>
            </a:r>
            <a:r>
              <a:rPr lang="en-US" dirty="0" err="1"/>
              <a:t>noncommunicable</a:t>
            </a:r>
            <a:r>
              <a:rPr lang="en-US" dirty="0"/>
              <a:t> diseases. 1.Chronic disease - prevention and control. 2.Research. 3.Health programs and plans. 4.Research support 5.Health priorities. 6.Preventive health services. </a:t>
            </a:r>
            <a:r>
              <a:rPr lang="en-US" dirty="0" err="1"/>
              <a:t>I.World</a:t>
            </a:r>
            <a:r>
              <a:rPr lang="en-US" dirty="0"/>
              <a:t> Health Organization. ISBN 978 92 4 156420 5 (NLM classification: WT 500) </a:t>
            </a:r>
          </a:p>
          <a:p>
            <a:endParaRPr lang="en-US" dirty="0"/>
          </a:p>
        </p:txBody>
      </p:sp>
    </p:spTree>
    <p:extLst>
      <p:ext uri="{BB962C8B-B14F-4D97-AF65-F5344CB8AC3E}">
        <p14:creationId xmlns:p14="http://schemas.microsoft.com/office/powerpoint/2010/main" val="3375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 </a:t>
            </a:r>
            <a:endParaRPr lang="en-US" dirty="0"/>
          </a:p>
        </p:txBody>
      </p:sp>
      <p:sp>
        <p:nvSpPr>
          <p:cNvPr id="3" name="Content Placeholder 2"/>
          <p:cNvSpPr>
            <a:spLocks noGrp="1"/>
          </p:cNvSpPr>
          <p:nvPr>
            <p:ph sz="quarter" idx="13"/>
          </p:nvPr>
        </p:nvSpPr>
        <p:spPr/>
        <p:txBody>
          <a:bodyPr>
            <a:normAutofit/>
          </a:bodyPr>
          <a:lstStyle/>
          <a:p>
            <a:pPr marL="0" indent="0">
              <a:buNone/>
            </a:pPr>
            <a:r>
              <a:rPr lang="en-US" sz="2000" dirty="0" smtClean="0"/>
              <a:t>NCD can be prevented </a:t>
            </a:r>
            <a:r>
              <a:rPr lang="en-US" sz="2000" dirty="0"/>
              <a:t>and control through limiting </a:t>
            </a:r>
            <a:r>
              <a:rPr lang="en-US" sz="2000" dirty="0" smtClean="0"/>
              <a:t>peoples </a:t>
            </a:r>
            <a:r>
              <a:rPr lang="en-US" sz="2000" dirty="0"/>
              <a:t>to the known factors such as sedentary lifestyle, tobacco use, alcohol use, physical inactivity, stress, and unhealthy diet</a:t>
            </a:r>
            <a:r>
              <a:rPr lang="en-US" sz="2000" dirty="0" smtClean="0"/>
              <a:t>. </a:t>
            </a:r>
          </a:p>
          <a:p>
            <a:pPr marL="0" indent="0">
              <a:buNone/>
            </a:pPr>
            <a:r>
              <a:rPr lang="en-US" sz="2000" dirty="0" smtClean="0"/>
              <a:t>However, the </a:t>
            </a:r>
            <a:r>
              <a:rPr lang="en-US" sz="2000" dirty="0"/>
              <a:t>success of any disease control program depends on community knowledge and practices as regards to risk factors, treatment and </a:t>
            </a:r>
            <a:r>
              <a:rPr lang="en-US" sz="2000" dirty="0" smtClean="0"/>
              <a:t>prevention of these disease </a:t>
            </a:r>
          </a:p>
          <a:p>
            <a:pPr marL="0" indent="0">
              <a:buNone/>
            </a:pPr>
            <a:r>
              <a:rPr lang="en-US" sz="2000" dirty="0" smtClean="0"/>
              <a:t>In </a:t>
            </a:r>
            <a:r>
              <a:rPr lang="en-US" sz="2000" dirty="0"/>
              <a:t>the FSM, there is currently no study of the incidence and prevalence of NCDs and their risk factors among employees at the higher learning </a:t>
            </a:r>
            <a:r>
              <a:rPr lang="en-US" sz="2000" dirty="0" smtClean="0"/>
              <a:t>institute</a:t>
            </a:r>
          </a:p>
          <a:p>
            <a:pPr marL="0" indent="0">
              <a:buNone/>
            </a:pPr>
            <a:r>
              <a:rPr lang="en-US" sz="2000" dirty="0" smtClean="0"/>
              <a:t>Several studies </a:t>
            </a:r>
            <a:r>
              <a:rPr lang="en-US" sz="2000" dirty="0"/>
              <a:t>conducted in many parts of the world showed that there is lack of awareness and knowledge of various risk factors associated with NCDs such as diabetes among </a:t>
            </a:r>
            <a:r>
              <a:rPr lang="en-US" sz="2000" dirty="0" smtClean="0"/>
              <a:t>people (even college employees) </a:t>
            </a:r>
            <a:endParaRPr lang="en-US" sz="2000" dirty="0"/>
          </a:p>
        </p:txBody>
      </p:sp>
    </p:spTree>
    <p:extLst>
      <p:ext uri="{BB962C8B-B14F-4D97-AF65-F5344CB8AC3E}">
        <p14:creationId xmlns:p14="http://schemas.microsoft.com/office/powerpoint/2010/main" val="128353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3" name="Content Placeholder 2"/>
          <p:cNvSpPr>
            <a:spLocks noGrp="1"/>
          </p:cNvSpPr>
          <p:nvPr>
            <p:ph sz="quarter" idx="13"/>
          </p:nvPr>
        </p:nvSpPr>
        <p:spPr/>
        <p:txBody>
          <a:bodyPr>
            <a:normAutofit/>
          </a:bodyPr>
          <a:lstStyle/>
          <a:p>
            <a:r>
              <a:rPr lang="en-US" sz="3200" dirty="0" smtClean="0"/>
              <a:t>What is the knowledge and NCD risk behavior among the employees at the COM-FSM national campus?</a:t>
            </a:r>
          </a:p>
          <a:p>
            <a:r>
              <a:rPr lang="en-US" sz="3200" dirty="0" smtClean="0"/>
              <a:t>Hypothesis : that </a:t>
            </a:r>
            <a:r>
              <a:rPr lang="en-US" sz="3200" dirty="0"/>
              <a:t>the employees at the college of Micronesia are no difference than those in the other colleges around the world. </a:t>
            </a:r>
            <a:r>
              <a:rPr lang="en-US" sz="3200" dirty="0" smtClean="0"/>
              <a:t> </a:t>
            </a:r>
            <a:endParaRPr lang="en-US" sz="3200" dirty="0"/>
          </a:p>
        </p:txBody>
      </p:sp>
    </p:spTree>
    <p:extLst>
      <p:ext uri="{BB962C8B-B14F-4D97-AF65-F5344CB8AC3E}">
        <p14:creationId xmlns:p14="http://schemas.microsoft.com/office/powerpoint/2010/main" val="89073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sz="quarter" idx="13"/>
          </p:nvPr>
        </p:nvSpPr>
        <p:spPr/>
        <p:txBody>
          <a:bodyPr>
            <a:normAutofit/>
          </a:bodyPr>
          <a:lstStyle/>
          <a:p>
            <a:r>
              <a:rPr lang="en-US" sz="2400" dirty="0" smtClean="0"/>
              <a:t>Assess the knowledge of the staff and faculty regarding NCD</a:t>
            </a:r>
          </a:p>
          <a:p>
            <a:pPr lvl="1"/>
            <a:r>
              <a:rPr lang="en-US" sz="2400" dirty="0" smtClean="0"/>
              <a:t>What is NCD</a:t>
            </a:r>
          </a:p>
          <a:p>
            <a:pPr lvl="1"/>
            <a:r>
              <a:rPr lang="en-US" sz="2400" dirty="0" smtClean="0"/>
              <a:t> What are the risk factor for NCD, and</a:t>
            </a:r>
          </a:p>
          <a:p>
            <a:pPr lvl="1"/>
            <a:r>
              <a:rPr lang="en-US" sz="2400" dirty="0" smtClean="0"/>
              <a:t> </a:t>
            </a:r>
            <a:r>
              <a:rPr lang="en-US" sz="2400" dirty="0"/>
              <a:t>H</a:t>
            </a:r>
            <a:r>
              <a:rPr lang="en-US" sz="2400" dirty="0" smtClean="0"/>
              <a:t>ow to prevent the development of NCD</a:t>
            </a:r>
          </a:p>
          <a:p>
            <a:r>
              <a:rPr lang="en-US" sz="2400" dirty="0" smtClean="0"/>
              <a:t>Asses behaviors on smoking, consumption of alcohol, physical activity, and consumption of fruits and vegetables </a:t>
            </a:r>
          </a:p>
          <a:p>
            <a:endParaRPr lang="en-US" sz="2400" dirty="0" smtClean="0"/>
          </a:p>
          <a:p>
            <a:pPr lvl="1"/>
            <a:endParaRPr lang="en-US" sz="2000" dirty="0"/>
          </a:p>
        </p:txBody>
      </p:sp>
    </p:spTree>
    <p:extLst>
      <p:ext uri="{BB962C8B-B14F-4D97-AF65-F5344CB8AC3E}">
        <p14:creationId xmlns:p14="http://schemas.microsoft.com/office/powerpoint/2010/main" val="267137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r>
              <a:rPr lang="en-US" sz="8800" dirty="0" smtClean="0"/>
              <a:t>         </a:t>
            </a:r>
            <a:r>
              <a:rPr lang="en-US" sz="8800" b="1" dirty="0" smtClean="0"/>
              <a:t>Methodology</a:t>
            </a:r>
            <a:r>
              <a:rPr lang="en-US" sz="8800" b="1" dirty="0" smtClean="0"/>
              <a:t> </a:t>
            </a:r>
            <a:endParaRPr lang="en-US" sz="8800" b="1" dirty="0"/>
          </a:p>
        </p:txBody>
      </p:sp>
    </p:spTree>
    <p:extLst>
      <p:ext uri="{BB962C8B-B14F-4D97-AF65-F5344CB8AC3E}">
        <p14:creationId xmlns:p14="http://schemas.microsoft.com/office/powerpoint/2010/main" val="114476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600200"/>
            <a:ext cx="7924800" cy="5105400"/>
          </a:xfrm>
        </p:spPr>
        <p:txBody>
          <a:bodyPr>
            <a:normAutofit/>
          </a:bodyPr>
          <a:lstStyle/>
          <a:p>
            <a:r>
              <a:rPr lang="en-US" sz="3200" dirty="0"/>
              <a:t>Participant: employees at the college of Micronesia- FSM national campus </a:t>
            </a:r>
            <a:endParaRPr lang="en-US" sz="3200" dirty="0" smtClean="0"/>
          </a:p>
          <a:p>
            <a:r>
              <a:rPr lang="en-US" sz="3200" dirty="0" smtClean="0"/>
              <a:t>Tools : survey questionnaires </a:t>
            </a:r>
          </a:p>
          <a:p>
            <a:r>
              <a:rPr lang="en-US" sz="3200" dirty="0" smtClean="0"/>
              <a:t>TYPE OF STUDY : DESCRIPTIVE STUDY describe characteristics/fact </a:t>
            </a:r>
            <a:r>
              <a:rPr lang="en-US" sz="3200" dirty="0"/>
              <a:t>of a population </a:t>
            </a:r>
            <a:r>
              <a:rPr lang="en-US" sz="3200" dirty="0" smtClean="0"/>
              <a:t>being studied. </a:t>
            </a:r>
          </a:p>
          <a:p>
            <a:r>
              <a:rPr lang="en-US" sz="3200" dirty="0" smtClean="0"/>
              <a:t>Analyze : Pivot / Microsoft excel.  </a:t>
            </a:r>
            <a:endParaRPr lang="en-US" sz="3200" dirty="0"/>
          </a:p>
        </p:txBody>
      </p:sp>
    </p:spTree>
    <p:extLst>
      <p:ext uri="{BB962C8B-B14F-4D97-AF65-F5344CB8AC3E}">
        <p14:creationId xmlns:p14="http://schemas.microsoft.com/office/powerpoint/2010/main" val="415280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buNone/>
            </a:pPr>
            <a:r>
              <a:rPr lang="en-US" sz="8800" dirty="0" smtClean="0"/>
              <a:t>         </a:t>
            </a:r>
            <a:r>
              <a:rPr lang="en-US" sz="8800" b="1" dirty="0" smtClean="0"/>
              <a:t>Result </a:t>
            </a:r>
            <a:endParaRPr lang="en-US" sz="8800" b="1" dirty="0"/>
          </a:p>
        </p:txBody>
      </p:sp>
    </p:spTree>
    <p:extLst>
      <p:ext uri="{BB962C8B-B14F-4D97-AF65-F5344CB8AC3E}">
        <p14:creationId xmlns:p14="http://schemas.microsoft.com/office/powerpoint/2010/main" val="2885350872"/>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687</TotalTime>
  <Words>1827</Words>
  <Application>Microsoft Macintosh PowerPoint</Application>
  <PresentationFormat>On-screen Show (4:3)</PresentationFormat>
  <Paragraphs>175</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Horizon</vt:lpstr>
      <vt:lpstr>PowerPoint Presentation</vt:lpstr>
      <vt:lpstr>Introduction </vt:lpstr>
      <vt:lpstr>Cont…. </vt:lpstr>
      <vt:lpstr>Cont… </vt:lpstr>
      <vt:lpstr>Research question</vt:lpstr>
      <vt:lpstr>Objectives </vt:lpstr>
      <vt:lpstr>PowerPoint Presentation</vt:lpstr>
      <vt:lpstr>PowerPoint Presentation</vt:lpstr>
      <vt:lpstr>PowerPoint Presentation</vt:lpstr>
      <vt:lpstr>Genders for the participant </vt:lpstr>
      <vt:lpstr>Where you from? </vt:lpstr>
      <vt:lpstr>Have you heard about NCD? </vt:lpstr>
      <vt:lpstr>How did your heard about NCD? </vt:lpstr>
      <vt:lpstr>What can cause NCD? </vt:lpstr>
      <vt:lpstr>What can prevent development of NCD? </vt:lpstr>
      <vt:lpstr>Do you smoke cigarette? </vt:lpstr>
      <vt:lpstr>Do you include fruit and vegetables in your daily meals? </vt:lpstr>
      <vt:lpstr>How many pack of cigarette you smoke in a day? </vt:lpstr>
      <vt:lpstr>Do you drink alcohol? </vt:lpstr>
      <vt:lpstr>Do you exercise? </vt:lpstr>
      <vt:lpstr>How often to you exercise? </vt:lpstr>
      <vt:lpstr>Does your work involve increase in your heart rate? </vt:lpstr>
      <vt:lpstr>What do you usually do during your free from time? </vt:lpstr>
      <vt:lpstr>How often to you consume alcohol? </vt:lpstr>
      <vt:lpstr>Discussion </vt:lpstr>
      <vt:lpstr>Conclusion </vt:lpstr>
      <vt:lpstr>Limitation </vt:lpstr>
      <vt:lpstr>Recommendation </vt:lpstr>
      <vt:lpstr>Thank you</vt:lpstr>
      <vt:lpstr>Reference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 316</dc:title>
  <dc:creator>Information Technology</dc:creator>
  <cp:lastModifiedBy>Paul Dacanay</cp:lastModifiedBy>
  <cp:revision>32</cp:revision>
  <dcterms:created xsi:type="dcterms:W3CDTF">2016-04-21T23:40:11Z</dcterms:created>
  <dcterms:modified xsi:type="dcterms:W3CDTF">2016-08-04T02:31:24Z</dcterms:modified>
</cp:coreProperties>
</file>