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72" r:id="rId6"/>
    <p:sldId id="259" r:id="rId7"/>
    <p:sldId id="263" r:id="rId8"/>
    <p:sldId id="273" r:id="rId9"/>
    <p:sldId id="271" r:id="rId10"/>
    <p:sldId id="275" r:id="rId11"/>
    <p:sldId id="276" r:id="rId12"/>
    <p:sldId id="27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/>
    <p:restoredTop sz="94579"/>
  </p:normalViewPr>
  <p:slideViewPr>
    <p:cSldViewPr snapToGrid="0" snapToObjects="1">
      <p:cViewPr varScale="1">
        <p:scale>
          <a:sx n="86" d="100"/>
          <a:sy n="86" d="100"/>
        </p:scale>
        <p:origin x="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7BE9-6424-BA4C-9EFE-EE57497C8582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FE2CB-3877-5F40-9025-52FE9F57E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0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trial in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E2CB-3877-5F40-9025-52FE9F57E6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0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FB0A-96CE-7241-A67D-FC3CEB4F6989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30AF-6949-3C4C-80B7-EECE972B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tiff"/><Relationship Id="rId7" Type="http://schemas.openxmlformats.org/officeDocument/2006/relationships/image" Target="../media/image29.tiff"/><Relationship Id="rId8" Type="http://schemas.openxmlformats.org/officeDocument/2006/relationships/image" Target="../media/image30.tiff"/><Relationship Id="rId9" Type="http://schemas.openxmlformats.org/officeDocument/2006/relationships/image" Target="../media/image31.tiff"/><Relationship Id="rId10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5" Type="http://schemas.openxmlformats.org/officeDocument/2006/relationships/image" Target="../media/image36.tiff"/><Relationship Id="rId6" Type="http://schemas.openxmlformats.org/officeDocument/2006/relationships/image" Target="../media/image37.tiff"/><Relationship Id="rId7" Type="http://schemas.openxmlformats.org/officeDocument/2006/relationships/image" Target="../media/image38.tiff"/><Relationship Id="rId8" Type="http://schemas.openxmlformats.org/officeDocument/2006/relationships/image" Target="../media/image39.tiff"/><Relationship Id="rId9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53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</a:rPr>
              <a:t>4-phenylbutyrate therapy restores the calcification inhibition potential of ABCC6 missense mutations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b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</a:b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22286"/>
            <a:ext cx="6400800" cy="63608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Hi‘ilani Hopkins</a:t>
            </a:r>
          </a:p>
        </p:txBody>
      </p:sp>
    </p:spTree>
    <p:extLst>
      <p:ext uri="{BB962C8B-B14F-4D97-AF65-F5344CB8AC3E}">
        <p14:creationId xmlns:p14="http://schemas.microsoft.com/office/powerpoint/2010/main" val="9550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My Role in the Project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hese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results were submitted for publication in the Journal of Investigative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Dermatology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Reviewers requested additional data, in particular histology of hearts</a:t>
            </a:r>
          </a:p>
          <a:p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Immunohistochemistry to verify that mouse livers expressed the human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ABCC6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Microscopy imaging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27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My Role in the Project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Shape 126"/>
          <p:cNvSpPr/>
          <p:nvPr/>
        </p:nvSpPr>
        <p:spPr>
          <a:xfrm>
            <a:off x="850024" y="1571594"/>
            <a:ext cx="65829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US" sz="1400" dirty="0" smtClean="0"/>
              <a:t>200 µm</a:t>
            </a:r>
            <a:endParaRPr sz="1400" dirty="0"/>
          </a:p>
        </p:txBody>
      </p:sp>
      <p:sp>
        <p:nvSpPr>
          <p:cNvPr id="39" name="Shape 126"/>
          <p:cNvSpPr/>
          <p:nvPr/>
        </p:nvSpPr>
        <p:spPr>
          <a:xfrm>
            <a:off x="2859861" y="2824927"/>
            <a:ext cx="666881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 µm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832458" y="1417638"/>
            <a:ext cx="5682689" cy="5026321"/>
            <a:chOff x="3390900" y="1704354"/>
            <a:chExt cx="6403332" cy="6344893"/>
          </a:xfrm>
        </p:grpSpPr>
        <p:grpSp>
          <p:nvGrpSpPr>
            <p:cNvPr id="5" name="Group 128"/>
            <p:cNvGrpSpPr/>
            <p:nvPr/>
          </p:nvGrpSpPr>
          <p:grpSpPr>
            <a:xfrm>
              <a:off x="3390900" y="1704354"/>
              <a:ext cx="6403332" cy="2230093"/>
              <a:chOff x="0" y="0"/>
              <a:chExt cx="6403331" cy="2230091"/>
            </a:xfrm>
          </p:grpSpPr>
          <p:pic>
            <p:nvPicPr>
              <p:cNvPr id="26" name="pasted-image.tiff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" name="pasted-image.tif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" name="Shape 121"/>
              <p:cNvSpPr/>
              <p:nvPr/>
            </p:nvSpPr>
            <p:spPr>
              <a:xfrm>
                <a:off x="19794" y="1620490"/>
                <a:ext cx="1398042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WT - ABCC6</a:t>
                </a:r>
              </a:p>
            </p:txBody>
          </p:sp>
          <p:pic>
            <p:nvPicPr>
              <p:cNvPr id="29" name="pasted-image.tif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9548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" name="Shape 126"/>
              <p:cNvSpPr/>
              <p:nvPr/>
            </p:nvSpPr>
            <p:spPr>
              <a:xfrm>
                <a:off x="2177621" y="1620490"/>
                <a:ext cx="1398042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WT - ABCC6</a:t>
                </a:r>
              </a:p>
            </p:txBody>
          </p:sp>
          <p:sp>
            <p:nvSpPr>
              <p:cNvPr id="34" name="Shape 127"/>
              <p:cNvSpPr/>
              <p:nvPr/>
            </p:nvSpPr>
            <p:spPr>
              <a:xfrm>
                <a:off x="4343400" y="1620490"/>
                <a:ext cx="1398042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WT - ABCC6</a:t>
                </a:r>
              </a:p>
            </p:txBody>
          </p:sp>
        </p:grpSp>
        <p:grpSp>
          <p:nvGrpSpPr>
            <p:cNvPr id="6" name="Group 138"/>
            <p:cNvGrpSpPr/>
            <p:nvPr/>
          </p:nvGrpSpPr>
          <p:grpSpPr>
            <a:xfrm>
              <a:off x="3390900" y="3858245"/>
              <a:ext cx="6403332" cy="2059932"/>
              <a:chOff x="0" y="0"/>
              <a:chExt cx="6403331" cy="2059931"/>
            </a:xfrm>
          </p:grpSpPr>
          <p:pic>
            <p:nvPicPr>
              <p:cNvPr id="17" name="pasted-image.tiff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" name="Shape 130"/>
              <p:cNvSpPr/>
              <p:nvPr/>
            </p:nvSpPr>
            <p:spPr>
              <a:xfrm>
                <a:off x="112344" y="1638299"/>
                <a:ext cx="918312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Q1347H</a:t>
                </a:r>
              </a:p>
            </p:txBody>
          </p:sp>
          <p:pic>
            <p:nvPicPr>
              <p:cNvPr id="19" name="pasted-image.tiff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170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pasted-image.tiff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434340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" name="Shape 136"/>
              <p:cNvSpPr/>
              <p:nvPr/>
            </p:nvSpPr>
            <p:spPr>
              <a:xfrm>
                <a:off x="2227872" y="1638299"/>
                <a:ext cx="918312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Q1347H</a:t>
                </a:r>
              </a:p>
            </p:txBody>
          </p:sp>
          <p:sp>
            <p:nvSpPr>
              <p:cNvPr id="25" name="Shape 137"/>
              <p:cNvSpPr/>
              <p:nvPr/>
            </p:nvSpPr>
            <p:spPr>
              <a:xfrm>
                <a:off x="4450372" y="1638299"/>
                <a:ext cx="918313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Q1347H</a:t>
                </a:r>
              </a:p>
            </p:txBody>
          </p:sp>
        </p:grpSp>
        <p:grpSp>
          <p:nvGrpSpPr>
            <p:cNvPr id="7" name="Group 148"/>
            <p:cNvGrpSpPr/>
            <p:nvPr/>
          </p:nvGrpSpPr>
          <p:grpSpPr>
            <a:xfrm>
              <a:off x="3390900" y="5989314"/>
              <a:ext cx="6403332" cy="2059933"/>
              <a:chOff x="0" y="0"/>
              <a:chExt cx="6403331" cy="2059931"/>
            </a:xfrm>
          </p:grpSpPr>
          <p:pic>
            <p:nvPicPr>
              <p:cNvPr id="8" name="pasted-image.tiff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217170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pasted-image.tiff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tiff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59931" cy="20599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" name="Shape 145"/>
              <p:cNvSpPr/>
              <p:nvPr/>
            </p:nvSpPr>
            <p:spPr>
              <a:xfrm>
                <a:off x="133611" y="1653530"/>
                <a:ext cx="1792708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Q1347H + 4-PBA</a:t>
                </a:r>
              </a:p>
            </p:txBody>
          </p:sp>
          <p:sp>
            <p:nvSpPr>
              <p:cNvPr id="15" name="Shape 146"/>
              <p:cNvSpPr/>
              <p:nvPr/>
            </p:nvSpPr>
            <p:spPr>
              <a:xfrm>
                <a:off x="2238505" y="1653530"/>
                <a:ext cx="1792708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Q1347H + 4-PBA</a:t>
                </a:r>
              </a:p>
            </p:txBody>
          </p:sp>
          <p:sp>
            <p:nvSpPr>
              <p:cNvPr id="16" name="Shape 147"/>
              <p:cNvSpPr/>
              <p:nvPr/>
            </p:nvSpPr>
            <p:spPr>
              <a:xfrm>
                <a:off x="4477011" y="1653530"/>
                <a:ext cx="1792708" cy="355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Q1347H + 4-PBA</a:t>
                </a: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6776061" y="3386123"/>
            <a:ext cx="21467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latin typeface="Comic Sans MS"/>
                <a:cs typeface="Comic Sans MS"/>
              </a:rPr>
              <a:t>Green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Comic Sans MS"/>
                <a:cs typeface="Comic Sans MS"/>
              </a:rPr>
              <a:t>h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uman ABCC6 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protein</a:t>
            </a:r>
          </a:p>
          <a:p>
            <a:endParaRPr lang="en-US" sz="1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Red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: plasma 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membrane marker (cadherin)</a:t>
            </a:r>
            <a:endParaRPr lang="en-US" sz="1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endParaRPr lang="en-US" sz="14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Blue</a:t>
            </a:r>
            <a:r>
              <a:rPr lang="en-US" sz="1400" dirty="0" smtClean="0">
                <a:solidFill>
                  <a:schemeClr val="bg1"/>
                </a:solidFill>
                <a:latin typeface="Comic Sans MS"/>
                <a:cs typeface="Comic Sans MS"/>
              </a:rPr>
              <a:t>: nuclei</a:t>
            </a:r>
            <a:endParaRPr lang="en-US" sz="1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52749" y="1528130"/>
            <a:ext cx="567300" cy="318036"/>
            <a:chOff x="7900862" y="1771582"/>
            <a:chExt cx="567300" cy="318036"/>
          </a:xfrm>
        </p:grpSpPr>
        <p:sp>
          <p:nvSpPr>
            <p:cNvPr id="52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3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66716" y="1522187"/>
            <a:ext cx="567300" cy="318036"/>
            <a:chOff x="7900862" y="1771582"/>
            <a:chExt cx="567300" cy="318036"/>
          </a:xfrm>
        </p:grpSpPr>
        <p:sp>
          <p:nvSpPr>
            <p:cNvPr id="55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95470" y="1522187"/>
            <a:ext cx="567300" cy="318036"/>
            <a:chOff x="7900862" y="1771582"/>
            <a:chExt cx="567300" cy="318036"/>
          </a:xfrm>
        </p:grpSpPr>
        <p:sp>
          <p:nvSpPr>
            <p:cNvPr id="58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9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52749" y="3227105"/>
            <a:ext cx="567300" cy="318036"/>
            <a:chOff x="7900862" y="1771582"/>
            <a:chExt cx="567300" cy="318036"/>
          </a:xfrm>
        </p:grpSpPr>
        <p:sp>
          <p:nvSpPr>
            <p:cNvPr id="61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766716" y="3227105"/>
            <a:ext cx="567300" cy="318036"/>
            <a:chOff x="7900862" y="1771582"/>
            <a:chExt cx="567300" cy="318036"/>
          </a:xfrm>
        </p:grpSpPr>
        <p:sp>
          <p:nvSpPr>
            <p:cNvPr id="64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95470" y="3227105"/>
            <a:ext cx="567300" cy="318036"/>
            <a:chOff x="7871143" y="1771582"/>
            <a:chExt cx="567300" cy="318036"/>
          </a:xfrm>
        </p:grpSpPr>
        <p:sp>
          <p:nvSpPr>
            <p:cNvPr id="67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8" name="Shape 126"/>
            <p:cNvSpPr/>
            <p:nvPr/>
          </p:nvSpPr>
          <p:spPr>
            <a:xfrm>
              <a:off x="7871143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32458" y="4917754"/>
            <a:ext cx="567300" cy="318036"/>
            <a:chOff x="7900862" y="1771582"/>
            <a:chExt cx="567300" cy="318036"/>
          </a:xfrm>
        </p:grpSpPr>
        <p:sp>
          <p:nvSpPr>
            <p:cNvPr id="70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1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59751" y="4918636"/>
            <a:ext cx="567300" cy="318036"/>
            <a:chOff x="7900862" y="1771582"/>
            <a:chExt cx="567300" cy="318036"/>
          </a:xfrm>
        </p:grpSpPr>
        <p:sp>
          <p:nvSpPr>
            <p:cNvPr id="73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4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95470" y="4917754"/>
            <a:ext cx="567300" cy="318036"/>
            <a:chOff x="7900862" y="1771582"/>
            <a:chExt cx="567300" cy="318036"/>
          </a:xfrm>
        </p:grpSpPr>
        <p:sp>
          <p:nvSpPr>
            <p:cNvPr id="76" name="Shape 125"/>
            <p:cNvSpPr/>
            <p:nvPr/>
          </p:nvSpPr>
          <p:spPr>
            <a:xfrm>
              <a:off x="7990991" y="1799979"/>
              <a:ext cx="380191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" name="Shape 126"/>
            <p:cNvSpPr/>
            <p:nvPr/>
          </p:nvSpPr>
          <p:spPr>
            <a:xfrm>
              <a:off x="7900862" y="1771582"/>
              <a:ext cx="5673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20 µm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9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My Role in the Project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5" name="Group 406"/>
          <p:cNvGrpSpPr/>
          <p:nvPr/>
        </p:nvGrpSpPr>
        <p:grpSpPr>
          <a:xfrm>
            <a:off x="908442" y="1642982"/>
            <a:ext cx="7247021" cy="4233988"/>
            <a:chOff x="-1" y="-205157"/>
            <a:chExt cx="11970567" cy="8601354"/>
          </a:xfrm>
        </p:grpSpPr>
        <p:pic>
          <p:nvPicPr>
            <p:cNvPr id="36" name="pasted-image.tif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55066" y="3811496"/>
              <a:ext cx="2794001" cy="4584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Shape 353"/>
            <p:cNvSpPr/>
            <p:nvPr/>
          </p:nvSpPr>
          <p:spPr>
            <a:xfrm>
              <a:off x="3222801" y="3955429"/>
              <a:ext cx="260837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8" name="Shape 354"/>
            <p:cNvSpPr/>
            <p:nvPr/>
          </p:nvSpPr>
          <p:spPr>
            <a:xfrm flipH="1">
              <a:off x="3616738" y="6219756"/>
              <a:ext cx="348726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39" name="pasted-image.tif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7" y="3811496"/>
              <a:ext cx="2794001" cy="4584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" name="Shape 356"/>
            <p:cNvSpPr/>
            <p:nvPr/>
          </p:nvSpPr>
          <p:spPr>
            <a:xfrm>
              <a:off x="125804" y="3955429"/>
              <a:ext cx="260837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1" name="Shape 357"/>
            <p:cNvSpPr/>
            <p:nvPr/>
          </p:nvSpPr>
          <p:spPr>
            <a:xfrm flipH="1">
              <a:off x="1070609" y="7083356"/>
              <a:ext cx="348726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2" name="Shape 358"/>
            <p:cNvSpPr/>
            <p:nvPr/>
          </p:nvSpPr>
          <p:spPr>
            <a:xfrm flipH="1" flipV="1">
              <a:off x="1775295" y="5883332"/>
              <a:ext cx="228848" cy="22884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3" name="Shape 359"/>
            <p:cNvSpPr/>
            <p:nvPr/>
          </p:nvSpPr>
          <p:spPr>
            <a:xfrm flipH="1" flipV="1">
              <a:off x="717305" y="5928952"/>
              <a:ext cx="316888" cy="14108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44" name="pasted-imag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76565" y="3816836"/>
              <a:ext cx="2794001" cy="4574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Shape 361"/>
            <p:cNvSpPr/>
            <p:nvPr/>
          </p:nvSpPr>
          <p:spPr>
            <a:xfrm>
              <a:off x="9290238" y="3955429"/>
              <a:ext cx="260836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" name="Shape 362"/>
            <p:cNvSpPr/>
            <p:nvPr/>
          </p:nvSpPr>
          <p:spPr>
            <a:xfrm flipV="1">
              <a:off x="11640427" y="4325568"/>
              <a:ext cx="1" cy="34687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" name="Shape 363"/>
            <p:cNvSpPr/>
            <p:nvPr/>
          </p:nvSpPr>
          <p:spPr>
            <a:xfrm flipH="1">
              <a:off x="10777090" y="5859795"/>
              <a:ext cx="34687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8" name="Shape 364"/>
            <p:cNvSpPr/>
            <p:nvPr/>
          </p:nvSpPr>
          <p:spPr>
            <a:xfrm flipH="1">
              <a:off x="9938890" y="6837695"/>
              <a:ext cx="34687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49" name="pasted-image.tif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09862" y="3811496"/>
              <a:ext cx="2794001" cy="4584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" name="Shape 366"/>
            <p:cNvSpPr/>
            <p:nvPr/>
          </p:nvSpPr>
          <p:spPr>
            <a:xfrm>
              <a:off x="6269616" y="3955429"/>
              <a:ext cx="260837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1" name="Shape 367"/>
            <p:cNvSpPr/>
            <p:nvPr/>
          </p:nvSpPr>
          <p:spPr>
            <a:xfrm flipH="1">
              <a:off x="6728240" y="5402595"/>
              <a:ext cx="34687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2" name="Shape 368"/>
            <p:cNvSpPr/>
            <p:nvPr/>
          </p:nvSpPr>
          <p:spPr>
            <a:xfrm flipH="1" flipV="1">
              <a:off x="8269193" y="4313826"/>
              <a:ext cx="144322" cy="33999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3" name="Shape 369"/>
            <p:cNvSpPr/>
            <p:nvPr/>
          </p:nvSpPr>
          <p:spPr>
            <a:xfrm flipH="1">
              <a:off x="7148096" y="8107695"/>
              <a:ext cx="34687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54" name="Group 374"/>
            <p:cNvGrpSpPr/>
            <p:nvPr/>
          </p:nvGrpSpPr>
          <p:grpSpPr>
            <a:xfrm>
              <a:off x="886" y="0"/>
              <a:ext cx="2794002" cy="3732809"/>
              <a:chOff x="76199" y="-38100"/>
              <a:chExt cx="2794000" cy="3732807"/>
            </a:xfrm>
          </p:grpSpPr>
          <p:pic>
            <p:nvPicPr>
              <p:cNvPr id="80" name="pasted-image.tiff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6199" y="-38100"/>
                <a:ext cx="2794001" cy="373280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1" name="Shape 371"/>
              <p:cNvSpPr/>
              <p:nvPr/>
            </p:nvSpPr>
            <p:spPr>
              <a:xfrm>
                <a:off x="500024" y="432717"/>
                <a:ext cx="2219910" cy="2791173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" name="Shape 372"/>
              <p:cNvSpPr/>
              <p:nvPr/>
            </p:nvSpPr>
            <p:spPr>
              <a:xfrm flipH="1">
                <a:off x="1949549" y="1168998"/>
                <a:ext cx="93340" cy="382244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3" name="Shape 373"/>
              <p:cNvSpPr/>
              <p:nvPr/>
            </p:nvSpPr>
            <p:spPr>
              <a:xfrm flipV="1">
                <a:off x="1784283" y="2398440"/>
                <a:ext cx="436479" cy="67389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55" name="Group 382"/>
            <p:cNvGrpSpPr/>
            <p:nvPr/>
          </p:nvGrpSpPr>
          <p:grpSpPr>
            <a:xfrm>
              <a:off x="3067188" y="-205157"/>
              <a:ext cx="2850004" cy="3937966"/>
              <a:chOff x="12700" y="-205157"/>
              <a:chExt cx="2850003" cy="3937965"/>
            </a:xfrm>
          </p:grpSpPr>
          <p:grpSp>
            <p:nvGrpSpPr>
              <p:cNvPr id="75" name="Group 380"/>
              <p:cNvGrpSpPr/>
              <p:nvPr/>
            </p:nvGrpSpPr>
            <p:grpSpPr>
              <a:xfrm>
                <a:off x="12700" y="0"/>
                <a:ext cx="2850003" cy="3732808"/>
                <a:chOff x="101600" y="-25400"/>
                <a:chExt cx="2850003" cy="3732807"/>
              </a:xfrm>
            </p:grpSpPr>
            <p:pic>
              <p:nvPicPr>
                <p:cNvPr id="77" name="pasted-image.tiff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7603" y="-25400"/>
                  <a:ext cx="2794000" cy="373280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8" name="Shape 378"/>
                <p:cNvSpPr/>
                <p:nvPr/>
              </p:nvSpPr>
              <p:spPr>
                <a:xfrm>
                  <a:off x="101600" y="896986"/>
                  <a:ext cx="1771353" cy="1718023"/>
                </a:xfrm>
                <a:prstGeom prst="ellips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9" name="Shape 379"/>
                <p:cNvSpPr/>
                <p:nvPr/>
              </p:nvSpPr>
              <p:spPr>
                <a:xfrm flipV="1">
                  <a:off x="1146450" y="2092256"/>
                  <a:ext cx="1" cy="386495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sp>
            <p:nvSpPr>
              <p:cNvPr id="76" name="Shape 381"/>
              <p:cNvSpPr/>
              <p:nvPr/>
            </p:nvSpPr>
            <p:spPr>
              <a:xfrm>
                <a:off x="244780" y="-205157"/>
                <a:ext cx="2499548" cy="771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1800" i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 smtClean="0"/>
                  <a:t>A</a:t>
                </a:r>
                <a:r>
                  <a:rPr lang="en-US" dirty="0" smtClean="0"/>
                  <a:t>bcc</a:t>
                </a:r>
                <a:r>
                  <a:rPr dirty="0" smtClean="0"/>
                  <a:t>6</a:t>
                </a:r>
                <a:r>
                  <a:rPr lang="en-US" dirty="0" smtClean="0"/>
                  <a:t> </a:t>
                </a:r>
                <a:r>
                  <a:rPr lang="en-US" dirty="0" smtClean="0"/>
                  <a:t>-/-</a:t>
                </a:r>
                <a:r>
                  <a:rPr dirty="0" smtClean="0"/>
                  <a:t>  </a:t>
                </a:r>
                <a:r>
                  <a:rPr i="0" dirty="0"/>
                  <a:t>WT</a:t>
                </a:r>
              </a:p>
            </p:txBody>
          </p:sp>
        </p:grpSp>
        <p:grpSp>
          <p:nvGrpSpPr>
            <p:cNvPr id="56" name="Group 390"/>
            <p:cNvGrpSpPr/>
            <p:nvPr/>
          </p:nvGrpSpPr>
          <p:grpSpPr>
            <a:xfrm>
              <a:off x="6102537" y="0"/>
              <a:ext cx="2794001" cy="3732809"/>
              <a:chOff x="0" y="0"/>
              <a:chExt cx="2794000" cy="3732808"/>
            </a:xfrm>
          </p:grpSpPr>
          <p:grpSp>
            <p:nvGrpSpPr>
              <p:cNvPr id="68" name="Group 388"/>
              <p:cNvGrpSpPr/>
              <p:nvPr/>
            </p:nvGrpSpPr>
            <p:grpSpPr>
              <a:xfrm>
                <a:off x="0" y="0"/>
                <a:ext cx="2794000" cy="3732808"/>
                <a:chOff x="76200" y="0"/>
                <a:chExt cx="2794000" cy="3732807"/>
              </a:xfrm>
            </p:grpSpPr>
            <p:pic>
              <p:nvPicPr>
                <p:cNvPr id="70" name="pasted-image.tiff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6200" y="0"/>
                  <a:ext cx="2794000" cy="37328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1" name="Shape 384"/>
                <p:cNvSpPr/>
                <p:nvPr/>
              </p:nvSpPr>
              <p:spPr>
                <a:xfrm>
                  <a:off x="171227" y="1524917"/>
                  <a:ext cx="2070406" cy="1785343"/>
                </a:xfrm>
                <a:prstGeom prst="ellips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2" name="Shape 385"/>
                <p:cNvSpPr/>
                <p:nvPr/>
              </p:nvSpPr>
              <p:spPr>
                <a:xfrm flipV="1">
                  <a:off x="1077548" y="1778098"/>
                  <a:ext cx="1" cy="386496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73" name="Shape 386"/>
                <p:cNvSpPr/>
                <p:nvPr/>
              </p:nvSpPr>
              <p:spPr>
                <a:xfrm flipV="1">
                  <a:off x="1206429" y="2069194"/>
                  <a:ext cx="260005" cy="260005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74" name="Shape 387"/>
                <p:cNvSpPr/>
                <p:nvPr/>
              </p:nvSpPr>
              <p:spPr>
                <a:xfrm>
                  <a:off x="1534694" y="2773698"/>
                  <a:ext cx="282633" cy="1"/>
                </a:xfrm>
                <a:prstGeom prst="line">
                  <a:avLst/>
                </a:pr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sp>
            <p:nvSpPr>
              <p:cNvPr id="69" name="Shape 389"/>
              <p:cNvSpPr/>
              <p:nvPr/>
            </p:nvSpPr>
            <p:spPr>
              <a:xfrm>
                <a:off x="626498" y="8315"/>
                <a:ext cx="965746" cy="360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i="1"/>
                </a:pPr>
                <a:r>
                  <a:rPr i="0" dirty="0"/>
                  <a:t>Q1347H</a:t>
                </a:r>
              </a:p>
            </p:txBody>
          </p:sp>
        </p:grpSp>
        <p:grpSp>
          <p:nvGrpSpPr>
            <p:cNvPr id="62" name="Group 395"/>
            <p:cNvGrpSpPr/>
            <p:nvPr/>
          </p:nvGrpSpPr>
          <p:grpSpPr>
            <a:xfrm>
              <a:off x="9166363" y="0"/>
              <a:ext cx="2794000" cy="3732809"/>
              <a:chOff x="28475" y="0"/>
              <a:chExt cx="2794000" cy="3732807"/>
            </a:xfrm>
          </p:grpSpPr>
          <p:pic>
            <p:nvPicPr>
              <p:cNvPr id="64" name="pasted-image.tiff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475" y="0"/>
                <a:ext cx="2794001" cy="373280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5" name="Shape 392"/>
              <p:cNvSpPr/>
              <p:nvPr/>
            </p:nvSpPr>
            <p:spPr>
              <a:xfrm>
                <a:off x="701778" y="1252586"/>
                <a:ext cx="1967162" cy="1691532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Shape 393"/>
              <p:cNvSpPr/>
              <p:nvPr/>
            </p:nvSpPr>
            <p:spPr>
              <a:xfrm flipV="1">
                <a:off x="1947334" y="1778098"/>
                <a:ext cx="377516" cy="37751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7" name="Shape 394"/>
              <p:cNvSpPr/>
              <p:nvPr/>
            </p:nvSpPr>
            <p:spPr>
              <a:xfrm flipH="1" flipV="1">
                <a:off x="1143524" y="2374998"/>
                <a:ext cx="392100" cy="8223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58" name="Shape 402"/>
            <p:cNvSpPr/>
            <p:nvPr/>
          </p:nvSpPr>
          <p:spPr>
            <a:xfrm>
              <a:off x="6143812" y="3987303"/>
              <a:ext cx="537846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/>
              </a:lvl1pPr>
            </a:lstStyle>
            <a:p>
              <a:r>
                <a:rPr dirty="0"/>
                <a:t>200 µm</a:t>
              </a:r>
            </a:p>
          </p:txBody>
        </p:sp>
        <p:sp>
          <p:nvSpPr>
            <p:cNvPr id="59" name="Shape 403"/>
            <p:cNvSpPr/>
            <p:nvPr/>
          </p:nvSpPr>
          <p:spPr>
            <a:xfrm>
              <a:off x="9164433" y="3987303"/>
              <a:ext cx="537846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/>
              </a:lvl1pPr>
            </a:lstStyle>
            <a:p>
              <a:r>
                <a:t>200 µm</a:t>
              </a:r>
            </a:p>
          </p:txBody>
        </p:sp>
        <p:sp>
          <p:nvSpPr>
            <p:cNvPr id="60" name="Shape 404"/>
            <p:cNvSpPr/>
            <p:nvPr/>
          </p:nvSpPr>
          <p:spPr>
            <a:xfrm>
              <a:off x="3123191" y="3987303"/>
              <a:ext cx="537846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/>
              </a:lvl1pPr>
            </a:lstStyle>
            <a:p>
              <a:r>
                <a:t>200 µm</a:t>
              </a:r>
            </a:p>
          </p:txBody>
        </p:sp>
        <p:sp>
          <p:nvSpPr>
            <p:cNvPr id="61" name="Shape 405"/>
            <p:cNvSpPr/>
            <p:nvPr/>
          </p:nvSpPr>
          <p:spPr>
            <a:xfrm>
              <a:off x="-1" y="3987303"/>
              <a:ext cx="537846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/>
              </a:lvl1pPr>
            </a:lstStyle>
            <a:p>
              <a:r>
                <a:t>200 µm</a:t>
              </a:r>
            </a:p>
          </p:txBody>
        </p:sp>
      </p:grpSp>
      <p:sp>
        <p:nvSpPr>
          <p:cNvPr id="84" name="Shape 381"/>
          <p:cNvSpPr/>
          <p:nvPr/>
        </p:nvSpPr>
        <p:spPr>
          <a:xfrm>
            <a:off x="1255504" y="1662135"/>
            <a:ext cx="10259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 sz="1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A</a:t>
            </a:r>
            <a:r>
              <a:rPr lang="en-US" dirty="0" smtClean="0"/>
              <a:t>bcc</a:t>
            </a:r>
            <a:r>
              <a:rPr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-/-</a:t>
            </a:r>
            <a:endParaRPr i="0" dirty="0"/>
          </a:p>
        </p:txBody>
      </p:sp>
      <p:sp>
        <p:nvSpPr>
          <p:cNvPr id="85" name="Shape 389"/>
          <p:cNvSpPr/>
          <p:nvPr/>
        </p:nvSpPr>
        <p:spPr>
          <a:xfrm>
            <a:off x="6409460" y="1669829"/>
            <a:ext cx="1796967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1"/>
            </a:pPr>
            <a:r>
              <a:rPr sz="1700" i="0" dirty="0" smtClean="0"/>
              <a:t>Q1347H</a:t>
            </a:r>
            <a:r>
              <a:rPr lang="en-US" sz="1700" i="0" dirty="0" smtClean="0"/>
              <a:t> + 4-PBA</a:t>
            </a:r>
            <a:endParaRPr sz="1700" i="0" dirty="0"/>
          </a:p>
        </p:txBody>
      </p:sp>
    </p:spTree>
    <p:extLst>
      <p:ext uri="{BB962C8B-B14F-4D97-AF65-F5344CB8AC3E}">
        <p14:creationId xmlns:p14="http://schemas.microsoft.com/office/powerpoint/2010/main" val="1988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Conclusion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4-PBA is effective for certain mutants (R1314W, Q1347H, S1121W) </a:t>
            </a:r>
          </a:p>
          <a:p>
            <a:pPr lvl="1"/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an stop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and prevent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calcification, but cannot reverse existing calcification</a:t>
            </a:r>
          </a:p>
          <a:p>
            <a:pPr lvl="1"/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4-PBA </a:t>
            </a:r>
            <a:r>
              <a:rPr lang="en-US">
                <a:solidFill>
                  <a:srgbClr val="000000"/>
                </a:solidFill>
                <a:latin typeface="Comic Sans MS"/>
                <a:cs typeface="Comic Sans MS"/>
              </a:rPr>
              <a:t>can </a:t>
            </a:r>
            <a:r>
              <a:rPr lang="en-US" smtClean="0">
                <a:solidFill>
                  <a:srgbClr val="000000"/>
                </a:solidFill>
                <a:latin typeface="Comic Sans MS"/>
                <a:cs typeface="Comic Sans MS"/>
              </a:rPr>
              <a:t>be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used to treat some PXE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patients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The manuscript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was resubmitted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2227" y="5923217"/>
            <a:ext cx="5835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(V.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Pomozi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C. Brampton, F.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Szeri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D.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Dedinszki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E.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Kozak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K. van de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Wetering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H. Hopkins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L. Martin, A.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Varadi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, and O. Le Saux)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414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Acknowledgments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Mouse.png"/>
          <p:cNvPicPr>
            <a:picLocks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69" y="1385488"/>
            <a:ext cx="7315200" cy="5062036"/>
          </a:xfrm>
          <a:prstGeom prst="rect">
            <a:avLst/>
          </a:prstGeom>
          <a:ln w="12700">
            <a:miter lim="400000"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405428" y="2336498"/>
            <a:ext cx="2828341" cy="1132923"/>
            <a:chOff x="5021746" y="2336498"/>
            <a:chExt cx="2828341" cy="1132923"/>
          </a:xfrm>
        </p:grpSpPr>
        <p:sp>
          <p:nvSpPr>
            <p:cNvPr id="5" name="TextBox 4"/>
            <p:cNvSpPr txBox="1"/>
            <p:nvPr/>
          </p:nvSpPr>
          <p:spPr>
            <a:xfrm>
              <a:off x="5021746" y="2336498"/>
              <a:ext cx="282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Olivier Le </a:t>
              </a:r>
              <a:r>
                <a:rPr lang="en-US" sz="2000" dirty="0" err="1" smtClean="0">
                  <a:latin typeface="Comic Sans MS"/>
                  <a:cs typeface="Comic Sans MS"/>
                </a:rPr>
                <a:t>Saux</a:t>
              </a:r>
              <a:r>
                <a:rPr lang="en-US" sz="2000" dirty="0" smtClean="0">
                  <a:latin typeface="Comic Sans MS"/>
                  <a:cs typeface="Comic Sans MS"/>
                </a:rPr>
                <a:t>, PhD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1746" y="2699979"/>
              <a:ext cx="282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Viola </a:t>
              </a:r>
              <a:r>
                <a:rPr lang="en-US" sz="2000" dirty="0" err="1" smtClean="0">
                  <a:latin typeface="Comic Sans MS"/>
                  <a:cs typeface="Comic Sans MS"/>
                </a:rPr>
                <a:t>Pomozi</a:t>
              </a:r>
              <a:r>
                <a:rPr lang="en-US" sz="2000" dirty="0" smtClean="0">
                  <a:latin typeface="Comic Sans MS"/>
                  <a:cs typeface="Comic Sans MS"/>
                </a:rPr>
                <a:t>, PhD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1748" y="3069311"/>
              <a:ext cx="282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Janna </a:t>
              </a:r>
              <a:r>
                <a:rPr lang="en-US" sz="2000" dirty="0" err="1" smtClean="0">
                  <a:latin typeface="Comic Sans MS"/>
                  <a:cs typeface="Comic Sans MS"/>
                </a:rPr>
                <a:t>Zoll</a:t>
              </a:r>
              <a:r>
                <a:rPr lang="en-US" sz="2000" dirty="0" smtClean="0">
                  <a:latin typeface="Comic Sans MS"/>
                  <a:cs typeface="Comic Sans MS"/>
                </a:rPr>
                <a:t>, MS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93656" y="4779762"/>
            <a:ext cx="2828339" cy="761071"/>
            <a:chOff x="1439984" y="4783948"/>
            <a:chExt cx="2828339" cy="761071"/>
          </a:xfrm>
        </p:grpSpPr>
        <p:sp>
          <p:nvSpPr>
            <p:cNvPr id="8" name="TextBox 7"/>
            <p:cNvSpPr txBox="1"/>
            <p:nvPr/>
          </p:nvSpPr>
          <p:spPr>
            <a:xfrm>
              <a:off x="1439984" y="4783948"/>
              <a:ext cx="282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George </a:t>
              </a:r>
              <a:r>
                <a:rPr lang="en-US" sz="2000" dirty="0" err="1" smtClean="0">
                  <a:latin typeface="Comic Sans MS"/>
                  <a:cs typeface="Comic Sans MS"/>
                </a:rPr>
                <a:t>Hui</a:t>
              </a:r>
              <a:r>
                <a:rPr lang="en-US" sz="2000" dirty="0" smtClean="0">
                  <a:latin typeface="Comic Sans MS"/>
                  <a:cs typeface="Comic Sans MS"/>
                </a:rPr>
                <a:t>, PhD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39984" y="5144909"/>
              <a:ext cx="282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/>
                  <a:cs typeface="Comic Sans MS"/>
                </a:rPr>
                <a:t>Fiona Brown</a:t>
              </a:r>
              <a:endParaRPr lang="en-US" sz="2000" dirty="0">
                <a:latin typeface="Comic Sans MS"/>
                <a:cs typeface="Comic Sans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656" y="4379652"/>
            <a:ext cx="282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STEP-UP Program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5299" y="5860340"/>
            <a:ext cx="320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NIH Grant: HL108249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329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ABCC6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Active (ATP-dependent) transporter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Helps to inhibit calcification through pyrophosphate production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Expressed in the liver, kidney, and intestine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Localized in the plasma membrane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Mutations lead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to genetic diseases (PXE and GACI)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132513"/>
            <a:ext cx="4698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Comic Sans MS"/>
                <a:cs typeface="Comic Sans MS"/>
              </a:rPr>
              <a:t>Bergen et al., 2000;  Le </a:t>
            </a:r>
            <a:r>
              <a:rPr lang="en-US" sz="1200" dirty="0" err="1">
                <a:solidFill>
                  <a:schemeClr val="bg1"/>
                </a:solidFill>
                <a:latin typeface="Comic Sans MS"/>
                <a:cs typeface="Comic Sans MS"/>
              </a:rPr>
              <a:t>Saux</a:t>
            </a:r>
            <a:r>
              <a:rPr lang="en-US" sz="1200" dirty="0">
                <a:solidFill>
                  <a:schemeClr val="bg1"/>
                </a:solidFill>
                <a:latin typeface="Comic Sans MS"/>
                <a:cs typeface="Comic Sans MS"/>
              </a:rPr>
              <a:t> et al., 2000; </a:t>
            </a:r>
            <a:r>
              <a:rPr lang="en-US" sz="1200" dirty="0" err="1">
                <a:solidFill>
                  <a:schemeClr val="bg1"/>
                </a:solidFill>
                <a:latin typeface="Comic Sans MS"/>
                <a:cs typeface="Comic Sans MS"/>
              </a:rPr>
              <a:t>Ringpfeil</a:t>
            </a:r>
            <a:r>
              <a:rPr lang="en-US" sz="1200" dirty="0">
                <a:solidFill>
                  <a:schemeClr val="bg1"/>
                </a:solidFill>
                <a:latin typeface="Comic Sans MS"/>
                <a:cs typeface="Comic Sans MS"/>
              </a:rPr>
              <a:t> et al, 2000 </a:t>
            </a:r>
          </a:p>
        </p:txBody>
      </p:sp>
    </p:spTree>
    <p:extLst>
      <p:ext uri="{BB962C8B-B14F-4D97-AF65-F5344CB8AC3E}">
        <p14:creationId xmlns:p14="http://schemas.microsoft.com/office/powerpoint/2010/main" val="6892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Pseudoxanthoma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Elasticum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(PXE)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939" y="1654757"/>
            <a:ext cx="3857795" cy="5081260"/>
            <a:chOff x="261112" y="1298354"/>
            <a:chExt cx="4361596" cy="5226267"/>
          </a:xfrm>
        </p:grpSpPr>
        <p:pic>
          <p:nvPicPr>
            <p:cNvPr id="11" name="image.pn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12" y="3277030"/>
              <a:ext cx="2075688" cy="135331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image.png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892" y="1672068"/>
              <a:ext cx="2074908" cy="13505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Shape 151"/>
            <p:cNvSpPr/>
            <p:nvPr/>
          </p:nvSpPr>
          <p:spPr>
            <a:xfrm>
              <a:off x="517382" y="1683677"/>
              <a:ext cx="1682585" cy="133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055" extrusionOk="0">
                  <a:moveTo>
                    <a:pt x="57" y="10014"/>
                  </a:moveTo>
                  <a:cubicBezTo>
                    <a:pt x="301" y="8991"/>
                    <a:pt x="2032" y="7700"/>
                    <a:pt x="2653" y="6215"/>
                  </a:cubicBezTo>
                  <a:cubicBezTo>
                    <a:pt x="3274" y="4729"/>
                    <a:pt x="2615" y="2099"/>
                    <a:pt x="3782" y="1101"/>
                  </a:cubicBezTo>
                  <a:cubicBezTo>
                    <a:pt x="4949" y="103"/>
                    <a:pt x="7865" y="-287"/>
                    <a:pt x="9652" y="224"/>
                  </a:cubicBezTo>
                  <a:cubicBezTo>
                    <a:pt x="11440" y="736"/>
                    <a:pt x="12644" y="2903"/>
                    <a:pt x="14507" y="4169"/>
                  </a:cubicBezTo>
                  <a:cubicBezTo>
                    <a:pt x="16369" y="5436"/>
                    <a:pt x="20245" y="6434"/>
                    <a:pt x="20829" y="7822"/>
                  </a:cubicBezTo>
                  <a:cubicBezTo>
                    <a:pt x="21412" y="9210"/>
                    <a:pt x="18928" y="11061"/>
                    <a:pt x="18006" y="12498"/>
                  </a:cubicBezTo>
                  <a:cubicBezTo>
                    <a:pt x="17084" y="13934"/>
                    <a:pt x="15974" y="15103"/>
                    <a:pt x="15297" y="16443"/>
                  </a:cubicBezTo>
                  <a:cubicBezTo>
                    <a:pt x="14620" y="17782"/>
                    <a:pt x="14751" y="19876"/>
                    <a:pt x="13942" y="20534"/>
                  </a:cubicBezTo>
                  <a:cubicBezTo>
                    <a:pt x="13133" y="21191"/>
                    <a:pt x="11929" y="21313"/>
                    <a:pt x="10443" y="20388"/>
                  </a:cubicBezTo>
                  <a:cubicBezTo>
                    <a:pt x="8956" y="19462"/>
                    <a:pt x="6567" y="16321"/>
                    <a:pt x="5024" y="14982"/>
                  </a:cubicBezTo>
                  <a:cubicBezTo>
                    <a:pt x="3481" y="13642"/>
                    <a:pt x="1976" y="13204"/>
                    <a:pt x="1186" y="12352"/>
                  </a:cubicBezTo>
                  <a:cubicBezTo>
                    <a:pt x="395" y="11499"/>
                    <a:pt x="-188" y="11037"/>
                    <a:pt x="57" y="10014"/>
                  </a:cubicBezTo>
                  <a:close/>
                </a:path>
              </a:pathLst>
            </a:custGeom>
            <a:ln w="25400">
              <a:solidFill>
                <a:srgbClr val="818D9B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Cochin"/>
                  <a:ea typeface="Cochin"/>
                  <a:cs typeface="Cochin"/>
                  <a:sym typeface="Cochin"/>
                </a:defRPr>
              </a:pPr>
              <a:endParaRPr/>
            </a:p>
          </p:txBody>
        </p:sp>
        <p:sp>
          <p:nvSpPr>
            <p:cNvPr id="16" name="Shape 154"/>
            <p:cNvSpPr/>
            <p:nvPr/>
          </p:nvSpPr>
          <p:spPr>
            <a:xfrm>
              <a:off x="963502" y="3649484"/>
              <a:ext cx="1236465" cy="78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371" extrusionOk="0">
                  <a:moveTo>
                    <a:pt x="2320" y="11763"/>
                  </a:moveTo>
                  <a:cubicBezTo>
                    <a:pt x="7087" y="6295"/>
                    <a:pt x="11855" y="827"/>
                    <a:pt x="15050" y="75"/>
                  </a:cubicBezTo>
                  <a:cubicBezTo>
                    <a:pt x="18245" y="-677"/>
                    <a:pt x="21466" y="4381"/>
                    <a:pt x="21491" y="7252"/>
                  </a:cubicBezTo>
                  <a:cubicBezTo>
                    <a:pt x="21517" y="10123"/>
                    <a:pt x="16941" y="15147"/>
                    <a:pt x="15203" y="17300"/>
                  </a:cubicBezTo>
                  <a:cubicBezTo>
                    <a:pt x="13465" y="19453"/>
                    <a:pt x="11752" y="20923"/>
                    <a:pt x="11062" y="20171"/>
                  </a:cubicBezTo>
                  <a:cubicBezTo>
                    <a:pt x="10372" y="19419"/>
                    <a:pt x="12570" y="13712"/>
                    <a:pt x="11062" y="12789"/>
                  </a:cubicBezTo>
                  <a:cubicBezTo>
                    <a:pt x="9554" y="11866"/>
                    <a:pt x="3854" y="14395"/>
                    <a:pt x="2013" y="14634"/>
                  </a:cubicBezTo>
                  <a:cubicBezTo>
                    <a:pt x="173" y="14874"/>
                    <a:pt x="-83" y="14805"/>
                    <a:pt x="19" y="14224"/>
                  </a:cubicBezTo>
                  <a:cubicBezTo>
                    <a:pt x="121" y="13643"/>
                    <a:pt x="2627" y="11148"/>
                    <a:pt x="2627" y="11148"/>
                  </a:cubicBezTo>
                </a:path>
              </a:pathLst>
            </a:custGeom>
            <a:ln w="25400">
              <a:solidFill>
                <a:srgbClr val="818D9B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Cochin"/>
                  <a:ea typeface="Cochin"/>
                  <a:cs typeface="Cochin"/>
                  <a:sym typeface="Cochin"/>
                </a:defRPr>
              </a:pPr>
              <a:endParaRPr/>
            </a:p>
          </p:txBody>
        </p:sp>
        <p:sp>
          <p:nvSpPr>
            <p:cNvPr id="17" name="Shape 153"/>
            <p:cNvSpPr/>
            <p:nvPr/>
          </p:nvSpPr>
          <p:spPr>
            <a:xfrm>
              <a:off x="281734" y="3868218"/>
              <a:ext cx="547999" cy="69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91" extrusionOk="0">
                  <a:moveTo>
                    <a:pt x="18641" y="42"/>
                  </a:moveTo>
                  <a:cubicBezTo>
                    <a:pt x="15732" y="-297"/>
                    <a:pt x="6954" y="1456"/>
                    <a:pt x="3847" y="4113"/>
                  </a:cubicBezTo>
                  <a:cubicBezTo>
                    <a:pt x="740" y="6771"/>
                    <a:pt x="50" y="13161"/>
                    <a:pt x="0" y="15988"/>
                  </a:cubicBezTo>
                  <a:cubicBezTo>
                    <a:pt x="-49" y="18815"/>
                    <a:pt x="2417" y="21303"/>
                    <a:pt x="3551" y="21077"/>
                  </a:cubicBezTo>
                  <a:cubicBezTo>
                    <a:pt x="4685" y="20851"/>
                    <a:pt x="4241" y="16327"/>
                    <a:pt x="6806" y="14631"/>
                  </a:cubicBezTo>
                  <a:cubicBezTo>
                    <a:pt x="9370" y="12934"/>
                    <a:pt x="16521" y="12312"/>
                    <a:pt x="18937" y="10899"/>
                  </a:cubicBezTo>
                  <a:cubicBezTo>
                    <a:pt x="21354" y="9485"/>
                    <a:pt x="21452" y="8015"/>
                    <a:pt x="21304" y="6149"/>
                  </a:cubicBezTo>
                  <a:cubicBezTo>
                    <a:pt x="21156" y="4283"/>
                    <a:pt x="21551" y="382"/>
                    <a:pt x="18641" y="42"/>
                  </a:cubicBezTo>
                  <a:close/>
                </a:path>
              </a:pathLst>
            </a:custGeom>
            <a:ln w="25400">
              <a:solidFill>
                <a:srgbClr val="818D9B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Cochin"/>
                  <a:ea typeface="Cochin"/>
                  <a:cs typeface="Cochin"/>
                  <a:sym typeface="Cochin"/>
                </a:defRPr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1734" y="1298354"/>
              <a:ext cx="144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Dermal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30" name="image.png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112" y="5171309"/>
              <a:ext cx="2075688" cy="1353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281734" y="4772641"/>
              <a:ext cx="144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Ocular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32" name="image.jpg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020" y="5171309"/>
              <a:ext cx="2075688" cy="1353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" name="Group 199"/>
            <p:cNvGrpSpPr/>
            <p:nvPr/>
          </p:nvGrpSpPr>
          <p:grpSpPr>
            <a:xfrm>
              <a:off x="3098019" y="1447671"/>
              <a:ext cx="1478373" cy="3192521"/>
              <a:chOff x="0" y="0"/>
              <a:chExt cx="1816102" cy="4220986"/>
            </a:xfrm>
          </p:grpSpPr>
          <p:pic>
            <p:nvPicPr>
              <p:cNvPr id="37" name="droppedImage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16103" cy="42209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8" name="Group 170"/>
              <p:cNvGrpSpPr/>
              <p:nvPr/>
            </p:nvGrpSpPr>
            <p:grpSpPr>
              <a:xfrm>
                <a:off x="1121520" y="939256"/>
                <a:ext cx="248520" cy="216658"/>
                <a:chOff x="0" y="0"/>
                <a:chExt cx="248518" cy="216657"/>
              </a:xfrm>
            </p:grpSpPr>
            <p:sp>
              <p:nvSpPr>
                <p:cNvPr id="67" name="Shape 168"/>
                <p:cNvSpPr/>
                <p:nvPr/>
              </p:nvSpPr>
              <p:spPr>
                <a:xfrm>
                  <a:off x="0" y="0"/>
                  <a:ext cx="248519" cy="216658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8" name="Shape 169"/>
                <p:cNvSpPr/>
                <p:nvPr/>
              </p:nvSpPr>
              <p:spPr>
                <a:xfrm>
                  <a:off x="57350" y="89211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39" name="Group 173"/>
              <p:cNvGrpSpPr/>
              <p:nvPr/>
            </p:nvGrpSpPr>
            <p:grpSpPr>
              <a:xfrm>
                <a:off x="420570" y="939256"/>
                <a:ext cx="261264" cy="216658"/>
                <a:chOff x="0" y="0"/>
                <a:chExt cx="261263" cy="216657"/>
              </a:xfrm>
            </p:grpSpPr>
            <p:sp>
              <p:nvSpPr>
                <p:cNvPr id="65" name="Shape 171"/>
                <p:cNvSpPr/>
                <p:nvPr/>
              </p:nvSpPr>
              <p:spPr>
                <a:xfrm>
                  <a:off x="0" y="0"/>
                  <a:ext cx="261264" cy="216658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6" name="Shape 172"/>
                <p:cNvSpPr/>
                <p:nvPr/>
              </p:nvSpPr>
              <p:spPr>
                <a:xfrm>
                  <a:off x="133817" y="89211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0" name="Group 176"/>
              <p:cNvGrpSpPr/>
              <p:nvPr/>
            </p:nvGrpSpPr>
            <p:grpSpPr>
              <a:xfrm>
                <a:off x="337730" y="1359826"/>
                <a:ext cx="184797" cy="184797"/>
                <a:chOff x="0" y="0"/>
                <a:chExt cx="184796" cy="184795"/>
              </a:xfrm>
            </p:grpSpPr>
            <p:sp>
              <p:nvSpPr>
                <p:cNvPr id="63" name="Shape 174"/>
                <p:cNvSpPr/>
                <p:nvPr/>
              </p:nvSpPr>
              <p:spPr>
                <a:xfrm>
                  <a:off x="0" y="0"/>
                  <a:ext cx="184797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4" name="Shape 175"/>
                <p:cNvSpPr/>
                <p:nvPr/>
              </p:nvSpPr>
              <p:spPr>
                <a:xfrm>
                  <a:off x="57350" y="57350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1" name="Group 179"/>
              <p:cNvGrpSpPr/>
              <p:nvPr/>
            </p:nvGrpSpPr>
            <p:grpSpPr>
              <a:xfrm>
                <a:off x="1299943" y="1378943"/>
                <a:ext cx="184797" cy="184797"/>
                <a:chOff x="0" y="0"/>
                <a:chExt cx="184796" cy="184795"/>
              </a:xfrm>
            </p:grpSpPr>
            <p:sp>
              <p:nvSpPr>
                <p:cNvPr id="61" name="Shape 177"/>
                <p:cNvSpPr/>
                <p:nvPr/>
              </p:nvSpPr>
              <p:spPr>
                <a:xfrm>
                  <a:off x="0" y="0"/>
                  <a:ext cx="184797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2" name="Shape 178"/>
                <p:cNvSpPr/>
                <p:nvPr/>
              </p:nvSpPr>
              <p:spPr>
                <a:xfrm>
                  <a:off x="57350" y="57350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2" name="Group 182"/>
              <p:cNvGrpSpPr/>
              <p:nvPr/>
            </p:nvGrpSpPr>
            <p:grpSpPr>
              <a:xfrm rot="18900000">
                <a:off x="869882" y="2213645"/>
                <a:ext cx="375965" cy="184797"/>
                <a:chOff x="0" y="0"/>
                <a:chExt cx="375963" cy="184795"/>
              </a:xfrm>
            </p:grpSpPr>
            <p:sp>
              <p:nvSpPr>
                <p:cNvPr id="59" name="Shape 180"/>
                <p:cNvSpPr/>
                <p:nvPr/>
              </p:nvSpPr>
              <p:spPr>
                <a:xfrm>
                  <a:off x="0" y="0"/>
                  <a:ext cx="375964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60" name="Shape 181"/>
                <p:cNvSpPr/>
                <p:nvPr/>
              </p:nvSpPr>
              <p:spPr>
                <a:xfrm>
                  <a:off x="83059" y="57350"/>
                  <a:ext cx="101518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3" name="Group 185"/>
              <p:cNvGrpSpPr/>
              <p:nvPr/>
            </p:nvGrpSpPr>
            <p:grpSpPr>
              <a:xfrm>
                <a:off x="669089" y="2927407"/>
                <a:ext cx="184797" cy="184797"/>
                <a:chOff x="0" y="0"/>
                <a:chExt cx="184796" cy="184795"/>
              </a:xfrm>
            </p:grpSpPr>
            <p:sp>
              <p:nvSpPr>
                <p:cNvPr id="57" name="Shape 183"/>
                <p:cNvSpPr/>
                <p:nvPr/>
              </p:nvSpPr>
              <p:spPr>
                <a:xfrm>
                  <a:off x="0" y="0"/>
                  <a:ext cx="184797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8" name="Shape 184"/>
                <p:cNvSpPr/>
                <p:nvPr/>
              </p:nvSpPr>
              <p:spPr>
                <a:xfrm>
                  <a:off x="57350" y="57350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4" name="Group 188"/>
              <p:cNvGrpSpPr/>
              <p:nvPr/>
            </p:nvGrpSpPr>
            <p:grpSpPr>
              <a:xfrm>
                <a:off x="949469" y="2927407"/>
                <a:ext cx="184797" cy="184797"/>
                <a:chOff x="0" y="0"/>
                <a:chExt cx="184796" cy="184795"/>
              </a:xfrm>
            </p:grpSpPr>
            <p:sp>
              <p:nvSpPr>
                <p:cNvPr id="55" name="Shape 186"/>
                <p:cNvSpPr/>
                <p:nvPr/>
              </p:nvSpPr>
              <p:spPr>
                <a:xfrm>
                  <a:off x="0" y="0"/>
                  <a:ext cx="184797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6" name="Shape 187"/>
                <p:cNvSpPr/>
                <p:nvPr/>
              </p:nvSpPr>
              <p:spPr>
                <a:xfrm>
                  <a:off x="57350" y="57350"/>
                  <a:ext cx="70096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5" name="Group 191"/>
              <p:cNvGrpSpPr/>
              <p:nvPr/>
            </p:nvGrpSpPr>
            <p:grpSpPr>
              <a:xfrm rot="13499999">
                <a:off x="571837" y="2215230"/>
                <a:ext cx="382337" cy="184797"/>
                <a:chOff x="0" y="0"/>
                <a:chExt cx="382335" cy="184795"/>
              </a:xfrm>
            </p:grpSpPr>
            <p:sp>
              <p:nvSpPr>
                <p:cNvPr id="53" name="Shape 189"/>
                <p:cNvSpPr/>
                <p:nvPr/>
              </p:nvSpPr>
              <p:spPr>
                <a:xfrm>
                  <a:off x="0" y="0"/>
                  <a:ext cx="382336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4" name="Shape 190"/>
                <p:cNvSpPr/>
                <p:nvPr/>
              </p:nvSpPr>
              <p:spPr>
                <a:xfrm>
                  <a:off x="83059" y="57350"/>
                  <a:ext cx="101517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6" name="Group 194"/>
              <p:cNvGrpSpPr/>
              <p:nvPr/>
            </p:nvGrpSpPr>
            <p:grpSpPr>
              <a:xfrm>
                <a:off x="751928" y="461335"/>
                <a:ext cx="293126" cy="184797"/>
                <a:chOff x="0" y="0"/>
                <a:chExt cx="293124" cy="184795"/>
              </a:xfrm>
            </p:grpSpPr>
            <p:sp>
              <p:nvSpPr>
                <p:cNvPr id="51" name="Shape 192"/>
                <p:cNvSpPr/>
                <p:nvPr/>
              </p:nvSpPr>
              <p:spPr>
                <a:xfrm>
                  <a:off x="0" y="0"/>
                  <a:ext cx="293125" cy="184796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2" name="Shape 193"/>
                <p:cNvSpPr/>
                <p:nvPr/>
              </p:nvSpPr>
              <p:spPr>
                <a:xfrm>
                  <a:off x="26197" y="57350"/>
                  <a:ext cx="71653" cy="7009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47" name="Group 197"/>
              <p:cNvGrpSpPr/>
              <p:nvPr/>
            </p:nvGrpSpPr>
            <p:grpSpPr>
              <a:xfrm>
                <a:off x="822023" y="391240"/>
                <a:ext cx="146564" cy="146563"/>
                <a:chOff x="0" y="0"/>
                <a:chExt cx="146562" cy="146562"/>
              </a:xfrm>
            </p:grpSpPr>
            <p:sp>
              <p:nvSpPr>
                <p:cNvPr id="49" name="Shape 195"/>
                <p:cNvSpPr/>
                <p:nvPr/>
              </p:nvSpPr>
              <p:spPr>
                <a:xfrm>
                  <a:off x="0" y="0"/>
                  <a:ext cx="146563" cy="146563"/>
                </a:xfrm>
                <a:prstGeom prst="ellipse">
                  <a:avLst/>
                </a:prstGeom>
                <a:solidFill>
                  <a:srgbClr val="AAAAA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" name="Shape 196"/>
                <p:cNvSpPr/>
                <p:nvPr/>
              </p:nvSpPr>
              <p:spPr>
                <a:xfrm>
                  <a:off x="45484" y="45484"/>
                  <a:ext cx="55594" cy="55594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sp>
            <p:nvSpPr>
              <p:cNvPr id="48" name="Shape 198"/>
              <p:cNvSpPr/>
              <p:nvPr/>
            </p:nvSpPr>
            <p:spPr>
              <a:xfrm>
                <a:off x="943097" y="518686"/>
                <a:ext cx="70096" cy="7009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9" name="Left Arrow 78"/>
            <p:cNvSpPr/>
            <p:nvPr/>
          </p:nvSpPr>
          <p:spPr>
            <a:xfrm rot="1712510">
              <a:off x="1199556" y="5796458"/>
              <a:ext cx="166387" cy="65998"/>
            </a:xfrm>
            <a:prstGeom prst="leftArrow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eft Arrow 79"/>
            <p:cNvSpPr/>
            <p:nvPr/>
          </p:nvSpPr>
          <p:spPr>
            <a:xfrm rot="1712510">
              <a:off x="1148755" y="5880118"/>
              <a:ext cx="166387" cy="65998"/>
            </a:xfrm>
            <a:prstGeom prst="leftArrow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eft Arrow 80"/>
            <p:cNvSpPr/>
            <p:nvPr/>
          </p:nvSpPr>
          <p:spPr>
            <a:xfrm rot="1712510">
              <a:off x="969157" y="5658980"/>
              <a:ext cx="166387" cy="65998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eft Arrow 81"/>
            <p:cNvSpPr/>
            <p:nvPr/>
          </p:nvSpPr>
          <p:spPr>
            <a:xfrm rot="1712510">
              <a:off x="1237605" y="5670832"/>
              <a:ext cx="166387" cy="65998"/>
            </a:xfrm>
            <a:prstGeom prst="leftArrow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3597" y="1193633"/>
            <a:ext cx="3293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Human Phenotype</a:t>
            </a:r>
            <a:endParaRPr lang="en-US" sz="22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9764" y="1265762"/>
            <a:ext cx="4724827" cy="5434798"/>
            <a:chOff x="4584272" y="1295742"/>
            <a:chExt cx="4724827" cy="5434798"/>
          </a:xfrm>
        </p:grpSpPr>
        <p:sp>
          <p:nvSpPr>
            <p:cNvPr id="83" name="TextBox 82"/>
            <p:cNvSpPr txBox="1"/>
            <p:nvPr/>
          </p:nvSpPr>
          <p:spPr>
            <a:xfrm>
              <a:off x="5727568" y="1295742"/>
              <a:ext cx="2529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Mouse Phenotype</a:t>
              </a:r>
              <a:endParaRPr lang="en-US" sz="2200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84" name="Group 584"/>
            <p:cNvGrpSpPr/>
            <p:nvPr/>
          </p:nvGrpSpPr>
          <p:grpSpPr>
            <a:xfrm>
              <a:off x="4778684" y="1875154"/>
              <a:ext cx="2041216" cy="2268950"/>
              <a:chOff x="-153639" y="14177"/>
              <a:chExt cx="3263733" cy="3226176"/>
            </a:xfrm>
          </p:grpSpPr>
          <p:grpSp>
            <p:nvGrpSpPr>
              <p:cNvPr id="85" name="Group 582"/>
              <p:cNvGrpSpPr/>
              <p:nvPr/>
            </p:nvGrpSpPr>
            <p:grpSpPr>
              <a:xfrm>
                <a:off x="-1" y="459044"/>
                <a:ext cx="2890700" cy="2781309"/>
                <a:chOff x="0" y="411206"/>
                <a:chExt cx="2890698" cy="2781307"/>
              </a:xfrm>
            </p:grpSpPr>
            <p:grpSp>
              <p:nvGrpSpPr>
                <p:cNvPr id="87" name="Group 580"/>
                <p:cNvGrpSpPr/>
                <p:nvPr/>
              </p:nvGrpSpPr>
              <p:grpSpPr>
                <a:xfrm>
                  <a:off x="0" y="411206"/>
                  <a:ext cx="2890699" cy="2781309"/>
                  <a:chOff x="0" y="0"/>
                  <a:chExt cx="2890698" cy="2781307"/>
                </a:xfrm>
              </p:grpSpPr>
              <p:pic>
                <p:nvPicPr>
                  <p:cNvPr id="89" name="droppedImage.pdf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887000" cy="278130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" name="droppedImage.pd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2456814" y="-295514"/>
                    <a:ext cx="133504" cy="73426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88" name="Shape 581"/>
                <p:cNvSpPr/>
                <p:nvPr/>
              </p:nvSpPr>
              <p:spPr>
                <a:xfrm>
                  <a:off x="2320" y="418111"/>
                  <a:ext cx="2870201" cy="2768601"/>
                </a:xfrm>
                <a:prstGeom prst="rect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3800">
                      <a:uFill>
                        <a:solidFill>
                          <a:srgbClr val="000000"/>
                        </a:solidFill>
                      </a:uFill>
                      <a:latin typeface="Cochin"/>
                      <a:ea typeface="Cochin"/>
                      <a:cs typeface="Cochin"/>
                      <a:sym typeface="Cochin"/>
                    </a:defRPr>
                  </a:pPr>
                  <a:endParaRPr/>
                </a:p>
              </p:txBody>
            </p:sp>
          </p:grpSp>
          <p:sp>
            <p:nvSpPr>
              <p:cNvPr id="86" name="Shape 583"/>
              <p:cNvSpPr/>
              <p:nvPr/>
            </p:nvSpPr>
            <p:spPr>
              <a:xfrm>
                <a:off x="-153639" y="14177"/>
                <a:ext cx="3263733" cy="4448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  <a:buFont typeface="Calibri"/>
                  <a:defRPr sz="1800">
                    <a:solidFill>
                      <a:schemeClr val="accent1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600" i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Abcc6</a:t>
                </a:r>
                <a:r>
                  <a:rPr sz="1600" baseline="30222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-/- </a:t>
                </a:r>
                <a:r>
                  <a:rPr sz="1600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Whiskers</a:t>
                </a:r>
              </a:p>
            </p:txBody>
          </p:sp>
        </p:grpSp>
        <p:grpSp>
          <p:nvGrpSpPr>
            <p:cNvPr id="91" name="Group 572"/>
            <p:cNvGrpSpPr/>
            <p:nvPr/>
          </p:nvGrpSpPr>
          <p:grpSpPr>
            <a:xfrm>
              <a:off x="7048964" y="1923955"/>
              <a:ext cx="2260135" cy="2220151"/>
              <a:chOff x="403438" y="-111294"/>
              <a:chExt cx="3124647" cy="2880602"/>
            </a:xfrm>
          </p:grpSpPr>
          <p:pic>
            <p:nvPicPr>
              <p:cNvPr id="92" name="droppedImage.pdf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3438" y="393708"/>
                <a:ext cx="2674228" cy="23706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3" name="Shape 569"/>
              <p:cNvSpPr/>
              <p:nvPr/>
            </p:nvSpPr>
            <p:spPr>
              <a:xfrm rot="12180532">
                <a:off x="1694443" y="660037"/>
                <a:ext cx="161377" cy="32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4" name="Shape 570"/>
              <p:cNvSpPr/>
              <p:nvPr/>
            </p:nvSpPr>
            <p:spPr>
              <a:xfrm>
                <a:off x="403438" y="-111294"/>
                <a:ext cx="3124647" cy="4556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buFont typeface="Calibri"/>
                  <a:defRPr sz="1800">
                    <a:solidFill>
                      <a:schemeClr val="accent1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i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Abcc6</a:t>
                </a:r>
                <a:r>
                  <a:rPr baseline="30222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-/- </a:t>
                </a:r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Artery</a:t>
                </a:r>
              </a:p>
            </p:txBody>
          </p:sp>
          <p:sp>
            <p:nvSpPr>
              <p:cNvPr id="95" name="Shape 571"/>
              <p:cNvSpPr/>
              <p:nvPr/>
            </p:nvSpPr>
            <p:spPr>
              <a:xfrm>
                <a:off x="403633" y="379930"/>
                <a:ext cx="2674225" cy="2389378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584272" y="4466493"/>
              <a:ext cx="4461760" cy="1742620"/>
              <a:chOff x="3973" y="4684354"/>
              <a:chExt cx="6384448" cy="2157095"/>
            </a:xfrm>
          </p:grpSpPr>
          <p:grpSp>
            <p:nvGrpSpPr>
              <p:cNvPr id="97" name="Group 605"/>
              <p:cNvGrpSpPr/>
              <p:nvPr/>
            </p:nvGrpSpPr>
            <p:grpSpPr>
              <a:xfrm>
                <a:off x="3973" y="4684354"/>
                <a:ext cx="6374193" cy="2149162"/>
                <a:chOff x="0" y="341124"/>
                <a:chExt cx="7302500" cy="3053255"/>
              </a:xfrm>
            </p:grpSpPr>
            <p:pic>
              <p:nvPicPr>
                <p:cNvPr id="99" name="droppedImage.pdf"/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41124"/>
                  <a:ext cx="7302500" cy="30532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01" name="Shape 587"/>
                <p:cNvSpPr/>
                <p:nvPr/>
              </p:nvSpPr>
              <p:spPr>
                <a:xfrm rot="18780000">
                  <a:off x="6635041" y="1434716"/>
                  <a:ext cx="177801" cy="355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2" name="Shape 588"/>
                <p:cNvSpPr/>
                <p:nvPr/>
              </p:nvSpPr>
              <p:spPr>
                <a:xfrm rot="18360000">
                  <a:off x="6572134" y="1521570"/>
                  <a:ext cx="806584" cy="2900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12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t>membrane</a:t>
                  </a:r>
                </a:p>
              </p:txBody>
            </p:sp>
            <p:sp>
              <p:nvSpPr>
                <p:cNvPr id="105" name="Shape 591"/>
                <p:cNvSpPr/>
                <p:nvPr/>
              </p:nvSpPr>
              <p:spPr>
                <a:xfrm rot="20100000">
                  <a:off x="5667695" y="2336161"/>
                  <a:ext cx="177801" cy="355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6" name="Shape 592"/>
                <p:cNvSpPr/>
                <p:nvPr/>
              </p:nvSpPr>
              <p:spPr>
                <a:xfrm rot="19620000">
                  <a:off x="6145575" y="2041638"/>
                  <a:ext cx="177801" cy="355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107" name="Shape 593"/>
                <p:cNvSpPr/>
                <p:nvPr/>
              </p:nvSpPr>
              <p:spPr>
                <a:xfrm flipH="1">
                  <a:off x="3837379" y="1995124"/>
                  <a:ext cx="12701" cy="76200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8" name="Shape 594"/>
                <p:cNvSpPr/>
                <p:nvPr/>
              </p:nvSpPr>
              <p:spPr>
                <a:xfrm>
                  <a:off x="3823947" y="2801866"/>
                  <a:ext cx="2" cy="470097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595"/>
                <p:cNvSpPr/>
                <p:nvPr/>
              </p:nvSpPr>
              <p:spPr>
                <a:xfrm>
                  <a:off x="3904786" y="2017126"/>
                  <a:ext cx="1132597" cy="6134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16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rPr dirty="0">
                      <a:solidFill>
                        <a:schemeClr val="bg1"/>
                      </a:solidFill>
                    </a:rPr>
                    <a:t>Retina</a:t>
                  </a:r>
                </a:p>
              </p:txBody>
            </p:sp>
            <p:sp>
              <p:nvSpPr>
                <p:cNvPr id="110" name="Shape 596"/>
                <p:cNvSpPr/>
                <p:nvPr/>
              </p:nvSpPr>
              <p:spPr>
                <a:xfrm>
                  <a:off x="3937874" y="2669780"/>
                  <a:ext cx="1102219" cy="6134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16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rPr dirty="0" smtClean="0">
                      <a:solidFill>
                        <a:schemeClr val="bg1"/>
                      </a:solidFill>
                    </a:rPr>
                    <a:t>Sclera</a:t>
                  </a:r>
                  <a:endParaRPr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Shape 597"/>
                <p:cNvSpPr/>
                <p:nvPr/>
              </p:nvSpPr>
              <p:spPr>
                <a:xfrm>
                  <a:off x="1821838" y="2561916"/>
                  <a:ext cx="329485" cy="6419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34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rPr dirty="0"/>
                    <a:t>*</a:t>
                  </a:r>
                </a:p>
              </p:txBody>
            </p:sp>
            <p:sp>
              <p:nvSpPr>
                <p:cNvPr id="113" name="Shape 599"/>
                <p:cNvSpPr/>
                <p:nvPr/>
              </p:nvSpPr>
              <p:spPr>
                <a:xfrm>
                  <a:off x="1559494" y="729711"/>
                  <a:ext cx="3717860" cy="5051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12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rPr dirty="0">
                      <a:solidFill>
                        <a:schemeClr val="bg1"/>
                      </a:solidFill>
                    </a:rPr>
                    <a:t>28 months old Abcc6-/- mouse</a:t>
                  </a:r>
                </a:p>
              </p:txBody>
            </p:sp>
            <p:sp>
              <p:nvSpPr>
                <p:cNvPr id="114" name="Shape 600"/>
                <p:cNvSpPr/>
                <p:nvPr/>
              </p:nvSpPr>
              <p:spPr>
                <a:xfrm rot="19320000">
                  <a:off x="6162632" y="2070969"/>
                  <a:ext cx="586489" cy="2900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buClr>
                      <a:srgbClr val="FFFFFF"/>
                    </a:buClr>
                    <a:buFont typeface="Arial"/>
                    <a:defRPr sz="1200">
                      <a:uFill>
                        <a:solidFill>
                          <a:srgbClr val="FFFFFF"/>
                        </a:solidFill>
                      </a:uFill>
                      <a:latin typeface="Chalkboard"/>
                      <a:ea typeface="Chalkboard"/>
                      <a:cs typeface="Chalkboard"/>
                      <a:sym typeface="Chalkboard"/>
                    </a:defRPr>
                  </a:lvl1pPr>
                </a:lstStyle>
                <a:p>
                  <a:r>
                    <a:t>Bruch’s</a:t>
                  </a:r>
                </a:p>
              </p:txBody>
            </p:sp>
          </p:grpSp>
          <p:sp>
            <p:nvSpPr>
              <p:cNvPr id="98" name="Shape 606"/>
              <p:cNvSpPr/>
              <p:nvPr/>
            </p:nvSpPr>
            <p:spPr>
              <a:xfrm>
                <a:off x="14228" y="4695988"/>
                <a:ext cx="6374193" cy="214546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</p:grpSp>
        <p:sp>
          <p:nvSpPr>
            <p:cNvPr id="119" name="Shape 608"/>
            <p:cNvSpPr/>
            <p:nvPr/>
          </p:nvSpPr>
          <p:spPr>
            <a:xfrm>
              <a:off x="4876224" y="6293262"/>
              <a:ext cx="4169807" cy="437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>
                  <a:srgbClr val="000000"/>
                </a:buClr>
                <a:buFont typeface="Calibri"/>
                <a:defRPr sz="1800">
                  <a:solidFill>
                    <a:schemeClr val="accent1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i="1" dirty="0">
                  <a:solidFill>
                    <a:srgbClr val="000000"/>
                  </a:solidFill>
                  <a:latin typeface="Comic Sans MS"/>
                  <a:cs typeface="Comic Sans MS"/>
                </a:rPr>
                <a:t>Abcc6</a:t>
              </a:r>
              <a:r>
                <a:rPr baseline="30222" dirty="0">
                  <a:solidFill>
                    <a:srgbClr val="000000"/>
                  </a:solidFill>
                  <a:latin typeface="Comic Sans MS"/>
                  <a:cs typeface="Comic Sans MS"/>
                </a:rPr>
                <a:t>-/- </a:t>
              </a:r>
              <a:r>
                <a:rPr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eyes</a:t>
              </a:r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(</a:t>
              </a:r>
              <a:r>
                <a:rPr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Bruch’s </a:t>
              </a:r>
              <a:r>
                <a:rPr dirty="0">
                  <a:solidFill>
                    <a:srgbClr val="000000"/>
                  </a:solidFill>
                  <a:latin typeface="Comic Sans MS"/>
                  <a:cs typeface="Comic Sans MS"/>
                </a:rPr>
                <a:t>membrane)</a:t>
              </a:r>
            </a:p>
          </p:txBody>
        </p:sp>
      </p:grpSp>
      <p:grpSp>
        <p:nvGrpSpPr>
          <p:cNvPr id="120" name="Group 212"/>
          <p:cNvGrpSpPr/>
          <p:nvPr/>
        </p:nvGrpSpPr>
        <p:grpSpPr>
          <a:xfrm>
            <a:off x="2535918" y="1763685"/>
            <a:ext cx="1582319" cy="3134954"/>
            <a:chOff x="0" y="0"/>
            <a:chExt cx="2082800" cy="4638751"/>
          </a:xfrm>
        </p:grpSpPr>
        <p:grpSp>
          <p:nvGrpSpPr>
            <p:cNvPr id="121" name="Group 209"/>
            <p:cNvGrpSpPr/>
            <p:nvPr/>
          </p:nvGrpSpPr>
          <p:grpSpPr>
            <a:xfrm>
              <a:off x="0" y="0"/>
              <a:ext cx="2082800" cy="4638751"/>
              <a:chOff x="0" y="0"/>
              <a:chExt cx="2082800" cy="4638750"/>
            </a:xfrm>
          </p:grpSpPr>
          <p:pic>
            <p:nvPicPr>
              <p:cNvPr id="124" name="droppedImage.png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082800" cy="4638750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sp>
            <p:nvSpPr>
              <p:cNvPr id="125" name="Shape 204"/>
              <p:cNvSpPr/>
              <p:nvPr/>
            </p:nvSpPr>
            <p:spPr>
              <a:xfrm>
                <a:off x="10676" y="3696"/>
                <a:ext cx="2057401" cy="4635054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  <p:sp>
            <p:nvSpPr>
              <p:cNvPr id="126" name="Shape 205"/>
              <p:cNvSpPr/>
              <p:nvPr/>
            </p:nvSpPr>
            <p:spPr>
              <a:xfrm flipH="1">
                <a:off x="787400" y="2387517"/>
                <a:ext cx="241697" cy="25778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  <p:sp>
            <p:nvSpPr>
              <p:cNvPr id="127" name="Shape 206"/>
              <p:cNvSpPr/>
              <p:nvPr/>
            </p:nvSpPr>
            <p:spPr>
              <a:xfrm flipH="1" flipV="1">
                <a:off x="787400" y="3169775"/>
                <a:ext cx="276523" cy="13724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  <p:sp>
            <p:nvSpPr>
              <p:cNvPr id="128" name="Shape 207"/>
              <p:cNvSpPr/>
              <p:nvPr/>
            </p:nvSpPr>
            <p:spPr>
              <a:xfrm>
                <a:off x="1092200" y="2378596"/>
                <a:ext cx="241697" cy="25778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  <p:sp>
            <p:nvSpPr>
              <p:cNvPr id="129" name="Shape 208"/>
              <p:cNvSpPr/>
              <p:nvPr/>
            </p:nvSpPr>
            <p:spPr>
              <a:xfrm flipV="1">
                <a:off x="1092200" y="3165996"/>
                <a:ext cx="276523" cy="13724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800">
                    <a:uFill>
                      <a:solidFill>
                        <a:srgbClr val="000000"/>
                      </a:solidFill>
                    </a:uFill>
                    <a:latin typeface="Cochin"/>
                    <a:ea typeface="Cochin"/>
                    <a:cs typeface="Cochin"/>
                    <a:sym typeface="Cochin"/>
                  </a:defRPr>
                </a:pPr>
                <a:endParaRPr/>
              </a:p>
            </p:txBody>
          </p:sp>
        </p:grpSp>
        <p:sp>
          <p:nvSpPr>
            <p:cNvPr id="122" name="Shape 210"/>
            <p:cNvSpPr/>
            <p:nvPr/>
          </p:nvSpPr>
          <p:spPr>
            <a:xfrm flipH="1" flipV="1">
              <a:off x="901700" y="845675"/>
              <a:ext cx="237530" cy="26877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Cochin"/>
                  <a:ea typeface="Cochin"/>
                  <a:cs typeface="Cochin"/>
                  <a:sym typeface="Cochin"/>
                </a:defRPr>
              </a:pPr>
              <a:endParaRPr/>
            </a:p>
          </p:txBody>
        </p:sp>
        <p:sp>
          <p:nvSpPr>
            <p:cNvPr id="123" name="Shape 211"/>
            <p:cNvSpPr/>
            <p:nvPr/>
          </p:nvSpPr>
          <p:spPr>
            <a:xfrm flipV="1">
              <a:off x="1155700" y="1133996"/>
              <a:ext cx="237530" cy="26877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Cochin"/>
                  <a:ea typeface="Cochin"/>
                  <a:cs typeface="Cochin"/>
                  <a:sym typeface="Cochin"/>
                </a:defRPr>
              </a:pPr>
              <a:endParaRPr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760416" y="4911757"/>
            <a:ext cx="127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Vascular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36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Hypothesis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Comic Sans MS"/>
                <a:cs typeface="Comic Sans MS"/>
              </a:rPr>
              <a:t>4-phenylbutyrate (4-PBA)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omic Sans MS"/>
                <a:cs typeface="Comic Sans MS"/>
              </a:rPr>
              <a:t>drug used to treat urea cycle disorders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Comic Sans MS"/>
                <a:cs typeface="Comic Sans MS"/>
              </a:rPr>
              <a:t> also interferes with ER chaperones </a:t>
            </a:r>
            <a:endParaRPr lang="en-US" sz="2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Comic Sans MS"/>
                <a:cs typeface="Comic Sans MS"/>
              </a:rPr>
              <a:t>Most ABCC6 mutants have normal transport activity, but abnormal cellular localization, which can be rescued by 4-PBA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Because 4-PBA rescues plasma membrane localization of several ABCC6 mutants, we hypothesize that it will also rescue ABCC6’s function </a:t>
            </a:r>
            <a:r>
              <a:rPr lang="en-US" sz="2800" b="1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i.e.</a:t>
            </a:r>
            <a:r>
              <a:rPr lang="en-US" sz="28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 calcification inhibition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72426" y="3731803"/>
            <a:ext cx="3118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(Le </a:t>
            </a:r>
            <a:r>
              <a:rPr lang="en-US" sz="1200" dirty="0">
                <a:solidFill>
                  <a:schemeClr val="bg1"/>
                </a:solidFill>
                <a:latin typeface="Comic Sans MS"/>
                <a:cs typeface="Comic Sans MS"/>
              </a:rPr>
              <a:t>Saux et al., 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2011; </a:t>
            </a:r>
            <a:r>
              <a:rPr lang="en-US" sz="1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Pomozi</a:t>
            </a:r>
            <a:r>
              <a:rPr lang="en-US" sz="1200" dirty="0" smtClean="0">
                <a:solidFill>
                  <a:schemeClr val="bg1"/>
                </a:solidFill>
                <a:latin typeface="Comic Sans MS"/>
                <a:cs typeface="Comic Sans MS"/>
              </a:rPr>
              <a:t> et al., 2014) </a:t>
            </a:r>
            <a:endParaRPr lang="en-US" sz="1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81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8"/>
          <p:cNvGrpSpPr/>
          <p:nvPr/>
        </p:nvGrpSpPr>
        <p:grpSpPr>
          <a:xfrm>
            <a:off x="522871" y="503608"/>
            <a:ext cx="7859898" cy="5771634"/>
            <a:chOff x="0" y="355697"/>
            <a:chExt cx="7859896" cy="5771633"/>
          </a:xfrm>
        </p:grpSpPr>
        <p:sp>
          <p:nvSpPr>
            <p:cNvPr id="5" name="Shape 417"/>
            <p:cNvSpPr/>
            <p:nvPr/>
          </p:nvSpPr>
          <p:spPr>
            <a:xfrm>
              <a:off x="2767314" y="355697"/>
              <a:ext cx="4132568" cy="1610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200" dirty="0" smtClean="0">
                  <a:solidFill>
                    <a:srgbClr val="3366FF"/>
                  </a:solidFill>
                  <a:latin typeface="Comic Sans MS"/>
                  <a:cs typeface="Comic Sans MS"/>
                </a:rPr>
                <a:t>4-PBA </a:t>
              </a:r>
              <a:r>
                <a:rPr lang="en-US" sz="2200" dirty="0" smtClean="0">
                  <a:solidFill>
                    <a:srgbClr val="3366FF"/>
                  </a:solidFill>
                  <a:latin typeface="Comic Sans MS"/>
                  <a:cs typeface="Comic Sans MS"/>
                </a:rPr>
                <a:t>interferes with ER chaperones</a:t>
              </a:r>
              <a:endParaRPr sz="2200" dirty="0" smtClean="0">
                <a:solidFill>
                  <a:srgbClr val="3366FF"/>
                </a:solidFill>
                <a:latin typeface="Comic Sans MS"/>
                <a:cs typeface="Comic Sans MS"/>
              </a:endParaRPr>
            </a:p>
            <a:p>
              <a:pPr algn="l" defTabSz="457200">
                <a:defRPr sz="1800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  <a:p>
              <a:pPr algn="l" defTabSz="457200">
                <a:defRPr sz="1800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- Inducing 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Hsp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-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70 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and 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Hsp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-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90 </a:t>
              </a:r>
              <a:endParaRPr sz="16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  <a:p>
              <a:pPr algn="l" defTabSz="457200">
                <a:defRPr sz="1800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- Inhibiting 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Hsc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-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70 </a:t>
              </a:r>
              <a:r>
                <a:rPr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and CHIP</a:t>
              </a:r>
              <a:endParaRPr sz="16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6" name="Group 437"/>
            <p:cNvGrpSpPr/>
            <p:nvPr/>
          </p:nvGrpSpPr>
          <p:grpSpPr>
            <a:xfrm>
              <a:off x="0" y="1161045"/>
              <a:ext cx="7859896" cy="4966285"/>
              <a:chOff x="0" y="0"/>
              <a:chExt cx="7859895" cy="4966283"/>
            </a:xfrm>
          </p:grpSpPr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11073" y="3586471"/>
                <a:ext cx="1308101" cy="1308101"/>
              </a:xfrm>
              <a:prstGeom prst="rect">
                <a:avLst/>
              </a:prstGeom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8" name="Shape 419"/>
              <p:cNvSpPr/>
              <p:nvPr/>
            </p:nvSpPr>
            <p:spPr>
              <a:xfrm>
                <a:off x="615823" y="3943004"/>
                <a:ext cx="621564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 sz="3200" b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ER</a:t>
                </a:r>
              </a:p>
            </p:txBody>
          </p:sp>
          <p:sp>
            <p:nvSpPr>
              <p:cNvPr id="9" name="Shape 420"/>
              <p:cNvSpPr/>
              <p:nvPr/>
            </p:nvSpPr>
            <p:spPr>
              <a:xfrm>
                <a:off x="0" y="0"/>
                <a:ext cx="1898239" cy="1270000"/>
              </a:xfrm>
              <a:prstGeom prst="rect">
                <a:avLst/>
              </a:prstGeom>
              <a:blipFill rotWithShape="1">
                <a:blip r:embed="rId4">
                  <a:alphaModFix amt="78313"/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hape 421"/>
              <p:cNvSpPr/>
              <p:nvPr/>
            </p:nvSpPr>
            <p:spPr>
              <a:xfrm>
                <a:off x="252628" y="422121"/>
                <a:ext cx="1520911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/>
                </a:lvl1pPr>
              </a:lstStyle>
              <a:p>
                <a:r>
                  <a:rPr b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Maturation</a:t>
                </a:r>
              </a:p>
            </p:txBody>
          </p:sp>
          <p:sp>
            <p:nvSpPr>
              <p:cNvPr id="11" name="Shape 422"/>
              <p:cNvSpPr/>
              <p:nvPr/>
            </p:nvSpPr>
            <p:spPr>
              <a:xfrm>
                <a:off x="462097" y="2416946"/>
                <a:ext cx="1025433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Hsp-70</a:t>
                </a:r>
              </a:p>
            </p:txBody>
          </p:sp>
          <p:sp>
            <p:nvSpPr>
              <p:cNvPr id="12" name="Shape 423"/>
              <p:cNvSpPr/>
              <p:nvPr/>
            </p:nvSpPr>
            <p:spPr>
              <a:xfrm>
                <a:off x="462097" y="2047082"/>
                <a:ext cx="1025433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Hsp-90</a:t>
                </a:r>
              </a:p>
            </p:txBody>
          </p:sp>
          <p:sp>
            <p:nvSpPr>
              <p:cNvPr id="13" name="Shape 424"/>
              <p:cNvSpPr/>
              <p:nvPr/>
            </p:nvSpPr>
            <p:spPr>
              <a:xfrm>
                <a:off x="3344506" y="2286489"/>
                <a:ext cx="886047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4-PBA</a:t>
                </a:r>
              </a:p>
            </p:txBody>
          </p:sp>
          <p:sp>
            <p:nvSpPr>
              <p:cNvPr id="14" name="Shape 425"/>
              <p:cNvSpPr/>
              <p:nvPr/>
            </p:nvSpPr>
            <p:spPr>
              <a:xfrm flipH="1" flipV="1">
                <a:off x="1472430" y="2499367"/>
                <a:ext cx="168543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5" name="Shape 426"/>
              <p:cNvSpPr/>
              <p:nvPr/>
            </p:nvSpPr>
            <p:spPr>
              <a:xfrm flipV="1">
                <a:off x="949119" y="2879313"/>
                <a:ext cx="1" cy="667220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16" name="Shape 427"/>
              <p:cNvSpPr/>
              <p:nvPr/>
            </p:nvSpPr>
            <p:spPr>
              <a:xfrm flipV="1">
                <a:off x="949119" y="1381352"/>
                <a:ext cx="1" cy="66722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7" name="Shape 428"/>
              <p:cNvSpPr/>
              <p:nvPr/>
            </p:nvSpPr>
            <p:spPr>
              <a:xfrm>
                <a:off x="3294146" y="4396123"/>
                <a:ext cx="1774830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Hsp-90/Aha1</a:t>
                </a:r>
              </a:p>
            </p:txBody>
          </p:sp>
          <p:sp>
            <p:nvSpPr>
              <p:cNvPr id="18" name="Shape 429"/>
              <p:cNvSpPr/>
              <p:nvPr/>
            </p:nvSpPr>
            <p:spPr>
              <a:xfrm>
                <a:off x="3294472" y="3759746"/>
                <a:ext cx="1814016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Hsc-70/CHIP</a:t>
                </a:r>
              </a:p>
            </p:txBody>
          </p:sp>
          <p:sp>
            <p:nvSpPr>
              <p:cNvPr id="19" name="Shape 430"/>
              <p:cNvSpPr/>
              <p:nvPr/>
            </p:nvSpPr>
            <p:spPr>
              <a:xfrm flipV="1">
                <a:off x="1712330" y="4064873"/>
                <a:ext cx="1482925" cy="17564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0" name="Shape 431"/>
              <p:cNvSpPr/>
              <p:nvPr/>
            </p:nvSpPr>
            <p:spPr>
              <a:xfrm>
                <a:off x="5961655" y="3696282"/>
                <a:ext cx="1898240" cy="1270001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432"/>
              <p:cNvSpPr/>
              <p:nvPr/>
            </p:nvSpPr>
            <p:spPr>
              <a:xfrm>
                <a:off x="6112599" y="4118404"/>
                <a:ext cx="1662269" cy="425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b="1" dirty="0">
                    <a:latin typeface="Comic Sans MS"/>
                    <a:cs typeface="Comic Sans MS"/>
                  </a:rPr>
                  <a:t>Degradation</a:t>
                </a:r>
              </a:p>
            </p:txBody>
          </p:sp>
          <p:sp>
            <p:nvSpPr>
              <p:cNvPr id="23" name="Shape 434"/>
              <p:cNvSpPr/>
              <p:nvPr/>
            </p:nvSpPr>
            <p:spPr>
              <a:xfrm>
                <a:off x="1712338" y="4240521"/>
                <a:ext cx="1484849" cy="38096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4" name="Shape 435"/>
              <p:cNvSpPr/>
              <p:nvPr/>
            </p:nvSpPr>
            <p:spPr>
              <a:xfrm>
                <a:off x="5065538" y="3965578"/>
                <a:ext cx="69860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5" name="Shape 436"/>
              <p:cNvSpPr/>
              <p:nvPr/>
            </p:nvSpPr>
            <p:spPr>
              <a:xfrm>
                <a:off x="5065538" y="4609001"/>
                <a:ext cx="69860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</p:grpSp>
      <p:sp>
        <p:nvSpPr>
          <p:cNvPr id="26" name="Shape 430"/>
          <p:cNvSpPr/>
          <p:nvPr/>
        </p:nvSpPr>
        <p:spPr>
          <a:xfrm flipV="1">
            <a:off x="2556936" y="8050297"/>
            <a:ext cx="1482926" cy="17564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7" name="Shape 430"/>
          <p:cNvSpPr/>
          <p:nvPr/>
        </p:nvSpPr>
        <p:spPr>
          <a:xfrm flipV="1">
            <a:off x="2709336" y="8202697"/>
            <a:ext cx="1482926" cy="17564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9" name="Shape 434"/>
          <p:cNvSpPr/>
          <p:nvPr/>
        </p:nvSpPr>
        <p:spPr>
          <a:xfrm flipV="1">
            <a:off x="2235210" y="5225629"/>
            <a:ext cx="1484850" cy="28984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pic>
        <p:nvPicPr>
          <p:cNvPr id="35" name="Picture 34" descr="Unknow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789" y="565163"/>
            <a:ext cx="1866419" cy="18664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203334" y="4021204"/>
            <a:ext cx="197069" cy="1029188"/>
            <a:chOff x="5126917" y="3206023"/>
            <a:chExt cx="197069" cy="1029188"/>
          </a:xfrm>
        </p:grpSpPr>
        <p:sp>
          <p:nvSpPr>
            <p:cNvPr id="30" name="Shape 430"/>
            <p:cNvSpPr/>
            <p:nvPr/>
          </p:nvSpPr>
          <p:spPr>
            <a:xfrm>
              <a:off x="5225452" y="3206023"/>
              <a:ext cx="0" cy="102918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headEnd type="non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1" name="Shape 430"/>
            <p:cNvSpPr/>
            <p:nvPr/>
          </p:nvSpPr>
          <p:spPr>
            <a:xfrm flipH="1">
              <a:off x="5126917" y="4235211"/>
              <a:ext cx="19706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non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82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Purpose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33" y="1480609"/>
            <a:ext cx="716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Can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4-PBA restore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plasma membrane localization of various ABCC6 mutants and stop/prevent further calcification?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013" y="5747748"/>
            <a:ext cx="809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As an existing drug, 4-PBA could be a feasible way to treat PXE patients.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608" y="2992913"/>
            <a:ext cx="9096105" cy="2124016"/>
            <a:chOff x="-1" y="2438189"/>
            <a:chExt cx="9096105" cy="2124016"/>
          </a:xfrm>
        </p:grpSpPr>
        <p:sp>
          <p:nvSpPr>
            <p:cNvPr id="30" name="TextBox 29"/>
            <p:cNvSpPr txBox="1"/>
            <p:nvPr/>
          </p:nvSpPr>
          <p:spPr>
            <a:xfrm>
              <a:off x="-1" y="3574288"/>
              <a:ext cx="1845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ABCC6 mutants (disease-causing) </a:t>
              </a:r>
              <a:endParaRPr lang="en-US" sz="13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6782" y="3297706"/>
              <a:ext cx="731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ctive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19284" y="4079153"/>
              <a:ext cx="990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I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nactive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63349" y="2698924"/>
              <a:ext cx="1355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I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ntracellular (incorrect)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63349" y="3666295"/>
              <a:ext cx="13550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P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lasma membrane (correct)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6443" y="2438189"/>
              <a:ext cx="2027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o rescue of </a:t>
              </a:r>
              <a:r>
                <a:rPr lang="en-US" sz="1400" dirty="0">
                  <a:solidFill>
                    <a:srgbClr val="000000"/>
                  </a:solidFill>
                  <a:latin typeface="Comic Sans MS"/>
                  <a:cs typeface="Comic Sans MS"/>
                </a:rPr>
                <a:t>plasma membrane </a:t>
              </a:r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localization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rot="20353552">
              <a:off x="1436009" y="3554641"/>
              <a:ext cx="546100" cy="125693"/>
            </a:xfrm>
            <a:prstGeom prst="rightArrow">
              <a:avLst/>
            </a:prstGeom>
            <a:gradFill>
              <a:gsLst>
                <a:gs pos="100000">
                  <a:srgbClr val="FF000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 rot="1241637">
              <a:off x="1452201" y="4016306"/>
              <a:ext cx="546100" cy="1256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20353552">
              <a:off x="2878261" y="3159297"/>
              <a:ext cx="546100" cy="125693"/>
            </a:xfrm>
            <a:prstGeom prst="rightArrow">
              <a:avLst/>
            </a:prstGeom>
            <a:gradFill>
              <a:gsLst>
                <a:gs pos="100000">
                  <a:srgbClr val="FF000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1241637">
              <a:off x="2878207" y="3603810"/>
              <a:ext cx="546100" cy="1256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20353552">
              <a:off x="4557306" y="2684839"/>
              <a:ext cx="546100" cy="1256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 rot="1241637">
              <a:off x="4576894" y="3137454"/>
              <a:ext cx="546100" cy="125693"/>
            </a:xfrm>
            <a:prstGeom prst="rightArrow">
              <a:avLst/>
            </a:prstGeom>
            <a:gradFill>
              <a:gsLst>
                <a:gs pos="100000">
                  <a:srgbClr val="FF000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5866361" y="3851917"/>
              <a:ext cx="546100" cy="125693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2000">
                  <a:srgbClr val="FF0000"/>
                </a:gs>
                <a:gs pos="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00813" y="4254428"/>
              <a:ext cx="2410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Calcification inhibition</a:t>
              </a:r>
              <a:endParaRPr lang="en-US"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7065468" y="3177550"/>
              <a:ext cx="546100" cy="1256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53820" y="2820493"/>
              <a:ext cx="14422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No calcification 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inhibition</a:t>
              </a:r>
              <a:endParaRPr lang="en-US" sz="14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95999" y="3066536"/>
              <a:ext cx="2027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escue </a:t>
              </a:r>
              <a:r>
                <a:rPr lang="en-US" sz="1400" dirty="0">
                  <a:solidFill>
                    <a:srgbClr val="FF0000"/>
                  </a:solidFill>
                  <a:latin typeface="Comic Sans MS"/>
                  <a:cs typeface="Comic Sans MS"/>
                </a:rPr>
                <a:t>plasma membrane </a:t>
              </a:r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localization</a:t>
              </a:r>
              <a:endParaRPr lang="en-US"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497934" y="2246316"/>
            <a:ext cx="85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4-PBA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893" y="5203413"/>
            <a:ext cx="10714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tx1">
                    <a:lumMod val="50000"/>
                  </a:schemeClr>
                </a:solidFill>
                <a:latin typeface="Comic Sans MS"/>
                <a:cs typeface="Comic Sans MS"/>
              </a:rPr>
              <a:t>i</a:t>
            </a:r>
            <a:r>
              <a:rPr lang="en-US" sz="1300" i="1" dirty="0" smtClean="0">
                <a:solidFill>
                  <a:schemeClr val="tx1">
                    <a:lumMod val="50000"/>
                  </a:schemeClr>
                </a:solidFill>
                <a:latin typeface="Comic Sans MS"/>
                <a:cs typeface="Comic Sans MS"/>
              </a:rPr>
              <a:t>n vitro</a:t>
            </a:r>
            <a:endParaRPr lang="en-US" sz="1300" i="1" dirty="0">
              <a:solidFill>
                <a:schemeClr val="tx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9923" y="5197341"/>
            <a:ext cx="15625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7F7F7F"/>
                </a:solidFill>
                <a:latin typeface="Comic Sans MS"/>
                <a:cs typeface="Comic Sans MS"/>
              </a:rPr>
              <a:t>i</a:t>
            </a:r>
            <a:r>
              <a:rPr lang="en-US" sz="1300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n vitro </a:t>
            </a:r>
            <a:r>
              <a:rPr lang="en-US" sz="1300" dirty="0" smtClean="0">
                <a:solidFill>
                  <a:srgbClr val="7F7F7F"/>
                </a:solidFill>
                <a:latin typeface="Comic Sans MS"/>
                <a:cs typeface="Comic Sans MS"/>
              </a:rPr>
              <a:t>&amp;</a:t>
            </a:r>
            <a:r>
              <a:rPr lang="en-US" sz="1300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in vivo</a:t>
            </a:r>
            <a:endParaRPr lang="en-US" sz="1300" i="1" dirty="0">
              <a:solidFill>
                <a:srgbClr val="7F7F7F"/>
              </a:solidFill>
              <a:latin typeface="Comic Sans MS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0511" y="5198481"/>
            <a:ext cx="718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in vivo</a:t>
            </a:r>
            <a:endParaRPr lang="en-US" sz="1300" i="1" dirty="0">
              <a:solidFill>
                <a:srgbClr val="7F7F7F"/>
              </a:solidFill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91255" y="2640486"/>
            <a:ext cx="0" cy="506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85892" y="4325893"/>
            <a:ext cx="81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1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Methods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Used an ABCC6 KO mouse strain (mice had no ABCC6 protein)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Hydrodynamic tail vein injections of a plasmid allowed expression of mutant and normal human ABCC6 in liver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Cryoinjury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hearts induced cardiac calcification in ABCC6 KO mice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Immunohistochemistry of livers to verify expression of human ABCC6</a:t>
            </a:r>
          </a:p>
        </p:txBody>
      </p:sp>
    </p:spTree>
    <p:extLst>
      <p:ext uri="{BB962C8B-B14F-4D97-AF65-F5344CB8AC3E}">
        <p14:creationId xmlns:p14="http://schemas.microsoft.com/office/powerpoint/2010/main" val="22895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488"/>
          <p:cNvSpPr/>
          <p:nvPr/>
        </p:nvSpPr>
        <p:spPr>
          <a:xfrm>
            <a:off x="239525" y="528612"/>
            <a:ext cx="867383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ctr">
              <a:defRPr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1" dirty="0">
                <a:solidFill>
                  <a:srgbClr val="000000"/>
                </a:solidFill>
                <a:latin typeface="Comic Sans MS"/>
                <a:cs typeface="Comic Sans MS"/>
              </a:rPr>
              <a:t>The cellular localization of 40% of the mutants can be rescued by 4-PBA treatment </a:t>
            </a:r>
            <a:r>
              <a:rPr sz="3000" b="1" i="1" dirty="0">
                <a:solidFill>
                  <a:srgbClr val="3366FF"/>
                </a:solidFill>
                <a:latin typeface="Comic Sans MS"/>
                <a:cs typeface="Comic Sans MS"/>
              </a:rPr>
              <a:t>in vivo</a:t>
            </a:r>
            <a:r>
              <a:rPr sz="3000" b="1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(in humanized mouse model)</a:t>
            </a:r>
            <a:endParaRPr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24" name="Shape 474"/>
          <p:cNvSpPr/>
          <p:nvPr/>
        </p:nvSpPr>
        <p:spPr>
          <a:xfrm rot="21599998">
            <a:off x="217958" y="6434499"/>
            <a:ext cx="3218646" cy="352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566" y="2459058"/>
            <a:ext cx="8716109" cy="3885614"/>
            <a:chOff x="329566" y="2246014"/>
            <a:chExt cx="8716109" cy="3885614"/>
          </a:xfrm>
        </p:grpSpPr>
        <p:grpSp>
          <p:nvGrpSpPr>
            <p:cNvPr id="22" name="Group 21"/>
            <p:cNvGrpSpPr/>
            <p:nvPr/>
          </p:nvGrpSpPr>
          <p:grpSpPr>
            <a:xfrm>
              <a:off x="329566" y="2246014"/>
              <a:ext cx="6499293" cy="3413452"/>
              <a:chOff x="1173553" y="1526320"/>
              <a:chExt cx="6499293" cy="3413452"/>
            </a:xfrm>
          </p:grpSpPr>
          <p:sp>
            <p:nvSpPr>
              <p:cNvPr id="7" name="Shape 474"/>
              <p:cNvSpPr/>
              <p:nvPr/>
            </p:nvSpPr>
            <p:spPr>
              <a:xfrm rot="21599998">
                <a:off x="1982318" y="1526322"/>
                <a:ext cx="841752" cy="352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3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</a:rPr>
                  <a:t>R1314W</a:t>
                </a:r>
              </a:p>
            </p:txBody>
          </p:sp>
          <p:pic>
            <p:nvPicPr>
              <p:cNvPr id="8" name="droppedImage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81070" y="1924370"/>
                <a:ext cx="1371600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roppedImage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81071" y="3568172"/>
                <a:ext cx="1371599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" name="Shape 477"/>
              <p:cNvSpPr/>
              <p:nvPr/>
            </p:nvSpPr>
            <p:spPr>
              <a:xfrm rot="16199976">
                <a:off x="811063" y="2357358"/>
                <a:ext cx="1232491" cy="5075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</a:rPr>
                  <a:t>Untreated</a:t>
                </a:r>
              </a:p>
            </p:txBody>
          </p:sp>
          <p:sp>
            <p:nvSpPr>
              <p:cNvPr id="11" name="Shape 478"/>
              <p:cNvSpPr/>
              <p:nvPr/>
            </p:nvSpPr>
            <p:spPr>
              <a:xfrm rot="16199976">
                <a:off x="880311" y="4004257"/>
                <a:ext cx="1148689" cy="5051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4</a:t>
                </a:r>
                <a:r>
                  <a:rPr dirty="0" smtClean="0"/>
                  <a:t>-</a:t>
                </a:r>
                <a:r>
                  <a:rPr lang="x-none" dirty="0" smtClean="0">
                    <a:solidFill>
                      <a:schemeClr val="bg1"/>
                    </a:solidFill>
                  </a:rPr>
                  <a:t>4-</a:t>
                </a:r>
                <a:r>
                  <a:rPr dirty="0" smtClean="0">
                    <a:solidFill>
                      <a:srgbClr val="000000"/>
                    </a:solidFill>
                  </a:rPr>
                  <a:t>PBA</a:t>
                </a:r>
                <a:endParaRPr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" name="droppedImage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0258" y="1924370"/>
                <a:ext cx="1371601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droppedImage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0257" y="3568172"/>
                <a:ext cx="1371601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" name="Shape 481"/>
              <p:cNvSpPr/>
              <p:nvPr/>
            </p:nvSpPr>
            <p:spPr>
              <a:xfrm rot="21599998">
                <a:off x="3521506" y="1526321"/>
                <a:ext cx="841752" cy="348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300">
                    <a:solidFill>
                      <a:srgbClr val="0042A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</a:rPr>
                  <a:t>Q1347H</a:t>
                </a:r>
              </a:p>
            </p:txBody>
          </p:sp>
          <p:pic>
            <p:nvPicPr>
              <p:cNvPr id="15" name="droppedImage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2709" y="1924370"/>
                <a:ext cx="1371601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" name="Shape 483"/>
              <p:cNvSpPr/>
              <p:nvPr/>
            </p:nvSpPr>
            <p:spPr>
              <a:xfrm rot="21599998">
                <a:off x="5033954" y="1526321"/>
                <a:ext cx="841752" cy="3485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300">
                    <a:solidFill>
                      <a:srgbClr val="0042A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</a:rPr>
                  <a:t>S1121W</a:t>
                </a:r>
              </a:p>
            </p:txBody>
          </p:sp>
          <p:pic>
            <p:nvPicPr>
              <p:cNvPr id="17" name="droppedImage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7812" y="3568172"/>
                <a:ext cx="1371601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" name="Shape 485"/>
              <p:cNvSpPr/>
              <p:nvPr/>
            </p:nvSpPr>
            <p:spPr>
              <a:xfrm rot="21599998">
                <a:off x="6602495" y="1526320"/>
                <a:ext cx="841751" cy="348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300">
                    <a:solidFill>
                      <a:srgbClr val="0042A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>
                    <a:solidFill>
                      <a:srgbClr val="000000"/>
                    </a:solidFill>
                  </a:rPr>
                  <a:t>R1114P</a:t>
                </a:r>
              </a:p>
            </p:txBody>
          </p:sp>
          <p:pic>
            <p:nvPicPr>
              <p:cNvPr id="19" name="droppedImage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1246" y="3568172"/>
                <a:ext cx="1371600" cy="1371600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pic>
            <p:nvPicPr>
              <p:cNvPr id="20" name="droppedImage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1246" y="1924370"/>
                <a:ext cx="1371600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" name="Shape 474"/>
            <p:cNvSpPr/>
            <p:nvPr/>
          </p:nvSpPr>
          <p:spPr>
            <a:xfrm rot="21599998">
              <a:off x="837084" y="5779388"/>
              <a:ext cx="5173398" cy="352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3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sz="12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Pomozi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1200" i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et al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. 2013, J. Invest. </a:t>
              </a:r>
              <a:r>
                <a:rPr lang="en-US" sz="12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Dermatol</a:t>
              </a:r>
              <a:r>
                <a:rPr lang="en-US" sz="1200" dirty="0">
                  <a:solidFill>
                    <a:srgbClr val="000000"/>
                  </a:solidFill>
                  <a:latin typeface="Comic Sans MS"/>
                  <a:cs typeface="Comic Sans MS"/>
                </a:rPr>
                <a:t>.; </a:t>
              </a: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Le </a:t>
              </a:r>
              <a:r>
                <a:rPr lang="en-US" sz="1200" dirty="0">
                  <a:solidFill>
                    <a:srgbClr val="000000"/>
                  </a:solidFill>
                  <a:latin typeface="Comic Sans MS"/>
                  <a:cs typeface="Comic Sans MS"/>
                </a:rPr>
                <a:t>Saux </a:t>
              </a:r>
              <a:r>
                <a:rPr lang="en-US" sz="1200" i="1" dirty="0">
                  <a:solidFill>
                    <a:srgbClr val="000000"/>
                  </a:solidFill>
                  <a:latin typeface="Comic Sans MS"/>
                  <a:cs typeface="Comic Sans MS"/>
                </a:rPr>
                <a:t>et al</a:t>
              </a:r>
              <a:r>
                <a:rPr lang="en-US" sz="1200" dirty="0">
                  <a:solidFill>
                    <a:srgbClr val="000000"/>
                  </a:solidFill>
                  <a:latin typeface="Comic Sans MS"/>
                  <a:cs typeface="Comic Sans MS"/>
                </a:rPr>
                <a:t>. 2011, </a:t>
              </a:r>
              <a:r>
                <a:rPr lang="en-US" sz="12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PLoS</a:t>
              </a:r>
              <a:r>
                <a:rPr lang="en-US" sz="1200" dirty="0">
                  <a:solidFill>
                    <a:srgbClr val="000000"/>
                  </a:solidFill>
                  <a:latin typeface="Comic Sans MS"/>
                  <a:cs typeface="Comic Sans MS"/>
                </a:rPr>
                <a:t> One</a:t>
              </a:r>
            </a:p>
            <a:p>
              <a:endParaRPr sz="12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98964" y="3664078"/>
              <a:ext cx="21467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FF00"/>
                  </a:solidFill>
                  <a:latin typeface="Comic Sans MS"/>
                  <a:cs typeface="Comic Sans MS"/>
                </a:rPr>
                <a:t>Green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: </a:t>
              </a:r>
              <a:r>
                <a:rPr lang="en-US" sz="1400" dirty="0">
                  <a:solidFill>
                    <a:schemeClr val="bg1"/>
                  </a:solidFill>
                  <a:latin typeface="Comic Sans MS"/>
                  <a:cs typeface="Comic Sans MS"/>
                </a:rPr>
                <a:t>h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uman 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ABCC6 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protein</a:t>
              </a:r>
            </a:p>
            <a:p>
              <a:endParaRPr lang="en-US" sz="1400" dirty="0" smtClean="0">
                <a:solidFill>
                  <a:schemeClr val="bg1"/>
                </a:solidFill>
                <a:latin typeface="Comic Sans MS"/>
                <a:cs typeface="Comic Sans MS"/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Red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: plasma 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membrane marker (cadherin)</a:t>
              </a:r>
              <a:endParaRPr lang="en-US" sz="1400" dirty="0" smtClean="0">
                <a:solidFill>
                  <a:schemeClr val="bg1"/>
                </a:solidFill>
                <a:latin typeface="Comic Sans MS"/>
                <a:cs typeface="Comic Sans MS"/>
              </a:endParaRPr>
            </a:p>
            <a:p>
              <a:endParaRPr lang="en-US" sz="1400" dirty="0" smtClean="0">
                <a:solidFill>
                  <a:schemeClr val="bg1"/>
                </a:solidFill>
                <a:latin typeface="Comic Sans MS"/>
                <a:cs typeface="Comic Sans MS"/>
              </a:endParaRPr>
            </a:p>
            <a:p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Blue</a:t>
              </a:r>
              <a:r>
                <a:rPr lang="en-US" sz="14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: nuclei</a:t>
              </a:r>
              <a:endParaRPr lang="en-US" sz="14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3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488"/>
          <p:cNvSpPr/>
          <p:nvPr/>
        </p:nvSpPr>
        <p:spPr>
          <a:xfrm>
            <a:off x="73220" y="513842"/>
            <a:ext cx="909293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ctr">
              <a:defRPr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Heart Calcification</a:t>
            </a:r>
            <a:endParaRPr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1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14570" t="5617" b="18586"/>
          <a:stretch>
            <a:fillRect/>
          </a:stretch>
        </p:blipFill>
        <p:spPr>
          <a:xfrm>
            <a:off x="2000921" y="1573503"/>
            <a:ext cx="4949114" cy="4416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20"/>
          <p:cNvSpPr/>
          <p:nvPr/>
        </p:nvSpPr>
        <p:spPr>
          <a:xfrm>
            <a:off x="3711331" y="5971378"/>
            <a:ext cx="69890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ABCC6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R1314W</a:t>
            </a:r>
          </a:p>
        </p:txBody>
      </p:sp>
      <p:sp>
        <p:nvSpPr>
          <p:cNvPr id="113" name="Shape 121"/>
          <p:cNvSpPr/>
          <p:nvPr/>
        </p:nvSpPr>
        <p:spPr>
          <a:xfrm>
            <a:off x="4509710" y="5971378"/>
            <a:ext cx="6732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ABCC6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Q1347H</a:t>
            </a:r>
          </a:p>
        </p:txBody>
      </p:sp>
      <p:sp>
        <p:nvSpPr>
          <p:cNvPr id="114" name="Shape 122"/>
          <p:cNvSpPr/>
          <p:nvPr/>
        </p:nvSpPr>
        <p:spPr>
          <a:xfrm>
            <a:off x="5345802" y="5971378"/>
            <a:ext cx="67948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ABCC6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S1121W</a:t>
            </a:r>
          </a:p>
        </p:txBody>
      </p:sp>
      <p:sp>
        <p:nvSpPr>
          <p:cNvPr id="115" name="Shape 123"/>
          <p:cNvSpPr/>
          <p:nvPr/>
        </p:nvSpPr>
        <p:spPr>
          <a:xfrm>
            <a:off x="6137790" y="5971378"/>
            <a:ext cx="63280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ABCC6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R1114P</a:t>
            </a:r>
          </a:p>
        </p:txBody>
      </p:sp>
      <p:sp>
        <p:nvSpPr>
          <p:cNvPr id="116" name="Shape 124"/>
          <p:cNvSpPr/>
          <p:nvPr/>
        </p:nvSpPr>
        <p:spPr>
          <a:xfrm>
            <a:off x="3232156" y="5919065"/>
            <a:ext cx="479175" cy="35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800" dirty="0">
                <a:solidFill>
                  <a:srgbClr val="000000"/>
                </a:solidFill>
              </a:rPr>
              <a:t>WT</a:t>
            </a:r>
          </a:p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800" dirty="0">
                <a:solidFill>
                  <a:srgbClr val="000000"/>
                </a:solidFill>
              </a:rPr>
              <a:t>ABCC6</a:t>
            </a:r>
          </a:p>
        </p:txBody>
      </p:sp>
      <p:sp>
        <p:nvSpPr>
          <p:cNvPr id="117" name="Shape 125"/>
          <p:cNvSpPr/>
          <p:nvPr/>
        </p:nvSpPr>
        <p:spPr>
          <a:xfrm flipV="1">
            <a:off x="3250425" y="5919065"/>
            <a:ext cx="1" cy="57654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8" name="Shape 126"/>
          <p:cNvSpPr/>
          <p:nvPr/>
        </p:nvSpPr>
        <p:spPr>
          <a:xfrm flipV="1">
            <a:off x="3639234" y="5919065"/>
            <a:ext cx="1" cy="57654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9" name="Shape 127"/>
          <p:cNvSpPr/>
          <p:nvPr/>
        </p:nvSpPr>
        <p:spPr>
          <a:xfrm flipV="1">
            <a:off x="4460660" y="5919065"/>
            <a:ext cx="1" cy="57654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0" name="Shape 128"/>
          <p:cNvSpPr/>
          <p:nvPr/>
        </p:nvSpPr>
        <p:spPr>
          <a:xfrm flipV="1">
            <a:off x="5272072" y="5919065"/>
            <a:ext cx="1" cy="57654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1" name="Shape 129"/>
          <p:cNvSpPr/>
          <p:nvPr/>
        </p:nvSpPr>
        <p:spPr>
          <a:xfrm flipV="1">
            <a:off x="6066623" y="5919065"/>
            <a:ext cx="1" cy="576548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2" name="Shape 130"/>
          <p:cNvSpPr/>
          <p:nvPr/>
        </p:nvSpPr>
        <p:spPr>
          <a:xfrm>
            <a:off x="2369118" y="5941049"/>
            <a:ext cx="42319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800" dirty="0">
                <a:solidFill>
                  <a:srgbClr val="000000"/>
                </a:solidFill>
              </a:rPr>
              <a:t>WT 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800" dirty="0">
                <a:solidFill>
                  <a:srgbClr val="000000"/>
                </a:solidFill>
              </a:rPr>
              <a:t>mouse</a:t>
            </a:r>
          </a:p>
        </p:txBody>
      </p:sp>
      <p:sp>
        <p:nvSpPr>
          <p:cNvPr id="123" name="Shape 131"/>
          <p:cNvSpPr/>
          <p:nvPr/>
        </p:nvSpPr>
        <p:spPr>
          <a:xfrm>
            <a:off x="2745475" y="5966186"/>
            <a:ext cx="548096" cy="24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900" i="1" dirty="0">
                <a:solidFill>
                  <a:srgbClr val="000000"/>
                </a:solidFill>
              </a:rPr>
              <a:t>Abcc6</a:t>
            </a:r>
            <a:r>
              <a:rPr sz="1200" i="1" baseline="31999" dirty="0">
                <a:solidFill>
                  <a:srgbClr val="000000"/>
                </a:solidFill>
              </a:rPr>
              <a:t>-/-</a:t>
            </a:r>
          </a:p>
        </p:txBody>
      </p:sp>
      <p:sp>
        <p:nvSpPr>
          <p:cNvPr id="124" name="Shape 132"/>
          <p:cNvSpPr/>
          <p:nvPr/>
        </p:nvSpPr>
        <p:spPr>
          <a:xfrm>
            <a:off x="4255687" y="3891181"/>
            <a:ext cx="0" cy="576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5" name="Shape 133"/>
          <p:cNvSpPr/>
          <p:nvPr/>
        </p:nvSpPr>
        <p:spPr>
          <a:xfrm>
            <a:off x="3851522" y="3453584"/>
            <a:ext cx="81778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+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4-PBA</a:t>
            </a:r>
          </a:p>
        </p:txBody>
      </p:sp>
      <p:sp>
        <p:nvSpPr>
          <p:cNvPr id="126" name="Shape 134"/>
          <p:cNvSpPr/>
          <p:nvPr/>
        </p:nvSpPr>
        <p:spPr>
          <a:xfrm>
            <a:off x="5073474" y="3868336"/>
            <a:ext cx="1" cy="576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Shape 135"/>
          <p:cNvSpPr/>
          <p:nvPr/>
        </p:nvSpPr>
        <p:spPr>
          <a:xfrm>
            <a:off x="4807614" y="3406462"/>
            <a:ext cx="51296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+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4-PBA</a:t>
            </a:r>
          </a:p>
        </p:txBody>
      </p:sp>
      <p:sp>
        <p:nvSpPr>
          <p:cNvPr id="128" name="Shape 136"/>
          <p:cNvSpPr/>
          <p:nvPr/>
        </p:nvSpPr>
        <p:spPr>
          <a:xfrm>
            <a:off x="5891262" y="3534691"/>
            <a:ext cx="1" cy="576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9" name="Shape 137"/>
          <p:cNvSpPr/>
          <p:nvPr/>
        </p:nvSpPr>
        <p:spPr>
          <a:xfrm>
            <a:off x="5604542" y="3087461"/>
            <a:ext cx="51296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+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4-PBA</a:t>
            </a:r>
          </a:p>
        </p:txBody>
      </p:sp>
      <p:sp>
        <p:nvSpPr>
          <p:cNvPr id="130" name="Shape 138"/>
          <p:cNvSpPr/>
          <p:nvPr/>
        </p:nvSpPr>
        <p:spPr>
          <a:xfrm>
            <a:off x="6675326" y="2712254"/>
            <a:ext cx="1" cy="5765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1" name="Shape 139"/>
          <p:cNvSpPr/>
          <p:nvPr/>
        </p:nvSpPr>
        <p:spPr>
          <a:xfrm>
            <a:off x="6466824" y="2250381"/>
            <a:ext cx="51296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+</a:t>
            </a:r>
          </a:p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100" dirty="0">
                <a:solidFill>
                  <a:srgbClr val="000000"/>
                </a:solidFill>
              </a:rPr>
              <a:t>4-PBA</a:t>
            </a:r>
          </a:p>
        </p:txBody>
      </p:sp>
      <p:sp>
        <p:nvSpPr>
          <p:cNvPr id="132" name="Shape 140"/>
          <p:cNvSpPr/>
          <p:nvPr/>
        </p:nvSpPr>
        <p:spPr>
          <a:xfrm>
            <a:off x="2733482" y="2641945"/>
            <a:ext cx="30221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33" name="Shape 141"/>
          <p:cNvSpPr/>
          <p:nvPr/>
        </p:nvSpPr>
        <p:spPr>
          <a:xfrm>
            <a:off x="3269278" y="4408661"/>
            <a:ext cx="40202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***</a:t>
            </a:r>
          </a:p>
        </p:txBody>
      </p:sp>
      <p:sp>
        <p:nvSpPr>
          <p:cNvPr id="134" name="Shape 142"/>
          <p:cNvSpPr/>
          <p:nvPr/>
        </p:nvSpPr>
        <p:spPr>
          <a:xfrm>
            <a:off x="3955091" y="2223111"/>
            <a:ext cx="20240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>
                <a:solidFill>
                  <a:srgbClr val="000000"/>
                </a:solidFill>
              </a:rPr>
              <a:t>*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" name="Shape 143"/>
          <p:cNvSpPr/>
          <p:nvPr/>
        </p:nvSpPr>
        <p:spPr>
          <a:xfrm>
            <a:off x="4691322" y="2459181"/>
            <a:ext cx="30221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36" name="Shape 144"/>
          <p:cNvSpPr/>
          <p:nvPr/>
        </p:nvSpPr>
        <p:spPr>
          <a:xfrm>
            <a:off x="5563660" y="2299262"/>
            <a:ext cx="20240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37" name="Shape 145"/>
          <p:cNvSpPr/>
          <p:nvPr/>
        </p:nvSpPr>
        <p:spPr>
          <a:xfrm>
            <a:off x="2699847" y="2916297"/>
            <a:ext cx="36654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46"/>
          <p:cNvSpPr/>
          <p:nvPr/>
        </p:nvSpPr>
        <p:spPr>
          <a:xfrm>
            <a:off x="3879746" y="2516239"/>
            <a:ext cx="36654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hape 147"/>
          <p:cNvSpPr/>
          <p:nvPr/>
        </p:nvSpPr>
        <p:spPr>
          <a:xfrm>
            <a:off x="4640349" y="2735799"/>
            <a:ext cx="36654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Shape 148"/>
          <p:cNvSpPr/>
          <p:nvPr/>
        </p:nvSpPr>
        <p:spPr>
          <a:xfrm>
            <a:off x="5466283" y="2565367"/>
            <a:ext cx="36654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1" name="Shape 149"/>
          <p:cNvSpPr/>
          <p:nvPr/>
        </p:nvSpPr>
        <p:spPr>
          <a:xfrm>
            <a:off x="6092672" y="1987434"/>
            <a:ext cx="847929" cy="45443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50"/>
          <p:cNvSpPr/>
          <p:nvPr/>
        </p:nvSpPr>
        <p:spPr>
          <a:xfrm>
            <a:off x="5259660" y="2376590"/>
            <a:ext cx="871618" cy="41280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51"/>
          <p:cNvSpPr/>
          <p:nvPr/>
        </p:nvSpPr>
        <p:spPr>
          <a:xfrm>
            <a:off x="4475819" y="2376779"/>
            <a:ext cx="819367" cy="41280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52"/>
          <p:cNvSpPr/>
          <p:nvPr/>
        </p:nvSpPr>
        <p:spPr>
          <a:xfrm>
            <a:off x="3658875" y="2114952"/>
            <a:ext cx="852366" cy="44167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26"/>
          <p:cNvSpPr/>
          <p:nvPr/>
        </p:nvSpPr>
        <p:spPr>
          <a:xfrm rot="16200000">
            <a:off x="-656122" y="3324989"/>
            <a:ext cx="43985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Calcification </a:t>
            </a:r>
          </a:p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(Total calcium concentration µg/dL/mg </a:t>
            </a:r>
            <a:r>
              <a:rPr dirty="0" smtClean="0">
                <a:solidFill>
                  <a:schemeClr val="bg1"/>
                </a:solidFill>
              </a:rPr>
              <a:t>tissue)  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2560</TotalTime>
  <Words>688</Words>
  <Application>Microsoft Macintosh PowerPoint</Application>
  <PresentationFormat>On-screen Show (4:3)</PresentationFormat>
  <Paragraphs>187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Chalkboard</vt:lpstr>
      <vt:lpstr>Cochin</vt:lpstr>
      <vt:lpstr>Comic Sans MS</vt:lpstr>
      <vt:lpstr>Gill Sans</vt:lpstr>
      <vt:lpstr>Helvetica</vt:lpstr>
      <vt:lpstr>ＭＳ Ｐゴシック</vt:lpstr>
      <vt:lpstr>Arial</vt:lpstr>
      <vt:lpstr>Black</vt:lpstr>
      <vt:lpstr>4-phenylbutyrate therapy restores the calcification inhibition potential of ABCC6 missense mutations  </vt:lpstr>
      <vt:lpstr>ABCC6</vt:lpstr>
      <vt:lpstr>Pseudoxanthoma Elasticum (PXE)</vt:lpstr>
      <vt:lpstr>Hypothesis</vt:lpstr>
      <vt:lpstr>PowerPoint Presentation</vt:lpstr>
      <vt:lpstr>Purpose</vt:lpstr>
      <vt:lpstr>Methods</vt:lpstr>
      <vt:lpstr>PowerPoint Presentation</vt:lpstr>
      <vt:lpstr>PowerPoint Presentation</vt:lpstr>
      <vt:lpstr>My Role in the Project</vt:lpstr>
      <vt:lpstr>My Role in the Project</vt:lpstr>
      <vt:lpstr>My Role in the Project</vt:lpstr>
      <vt:lpstr>Conclusion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4-phenylbutyrate therapy restores the calcification inhibition potential of ABCC6 missense mutations  </dc:title>
  <dc:creator>Hi‘ilani Hopkins</dc:creator>
  <cp:lastModifiedBy>Microsoft Office User</cp:lastModifiedBy>
  <cp:revision>104</cp:revision>
  <cp:lastPrinted>2016-07-28T20:26:39Z</cp:lastPrinted>
  <dcterms:created xsi:type="dcterms:W3CDTF">2016-07-23T20:42:50Z</dcterms:created>
  <dcterms:modified xsi:type="dcterms:W3CDTF">2016-08-05T01:58:56Z</dcterms:modified>
</cp:coreProperties>
</file>