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0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2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-1524001" y="4772068"/>
            <a:ext cx="20444214" cy="68961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Freeform 4"/>
          <p:cNvSpPr/>
          <p:nvPr/>
        </p:nvSpPr>
        <p:spPr>
          <a:xfrm rot="454481">
            <a:off x="8966369" y="8768861"/>
            <a:ext cx="2521301" cy="253162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Freeform 5"/>
          <p:cNvSpPr/>
          <p:nvPr/>
        </p:nvSpPr>
        <p:spPr>
          <a:xfrm>
            <a:off x="-3429000" y="-2323533"/>
            <a:ext cx="7119175" cy="557965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Freeform 6"/>
          <p:cNvSpPr/>
          <p:nvPr/>
        </p:nvSpPr>
        <p:spPr>
          <a:xfrm>
            <a:off x="16025629" y="-3689968"/>
            <a:ext cx="7119177" cy="557965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Freeform 7"/>
          <p:cNvSpPr/>
          <p:nvPr/>
        </p:nvSpPr>
        <p:spPr>
          <a:xfrm rot="10098802">
            <a:off x="1428197" y="61431"/>
            <a:ext cx="4247882" cy="33292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Freeform 8"/>
          <p:cNvSpPr/>
          <p:nvPr/>
        </p:nvSpPr>
        <p:spPr>
          <a:xfrm>
            <a:off x="-1130995" y="8303222"/>
            <a:ext cx="3965440" cy="375701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0" name="Freeform 9"/>
          <p:cNvSpPr/>
          <p:nvPr/>
        </p:nvSpPr>
        <p:spPr>
          <a:xfrm>
            <a:off x="16154382" y="3924300"/>
            <a:ext cx="5308093" cy="82296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" name="Freeform 11"/>
          <p:cNvSpPr/>
          <p:nvPr/>
        </p:nvSpPr>
        <p:spPr>
          <a:xfrm>
            <a:off x="9449086" y="8868532"/>
            <a:ext cx="1964168" cy="31239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TextBox 12"/>
          <p:cNvSpPr txBox="1"/>
          <p:nvPr/>
        </p:nvSpPr>
        <p:spPr>
          <a:xfrm>
            <a:off x="0" y="277449"/>
            <a:ext cx="18288000" cy="2382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400"/>
              </a:lnSpc>
              <a:defRPr sz="8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Determining the Impact of Nutrient Enrichment on Algal Growth</a:t>
            </a:r>
          </a:p>
        </p:txBody>
      </p:sp>
      <p:sp>
        <p:nvSpPr>
          <p:cNvPr id="103" name="TextBox 14"/>
          <p:cNvSpPr txBox="1"/>
          <p:nvPr/>
        </p:nvSpPr>
        <p:spPr>
          <a:xfrm>
            <a:off x="11461850" y="8704401"/>
            <a:ext cx="6975989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Mentor: Eric Brown, Ph.D.</a:t>
            </a:r>
          </a:p>
          <a:p>
            <a:pPr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Marine Ecologist</a:t>
            </a:r>
          </a:p>
          <a:p>
            <a:pPr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National Park of American Samoa </a:t>
            </a:r>
          </a:p>
        </p:txBody>
      </p:sp>
      <p:sp>
        <p:nvSpPr>
          <p:cNvPr id="104" name="TextBox 15"/>
          <p:cNvSpPr txBox="1"/>
          <p:nvPr/>
        </p:nvSpPr>
        <p:spPr>
          <a:xfrm>
            <a:off x="3008739" y="8289442"/>
            <a:ext cx="6322180" cy="1794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Myron Faimalo </a:t>
            </a:r>
          </a:p>
          <a:p>
            <a: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Tafuna High School</a:t>
            </a:r>
          </a:p>
        </p:txBody>
      </p:sp>
      <p:pic>
        <p:nvPicPr>
          <p:cNvPr id="105" name="Picture 18" descr="Picture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6388" y="2952587"/>
            <a:ext cx="8448641" cy="537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2" descr="Picture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46736" y="2934161"/>
            <a:ext cx="3416668" cy="1752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9286" y="2253015"/>
            <a:ext cx="3638505" cy="3638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6"/>
          <p:cNvSpPr txBox="1"/>
          <p:nvPr/>
        </p:nvSpPr>
        <p:spPr>
          <a:xfrm>
            <a:off x="10335065" y="141605"/>
            <a:ext cx="7952935" cy="8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Results-Environmental</a:t>
            </a:r>
          </a:p>
        </p:txBody>
      </p:sp>
      <p:sp>
        <p:nvSpPr>
          <p:cNvPr id="312" name="TextBox 7"/>
          <p:cNvSpPr txBox="1"/>
          <p:nvPr/>
        </p:nvSpPr>
        <p:spPr>
          <a:xfrm>
            <a:off x="3446512" y="9361637"/>
            <a:ext cx="3886201" cy="6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Dissolved Oxygen</a:t>
            </a:r>
          </a:p>
        </p:txBody>
      </p:sp>
      <p:sp>
        <p:nvSpPr>
          <p:cNvPr id="313" name="TextBox 8"/>
          <p:cNvSpPr txBox="1"/>
          <p:nvPr/>
        </p:nvSpPr>
        <p:spPr>
          <a:xfrm>
            <a:off x="12131671" y="9361636"/>
            <a:ext cx="1751626" cy="6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Salinity</a:t>
            </a:r>
          </a:p>
        </p:txBody>
      </p:sp>
      <p:sp>
        <p:nvSpPr>
          <p:cNvPr id="314" name="TextBox 9"/>
          <p:cNvSpPr txBox="1"/>
          <p:nvPr/>
        </p:nvSpPr>
        <p:spPr>
          <a:xfrm>
            <a:off x="11580300" y="4843738"/>
            <a:ext cx="2854366" cy="6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Temperature</a:t>
            </a:r>
          </a:p>
        </p:txBody>
      </p:sp>
      <p:sp>
        <p:nvSpPr>
          <p:cNvPr id="315" name="TextBox 10"/>
          <p:cNvSpPr txBox="1"/>
          <p:nvPr/>
        </p:nvSpPr>
        <p:spPr>
          <a:xfrm>
            <a:off x="3994225" y="4887636"/>
            <a:ext cx="2364285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Rainfall</a:t>
            </a:r>
          </a:p>
        </p:txBody>
      </p:sp>
      <p:pic>
        <p:nvPicPr>
          <p:cNvPr id="316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2913" y="1209344"/>
            <a:ext cx="6085755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2667" y="1217808"/>
            <a:ext cx="5910733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62667" y="5707305"/>
            <a:ext cx="5907025" cy="365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7935" y="5707305"/>
            <a:ext cx="5910733" cy="365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5"/>
          <p:cNvSpPr txBox="1"/>
          <p:nvPr/>
        </p:nvSpPr>
        <p:spPr>
          <a:xfrm>
            <a:off x="10335065" y="141605"/>
            <a:ext cx="7952935" cy="88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Results-Environmental</a:t>
            </a:r>
          </a:p>
        </p:txBody>
      </p:sp>
      <p:sp>
        <p:nvSpPr>
          <p:cNvPr id="322" name="TextBox 6"/>
          <p:cNvSpPr txBox="1"/>
          <p:nvPr/>
        </p:nvSpPr>
        <p:spPr>
          <a:xfrm>
            <a:off x="4495800" y="5236183"/>
            <a:ext cx="2011354" cy="437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Turbidity</a:t>
            </a:r>
          </a:p>
        </p:txBody>
      </p:sp>
      <p:sp>
        <p:nvSpPr>
          <p:cNvPr id="323" name="TextBox 7"/>
          <p:cNvSpPr txBox="1"/>
          <p:nvPr/>
        </p:nvSpPr>
        <p:spPr>
          <a:xfrm>
            <a:off x="13030200" y="5165359"/>
            <a:ext cx="641449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pH</a:t>
            </a:r>
          </a:p>
        </p:txBody>
      </p:sp>
      <p:sp>
        <p:nvSpPr>
          <p:cNvPr id="324" name="TextBox 8"/>
          <p:cNvSpPr txBox="1"/>
          <p:nvPr/>
        </p:nvSpPr>
        <p:spPr>
          <a:xfrm>
            <a:off x="7679874" y="9486900"/>
            <a:ext cx="2623450" cy="478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700"/>
              </a:lnSpc>
              <a:defRPr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Chlorophyll</a:t>
            </a:r>
            <a:r>
              <a:rPr sz="260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pic>
        <p:nvPicPr>
          <p:cNvPr id="3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1483947"/>
            <a:ext cx="5909763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3323" y="1507760"/>
            <a:ext cx="5908190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9527" y="5762259"/>
            <a:ext cx="5724145" cy="354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Box 8"/>
          <p:cNvSpPr txBox="1"/>
          <p:nvPr/>
        </p:nvSpPr>
        <p:spPr>
          <a:xfrm>
            <a:off x="6019801" y="36829"/>
            <a:ext cx="12268201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Results - Nutrient environmental</a:t>
            </a:r>
          </a:p>
        </p:txBody>
      </p:sp>
      <p:sp>
        <p:nvSpPr>
          <p:cNvPr id="330" name="TextBox 9"/>
          <p:cNvSpPr txBox="1"/>
          <p:nvPr/>
        </p:nvSpPr>
        <p:spPr>
          <a:xfrm>
            <a:off x="1971432" y="4672500"/>
            <a:ext cx="3190782" cy="46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Temperature (°C)</a:t>
            </a:r>
          </a:p>
        </p:txBody>
      </p:sp>
      <p:sp>
        <p:nvSpPr>
          <p:cNvPr id="331" name="TextBox 10"/>
          <p:cNvSpPr txBox="1"/>
          <p:nvPr/>
        </p:nvSpPr>
        <p:spPr>
          <a:xfrm>
            <a:off x="13296247" y="9453467"/>
            <a:ext cx="3457986" cy="46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Chlorophyll (µg/L)</a:t>
            </a:r>
          </a:p>
        </p:txBody>
      </p:sp>
      <p:sp>
        <p:nvSpPr>
          <p:cNvPr id="332" name="TextBox 11"/>
          <p:cNvSpPr txBox="1"/>
          <p:nvPr/>
        </p:nvSpPr>
        <p:spPr>
          <a:xfrm>
            <a:off x="7915033" y="9457352"/>
            <a:ext cx="2762185" cy="46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Turbidity (FNU)</a:t>
            </a:r>
          </a:p>
        </p:txBody>
      </p:sp>
      <p:sp>
        <p:nvSpPr>
          <p:cNvPr id="333" name="TextBox 12"/>
          <p:cNvSpPr txBox="1"/>
          <p:nvPr/>
        </p:nvSpPr>
        <p:spPr>
          <a:xfrm>
            <a:off x="3038754" y="9453467"/>
            <a:ext cx="761480" cy="46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pH</a:t>
            </a:r>
          </a:p>
        </p:txBody>
      </p:sp>
      <p:sp>
        <p:nvSpPr>
          <p:cNvPr id="334" name="TextBox 13"/>
          <p:cNvSpPr txBox="1"/>
          <p:nvPr/>
        </p:nvSpPr>
        <p:spPr>
          <a:xfrm>
            <a:off x="13598256" y="4667491"/>
            <a:ext cx="2853967" cy="46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Salinity (ppt)</a:t>
            </a:r>
          </a:p>
        </p:txBody>
      </p:sp>
      <p:sp>
        <p:nvSpPr>
          <p:cNvPr id="335" name="TextBox 14"/>
          <p:cNvSpPr txBox="1"/>
          <p:nvPr/>
        </p:nvSpPr>
        <p:spPr>
          <a:xfrm>
            <a:off x="7149323" y="4672500"/>
            <a:ext cx="3966110" cy="46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800"/>
              </a:lnSpc>
              <a:defRPr sz="2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/>
            <a:r>
              <a:t>Dissolved Oxygen (%)</a:t>
            </a:r>
          </a:p>
        </p:txBody>
      </p:sp>
      <p:pic>
        <p:nvPicPr>
          <p:cNvPr id="336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738" y="5945454"/>
            <a:ext cx="5540404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2690" y="1107353"/>
            <a:ext cx="5542788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712" y="1107353"/>
            <a:ext cx="5542787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5945454"/>
            <a:ext cx="5542788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2690" y="5945454"/>
            <a:ext cx="5542788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56285" y="1107353"/>
            <a:ext cx="5540404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342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ferences"/>
          <p:cNvSpPr txBox="1"/>
          <p:nvPr>
            <p:ph type="title"/>
          </p:nvPr>
        </p:nvSpPr>
        <p:spPr>
          <a:xfrm>
            <a:off x="12187112" y="-45269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References</a:t>
            </a:r>
          </a:p>
        </p:txBody>
      </p:sp>
      <p:sp>
        <p:nvSpPr>
          <p:cNvPr id="344" name="Lapointe, B. E. (1997). &quot;Nutrient thresholds for bottom-up control of macroalgal blooms on coral reefs in Jamaica and southeast Florida.&quot; Limnology and Oceanography, 42(5), 1119-1131.…"/>
          <p:cNvSpPr txBox="1"/>
          <p:nvPr>
            <p:ph type="body" idx="1"/>
          </p:nvPr>
        </p:nvSpPr>
        <p:spPr>
          <a:xfrm>
            <a:off x="195470" y="858472"/>
            <a:ext cx="17702325" cy="9071097"/>
          </a:xfrm>
          <a:prstGeom prst="rect">
            <a:avLst/>
          </a:prstGeom>
        </p:spPr>
        <p:txBody>
          <a:bodyPr/>
          <a:lstStyle/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Lapointe, B. E. (1997).</a:t>
            </a:r>
            <a:r>
              <a:t> "Nutrient thresholds for bottom-up control of macroalgal blooms on coral reefs in Jamaica and southeast Florida." </a:t>
            </a:r>
            <a:r>
              <a:rPr i="1"/>
              <a:t>Limnology and Oceanography</a:t>
            </a:r>
            <a:r>
              <a:t>, 42(5), 1119-1131.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Smith, J. E., Smith, C. M., &amp; Hunter, C. L. (2001).</a:t>
            </a:r>
            <a:r>
              <a:t> "An experimental analysis of the effects of herbivory and nutrient enrichment on benthic community dynamics on a Hawaiian reef." </a:t>
            </a:r>
            <a:r>
              <a:rPr i="1"/>
              <a:t>Coral Reefs</a:t>
            </a:r>
            <a:r>
              <a:t>, 19(4), 332-342.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Littler, M. M., &amp; Littler, D. S. (1984).</a:t>
            </a:r>
            <a:r>
              <a:t> "Models of tropical reef biogenesis: The contribution of algae." </a:t>
            </a:r>
            <a:r>
              <a:rPr i="1"/>
              <a:t>Progress in Phycological Research</a:t>
            </a:r>
            <a:r>
              <a:t>, 3, 323-364.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McCook, L. J. (1999).</a:t>
            </a:r>
            <a:r>
              <a:t> "Macroalgae, nutrients and phase shifts on coral reefs: Scientific issues and management consequences for the Great Barrier Reef." </a:t>
            </a:r>
            <a:r>
              <a:rPr i="1"/>
              <a:t>Coral Reefs</a:t>
            </a:r>
            <a:r>
              <a:t>, 18(4), 357-367.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Smith, S. V., &amp; Marsh, J. A. Jr. (1973).</a:t>
            </a:r>
            <a:r>
              <a:t> "Organic carbon production on the windward reef flat of Eniwetok Atoll." </a:t>
            </a:r>
            <a:r>
              <a:rPr i="1"/>
              <a:t>Limnology and Oceanography</a:t>
            </a:r>
            <a:r>
              <a:t>, 18(6), 953-961.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Boyer, K. E., &amp; Fong, P. (2005).</a:t>
            </a:r>
            <a:r>
              <a:t> "Co-occurrence of habitat-modifying invertebrates: Effects on structural and functional properties of a created salt marsh." </a:t>
            </a:r>
            <a:r>
              <a:rPr i="1"/>
              <a:t>Oecologia</a:t>
            </a:r>
            <a:r>
              <a:t>, 143(4), 619-628.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Fabricius, K. E. (2005).</a:t>
            </a:r>
            <a:r>
              <a:t> "Effects of terrestrial runoff on the ecology of corals and coral reefs: Review and synthesis." </a:t>
            </a:r>
            <a:r>
              <a:rPr i="1"/>
              <a:t>Marine Pollution Bulletin</a:t>
            </a:r>
            <a:r>
              <a:t>, 50(2), 125-146.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Lapointe, B. E., Barile, P. J., Littler, M. M., &amp; Littler, D. S. (2005).</a:t>
            </a:r>
            <a:r>
              <a:t> "Macroalgal blooms on southeast Florida coral reefs II. Cross-shelf discrimination of nitrogen sources indicates widespread assimilation of sewage nitrogen." </a:t>
            </a:r>
            <a:r>
              <a:rPr i="1"/>
              <a:t>Harmful Algae</a:t>
            </a:r>
            <a:r>
              <a:t>, 4(6), 1106-1122.</a:t>
            </a: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defTabSz="214884">
              <a:spcBef>
                <a:spcPts val="500"/>
              </a:spcBef>
              <a:buSzTx/>
              <a:buFontTx/>
              <a:buNone/>
              <a:defRPr sz="2115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Vermeij, M. J. A., &amp; Smith, T. B. (2009).</a:t>
            </a:r>
            <a:r>
              <a:t> "Coral macroalgal competition: Macroalgae with different properties have different effects on corals." </a:t>
            </a:r>
            <a:r>
              <a:rPr i="1"/>
              <a:t>Marine Ecology Progress Series</a:t>
            </a:r>
            <a:r>
              <a:t>, 394, 275-283.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reeform 2"/>
          <p:cNvSpPr/>
          <p:nvPr/>
        </p:nvSpPr>
        <p:spPr>
          <a:xfrm>
            <a:off x="-1577572" y="4224573"/>
            <a:ext cx="20444213" cy="68961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Freeform 3"/>
          <p:cNvSpPr/>
          <p:nvPr/>
        </p:nvSpPr>
        <p:spPr>
          <a:xfrm>
            <a:off x="-6411744" y="2098262"/>
            <a:ext cx="24761960" cy="81887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Freeform 4"/>
          <p:cNvSpPr/>
          <p:nvPr/>
        </p:nvSpPr>
        <p:spPr>
          <a:xfrm rot="454481">
            <a:off x="10421373" y="8585020"/>
            <a:ext cx="2521301" cy="25316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Freeform 5"/>
          <p:cNvSpPr/>
          <p:nvPr/>
        </p:nvSpPr>
        <p:spPr>
          <a:xfrm>
            <a:off x="-3567039" y="-2378108"/>
            <a:ext cx="7119176" cy="55796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0" name="Freeform 6"/>
          <p:cNvSpPr/>
          <p:nvPr/>
        </p:nvSpPr>
        <p:spPr>
          <a:xfrm>
            <a:off x="16025629" y="-3689968"/>
            <a:ext cx="7119177" cy="55796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1" name="Freeform 7"/>
          <p:cNvSpPr/>
          <p:nvPr/>
        </p:nvSpPr>
        <p:spPr>
          <a:xfrm rot="10098802">
            <a:off x="1428197" y="61431"/>
            <a:ext cx="4247882" cy="33292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2" name="Freeform 8"/>
          <p:cNvSpPr/>
          <p:nvPr/>
        </p:nvSpPr>
        <p:spPr>
          <a:xfrm>
            <a:off x="-1447800" y="7485450"/>
            <a:ext cx="3965439" cy="375701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3" name="Freeform 9"/>
          <p:cNvSpPr/>
          <p:nvPr/>
        </p:nvSpPr>
        <p:spPr>
          <a:xfrm>
            <a:off x="13720557" y="3812768"/>
            <a:ext cx="5308093" cy="82296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4" name="Freeform 10"/>
          <p:cNvSpPr/>
          <p:nvPr/>
        </p:nvSpPr>
        <p:spPr>
          <a:xfrm>
            <a:off x="9144000" y="8352659"/>
            <a:ext cx="1964167" cy="31239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5" name="TextBox 11"/>
          <p:cNvSpPr txBox="1"/>
          <p:nvPr/>
        </p:nvSpPr>
        <p:spPr>
          <a:xfrm>
            <a:off x="13732281" y="41332"/>
            <a:ext cx="4360403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Conclusions</a:t>
            </a:r>
          </a:p>
        </p:txBody>
      </p:sp>
      <p:sp>
        <p:nvSpPr>
          <p:cNvPr id="356" name="TextBox 12"/>
          <p:cNvSpPr txBox="1"/>
          <p:nvPr/>
        </p:nvSpPr>
        <p:spPr>
          <a:xfrm>
            <a:off x="1377737" y="922227"/>
            <a:ext cx="15011401" cy="7571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Hypothesis was partially correct. Nutrient levels initially increased growth levels</a:t>
            </a:r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Excess nutrients however decreased growth levels (E.g., dead zone)</a:t>
            </a:r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i="1"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Padina boryana </a:t>
            </a:r>
            <a:r>
              <a:rPr i="0"/>
              <a:t>exhibited the highest increase in biomass among species</a:t>
            </a:r>
            <a:endParaRPr i="0"/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i="1"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Valonia fastigiata </a:t>
            </a:r>
            <a:r>
              <a:rPr i="0"/>
              <a:t>had a significant decrease in biomass</a:t>
            </a:r>
            <a:endParaRPr i="0"/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i="1"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Turbinaria ornata </a:t>
            </a:r>
            <a:r>
              <a:rPr i="0"/>
              <a:t>and </a:t>
            </a:r>
            <a:r>
              <a:t>Dictyota bartayresiana</a:t>
            </a:r>
            <a:r>
              <a:rPr i="0"/>
              <a:t> both decreased in biomass as nutrient levels increased</a:t>
            </a:r>
            <a:endParaRPr i="0"/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Future changes/ modifications</a:t>
            </a:r>
          </a:p>
          <a:p>
            <a:pPr lvl="1" indent="360551">
              <a:lnSpc>
                <a:spcPts val="4600"/>
              </a:lnSpc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This research showed that some species of algae are more sensitive to fertilizer and could serve as sentinel species to indicate high nutrients</a:t>
            </a:r>
          </a:p>
          <a:p>
            <a:pPr lvl="1" marL="721105" indent="-360552">
              <a:lnSpc>
                <a:spcPts val="4600"/>
              </a:lnSpc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Understanding the ecological impact of high nutrient levels is crucial  to prevent algal overgrowth and protect the resilience and biodiversity of coral reef ecosystems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 2"/>
          <p:cNvSpPr/>
          <p:nvPr/>
        </p:nvSpPr>
        <p:spPr>
          <a:xfrm>
            <a:off x="-2931" y="-29339"/>
            <a:ext cx="18288001" cy="10287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9" name="TextBox 3"/>
          <p:cNvSpPr txBox="1"/>
          <p:nvPr/>
        </p:nvSpPr>
        <p:spPr>
          <a:xfrm>
            <a:off x="11580063" y="-1"/>
            <a:ext cx="6705005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Acknowledgements </a:t>
            </a:r>
          </a:p>
        </p:txBody>
      </p:sp>
      <p:sp>
        <p:nvSpPr>
          <p:cNvPr id="360" name="TextBox 4"/>
          <p:cNvSpPr txBox="1"/>
          <p:nvPr/>
        </p:nvSpPr>
        <p:spPr>
          <a:xfrm>
            <a:off x="6147798" y="1560706"/>
            <a:ext cx="10831102" cy="7106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NIH Grant:  525DK078386-18</a:t>
            </a:r>
          </a:p>
          <a:p>
            <a:pPr>
              <a:lnSpc>
                <a:spcPts val="4300"/>
              </a:lnSpc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STEP-UP Program</a:t>
            </a: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Mark Schmaedick, PhD (American Samoa Community College)</a:t>
            </a: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Eric Brown, PhD (National Park Service)</a:t>
            </a: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Valentine Vaeoso (National Park Service)</a:t>
            </a: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marL="571500" indent="-571500">
              <a:lnSpc>
                <a:spcPts val="4300"/>
              </a:lnSpc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Tilali Scanlan (Student Conservation Association)</a:t>
            </a:r>
          </a:p>
        </p:txBody>
      </p:sp>
      <p:sp>
        <p:nvSpPr>
          <p:cNvPr id="361" name="TextBox 7"/>
          <p:cNvSpPr txBox="1"/>
          <p:nvPr/>
        </p:nvSpPr>
        <p:spPr>
          <a:xfrm>
            <a:off x="3810000" y="190499"/>
            <a:ext cx="7239000" cy="179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reeform 2"/>
          <p:cNvSpPr/>
          <p:nvPr/>
        </p:nvSpPr>
        <p:spPr>
          <a:xfrm>
            <a:off x="-1147417" y="-891724"/>
            <a:ext cx="4352234" cy="38408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67" name="Group 3"/>
          <p:cNvGrpSpPr/>
          <p:nvPr/>
        </p:nvGrpSpPr>
        <p:grpSpPr>
          <a:xfrm>
            <a:off x="-1147417" y="6756069"/>
            <a:ext cx="4618059" cy="3809926"/>
            <a:chOff x="0" y="0"/>
            <a:chExt cx="4618058" cy="3809924"/>
          </a:xfrm>
        </p:grpSpPr>
        <p:sp>
          <p:nvSpPr>
            <p:cNvPr id="364" name="Freeform 4"/>
            <p:cNvSpPr/>
            <p:nvPr/>
          </p:nvSpPr>
          <p:spPr>
            <a:xfrm>
              <a:off x="0" y="0"/>
              <a:ext cx="4618059" cy="3503953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5" name="Freeform 5"/>
            <p:cNvSpPr/>
            <p:nvPr/>
          </p:nvSpPr>
          <p:spPr>
            <a:xfrm>
              <a:off x="852525" y="857097"/>
              <a:ext cx="2401431" cy="2768220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6" name="Freeform 6"/>
            <p:cNvSpPr/>
            <p:nvPr/>
          </p:nvSpPr>
          <p:spPr>
            <a:xfrm>
              <a:off x="2710990" y="1349190"/>
              <a:ext cx="1907069" cy="2460735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68" name="Freeform 9"/>
          <p:cNvSpPr/>
          <p:nvPr/>
        </p:nvSpPr>
        <p:spPr>
          <a:xfrm flipH="1">
            <a:off x="14293876" y="6938964"/>
            <a:ext cx="4618059" cy="35039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9" name="Freeform 10"/>
          <p:cNvSpPr/>
          <p:nvPr/>
        </p:nvSpPr>
        <p:spPr>
          <a:xfrm>
            <a:off x="16058585" y="7827684"/>
            <a:ext cx="2401431" cy="27682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0" name="Freeform 11"/>
          <p:cNvSpPr/>
          <p:nvPr/>
        </p:nvSpPr>
        <p:spPr>
          <a:xfrm flipH="1">
            <a:off x="14986049" y="8027933"/>
            <a:ext cx="1907069" cy="246073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Freeform 12"/>
          <p:cNvSpPr/>
          <p:nvPr/>
        </p:nvSpPr>
        <p:spPr>
          <a:xfrm rot="3123199">
            <a:off x="14426787" y="-1638395"/>
            <a:ext cx="4352235" cy="384084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TextBox 13"/>
          <p:cNvSpPr txBox="1"/>
          <p:nvPr/>
        </p:nvSpPr>
        <p:spPr>
          <a:xfrm>
            <a:off x="13041134" y="448354"/>
            <a:ext cx="4484587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Questions?</a:t>
            </a:r>
          </a:p>
        </p:txBody>
      </p:sp>
      <p:pic>
        <p:nvPicPr>
          <p:cNvPr id="373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23857" y="1336699"/>
            <a:ext cx="10993285" cy="7324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2"/>
          <p:cNvSpPr/>
          <p:nvPr/>
        </p:nvSpPr>
        <p:spPr>
          <a:xfrm>
            <a:off x="-515054" y="5372100"/>
            <a:ext cx="18803054" cy="64348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Freeform 3"/>
          <p:cNvSpPr/>
          <p:nvPr/>
        </p:nvSpPr>
        <p:spPr>
          <a:xfrm>
            <a:off x="-942518" y="9258300"/>
            <a:ext cx="2206052" cy="32323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" name="Freeform 4"/>
          <p:cNvSpPr/>
          <p:nvPr/>
        </p:nvSpPr>
        <p:spPr>
          <a:xfrm>
            <a:off x="16320013" y="6740081"/>
            <a:ext cx="2235450" cy="35483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2" name="Freeform 5"/>
          <p:cNvSpPr/>
          <p:nvPr/>
        </p:nvSpPr>
        <p:spPr>
          <a:xfrm>
            <a:off x="15163800" y="7886700"/>
            <a:ext cx="3900979" cy="32607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Freeform 6"/>
          <p:cNvSpPr/>
          <p:nvPr/>
        </p:nvSpPr>
        <p:spPr>
          <a:xfrm>
            <a:off x="8975386" y="8285206"/>
            <a:ext cx="1964168" cy="31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Freeform 7"/>
          <p:cNvSpPr/>
          <p:nvPr/>
        </p:nvSpPr>
        <p:spPr>
          <a:xfrm rot="20563737">
            <a:off x="8631673" y="8339398"/>
            <a:ext cx="1964169" cy="31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TextBox 8"/>
          <p:cNvSpPr txBox="1"/>
          <p:nvPr/>
        </p:nvSpPr>
        <p:spPr>
          <a:xfrm>
            <a:off x="-180170" y="1314645"/>
            <a:ext cx="17550175" cy="7657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863599" indent="-431800">
              <a:lnSpc>
                <a:spcPts val="5500"/>
              </a:lnSpc>
              <a:buSzPct val="100000"/>
              <a:buFont typeface="Arial"/>
              <a:buChar char="•"/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Algae: photosynthetic organisms, primary producers in ecosystems</a:t>
            </a:r>
          </a:p>
          <a:p>
            <a:pPr>
              <a:lnSpc>
                <a:spcPts val="5500"/>
              </a:lnSpc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lvl="1" marL="863599" indent="-431800">
              <a:lnSpc>
                <a:spcPts val="5500"/>
              </a:lnSpc>
              <a:buSzPct val="100000"/>
              <a:buFont typeface="Arial"/>
              <a:buChar char="•"/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Algae use nutrients such as nitrogen and phosphorus to grow </a:t>
            </a:r>
          </a:p>
          <a:p>
            <a:pPr>
              <a:lnSpc>
                <a:spcPts val="5500"/>
              </a:lnSpc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lvl="1" marL="863599" indent="-431800">
              <a:lnSpc>
                <a:spcPts val="5500"/>
              </a:lnSpc>
              <a:buSzPct val="100000"/>
              <a:buFont typeface="Arial"/>
              <a:buChar char="•"/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Nutrient enrichment leads to algal blooms that are harmful to aquatic life. Can overgrow corals</a:t>
            </a:r>
          </a:p>
          <a:p>
            <a:pPr>
              <a:lnSpc>
                <a:spcPts val="5500"/>
              </a:lnSpc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lvl="1" marL="863599" indent="-431800">
              <a:lnSpc>
                <a:spcPts val="5500"/>
              </a:lnSpc>
              <a:buSzPct val="100000"/>
              <a:buFont typeface="Arial"/>
              <a:buChar char="•"/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The purpose of this research is to determine how different species of algae react to varying levels of nutrients in water </a:t>
            </a:r>
          </a:p>
          <a:p>
            <a:pPr>
              <a:lnSpc>
                <a:spcPts val="5500"/>
              </a:lnSpc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  <a:p>
            <a:pPr lvl="1" marL="863599" indent="-431800">
              <a:lnSpc>
                <a:spcPts val="5500"/>
              </a:lnSpc>
              <a:buSzPct val="100000"/>
              <a:buFont typeface="Arial"/>
              <a:buChar char="•"/>
              <a:defRPr sz="3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Results can inform resource managers  about problematic nutrient levels  </a:t>
            </a:r>
          </a:p>
        </p:txBody>
      </p:sp>
      <p:sp>
        <p:nvSpPr>
          <p:cNvPr id="116" name="Freeform 9"/>
          <p:cNvSpPr/>
          <p:nvPr/>
        </p:nvSpPr>
        <p:spPr>
          <a:xfrm>
            <a:off x="-717518" y="6172200"/>
            <a:ext cx="1435036" cy="41148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" name="TextBox 10"/>
          <p:cNvSpPr txBox="1"/>
          <p:nvPr/>
        </p:nvSpPr>
        <p:spPr>
          <a:xfrm>
            <a:off x="11506200" y="191974"/>
            <a:ext cx="5410200" cy="92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600"/>
              </a:lnSpc>
              <a:defRPr sz="54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3"/>
          <p:cNvSpPr/>
          <p:nvPr/>
        </p:nvSpPr>
        <p:spPr>
          <a:xfrm rot="864730">
            <a:off x="-3252757" y="6781300"/>
            <a:ext cx="7123652" cy="574344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" name="Freeform 4"/>
          <p:cNvSpPr/>
          <p:nvPr/>
        </p:nvSpPr>
        <p:spPr>
          <a:xfrm rot="10800000">
            <a:off x="13199369" y="7741240"/>
            <a:ext cx="7119177" cy="55796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1" name="Freeform 5"/>
          <p:cNvSpPr/>
          <p:nvPr/>
        </p:nvSpPr>
        <p:spPr>
          <a:xfrm>
            <a:off x="1911000" y="8362914"/>
            <a:ext cx="2255797" cy="359075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2" name="Freeform 6"/>
          <p:cNvSpPr/>
          <p:nvPr/>
        </p:nvSpPr>
        <p:spPr>
          <a:xfrm>
            <a:off x="15276580" y="6960436"/>
            <a:ext cx="3965441" cy="375701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" name="Freeform 8"/>
          <p:cNvSpPr/>
          <p:nvPr/>
        </p:nvSpPr>
        <p:spPr>
          <a:xfrm>
            <a:off x="-867549" y="6817417"/>
            <a:ext cx="2778550" cy="423370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4" name="TextBox 10"/>
          <p:cNvSpPr txBox="1"/>
          <p:nvPr/>
        </p:nvSpPr>
        <p:spPr>
          <a:xfrm>
            <a:off x="4428950" y="321198"/>
            <a:ext cx="9420573" cy="1701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3900"/>
              </a:lnSpc>
              <a:defRPr sz="9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HYPOTHESES</a:t>
            </a:r>
          </a:p>
        </p:txBody>
      </p:sp>
      <p:sp>
        <p:nvSpPr>
          <p:cNvPr id="125" name="TextBox 12"/>
          <p:cNvSpPr txBox="1"/>
          <p:nvPr/>
        </p:nvSpPr>
        <p:spPr>
          <a:xfrm>
            <a:off x="533400" y="1866900"/>
            <a:ext cx="17418970" cy="7346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1511299" indent="-755650">
              <a:lnSpc>
                <a:spcPts val="9700"/>
              </a:lnSpc>
              <a:buSzPct val="100000"/>
              <a:buFont typeface="Arial"/>
              <a:buChar char="•"/>
              <a:defRPr sz="6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An increase in nutrients will cause an increase in biomass for all algal species</a:t>
            </a:r>
          </a:p>
          <a:p>
            <a:pPr lvl="1" indent="755648">
              <a:lnSpc>
                <a:spcPts val="9700"/>
              </a:lnSpc>
              <a:defRPr sz="6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 </a:t>
            </a:r>
          </a:p>
          <a:p>
            <a:pPr lvl="1" marL="1511299" indent="-755650">
              <a:lnSpc>
                <a:spcPts val="9700"/>
              </a:lnSpc>
              <a:buSzPct val="100000"/>
              <a:buFont typeface="Arial"/>
              <a:buChar char="•"/>
              <a:defRPr i="1" sz="6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Valonia fastigata</a:t>
            </a:r>
            <a:r>
              <a:rPr i="0"/>
              <a:t> will have the greatest increase in biomass </a:t>
            </a:r>
            <a:endParaRPr i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" name="AutoShape 3"/>
          <p:cNvSpPr/>
          <p:nvPr/>
        </p:nvSpPr>
        <p:spPr>
          <a:xfrm flipV="1">
            <a:off x="10316989" y="3600808"/>
            <a:ext cx="1181966" cy="1284720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9" name="Freeform 4"/>
          <p:cNvSpPr/>
          <p:nvPr/>
        </p:nvSpPr>
        <p:spPr>
          <a:xfrm>
            <a:off x="12005391" y="1417987"/>
            <a:ext cx="4814846" cy="32098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130" name="Freeform 5"/>
          <p:cNvSpPr/>
          <p:nvPr/>
        </p:nvSpPr>
        <p:spPr>
          <a:xfrm>
            <a:off x="11842953" y="1282421"/>
            <a:ext cx="5133705" cy="33454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131" name="TextBox 6"/>
          <p:cNvSpPr txBox="1"/>
          <p:nvPr/>
        </p:nvSpPr>
        <p:spPr>
          <a:xfrm>
            <a:off x="10181980" y="4837901"/>
            <a:ext cx="2349402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American Samoa</a:t>
            </a:r>
          </a:p>
        </p:txBody>
      </p:sp>
      <p:sp>
        <p:nvSpPr>
          <p:cNvPr id="132" name="TextBox 7"/>
          <p:cNvSpPr txBox="1"/>
          <p:nvPr/>
        </p:nvSpPr>
        <p:spPr>
          <a:xfrm>
            <a:off x="1872183" y="6154478"/>
            <a:ext cx="1254920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Australia</a:t>
            </a:r>
          </a:p>
        </p:txBody>
      </p:sp>
      <p:sp>
        <p:nvSpPr>
          <p:cNvPr id="133" name="TextBox 8"/>
          <p:cNvSpPr txBox="1"/>
          <p:nvPr/>
        </p:nvSpPr>
        <p:spPr>
          <a:xfrm>
            <a:off x="12042182" y="4070479"/>
            <a:ext cx="978397" cy="37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Tutuila</a:t>
            </a:r>
          </a:p>
        </p:txBody>
      </p:sp>
      <p:sp>
        <p:nvSpPr>
          <p:cNvPr id="134" name="TextBox 9"/>
          <p:cNvSpPr txBox="1"/>
          <p:nvPr/>
        </p:nvSpPr>
        <p:spPr>
          <a:xfrm>
            <a:off x="3617502" y="3069592"/>
            <a:ext cx="2607619" cy="37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Papua New Guinea</a:t>
            </a:r>
          </a:p>
        </p:txBody>
      </p:sp>
      <p:sp>
        <p:nvSpPr>
          <p:cNvPr id="135" name="TextBox 10"/>
          <p:cNvSpPr txBox="1"/>
          <p:nvPr/>
        </p:nvSpPr>
        <p:spPr>
          <a:xfrm>
            <a:off x="8246491" y="8579567"/>
            <a:ext cx="1795018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New Zealand</a:t>
            </a:r>
          </a:p>
        </p:txBody>
      </p:sp>
      <p:sp>
        <p:nvSpPr>
          <p:cNvPr id="136" name="TextBox 11"/>
          <p:cNvSpPr txBox="1"/>
          <p:nvPr/>
        </p:nvSpPr>
        <p:spPr>
          <a:xfrm>
            <a:off x="8730406" y="5362497"/>
            <a:ext cx="413594" cy="37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Fiji</a:t>
            </a:r>
          </a:p>
        </p:txBody>
      </p:sp>
      <p:sp>
        <p:nvSpPr>
          <p:cNvPr id="137" name="TextBox 12"/>
          <p:cNvSpPr txBox="1"/>
          <p:nvPr/>
        </p:nvSpPr>
        <p:spPr>
          <a:xfrm>
            <a:off x="9144000" y="4504273"/>
            <a:ext cx="944909" cy="37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Samoa</a:t>
            </a:r>
          </a:p>
        </p:txBody>
      </p:sp>
      <p:sp>
        <p:nvSpPr>
          <p:cNvPr id="138" name="TextBox 13"/>
          <p:cNvSpPr txBox="1"/>
          <p:nvPr/>
        </p:nvSpPr>
        <p:spPr>
          <a:xfrm>
            <a:off x="9663632" y="5696125"/>
            <a:ext cx="850554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Tonga</a:t>
            </a:r>
          </a:p>
        </p:txBody>
      </p:sp>
      <p:sp>
        <p:nvSpPr>
          <p:cNvPr id="139" name="TextBox 14"/>
          <p:cNvSpPr txBox="1"/>
          <p:nvPr/>
        </p:nvSpPr>
        <p:spPr>
          <a:xfrm>
            <a:off x="14260968" y="5529312"/>
            <a:ext cx="2393157" cy="37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French Polynesia</a:t>
            </a:r>
          </a:p>
        </p:txBody>
      </p:sp>
      <p:sp>
        <p:nvSpPr>
          <p:cNvPr id="140" name="TextBox 15"/>
          <p:cNvSpPr txBox="1"/>
          <p:nvPr/>
        </p:nvSpPr>
        <p:spPr>
          <a:xfrm>
            <a:off x="10714955" y="302881"/>
            <a:ext cx="940446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Hawaii</a:t>
            </a:r>
          </a:p>
        </p:txBody>
      </p:sp>
      <p:sp>
        <p:nvSpPr>
          <p:cNvPr id="141" name="TextBox 16"/>
          <p:cNvSpPr txBox="1"/>
          <p:nvPr/>
        </p:nvSpPr>
        <p:spPr>
          <a:xfrm>
            <a:off x="1718666" y="1370362"/>
            <a:ext cx="1561952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Philippines</a:t>
            </a:r>
          </a:p>
        </p:txBody>
      </p:sp>
      <p:sp>
        <p:nvSpPr>
          <p:cNvPr id="142" name="TextBox 17"/>
          <p:cNvSpPr txBox="1"/>
          <p:nvPr/>
        </p:nvSpPr>
        <p:spPr>
          <a:xfrm>
            <a:off x="6395292" y="1370362"/>
            <a:ext cx="2335115" cy="37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Marshall  Islands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2"/>
          <p:cNvSpPr/>
          <p:nvPr/>
        </p:nvSpPr>
        <p:spPr>
          <a:xfrm>
            <a:off x="0" y="5865443"/>
            <a:ext cx="18803054" cy="64348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5" name="Freeform 3"/>
          <p:cNvSpPr/>
          <p:nvPr/>
        </p:nvSpPr>
        <p:spPr>
          <a:xfrm>
            <a:off x="-942518" y="9258300"/>
            <a:ext cx="2206052" cy="32323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Freeform 4"/>
          <p:cNvSpPr/>
          <p:nvPr/>
        </p:nvSpPr>
        <p:spPr>
          <a:xfrm>
            <a:off x="-478482" y="9258300"/>
            <a:ext cx="2206052" cy="32323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Freeform 5"/>
          <p:cNvSpPr/>
          <p:nvPr/>
        </p:nvSpPr>
        <p:spPr>
          <a:xfrm>
            <a:off x="624542" y="9258300"/>
            <a:ext cx="2206053" cy="32323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Freeform 6"/>
          <p:cNvSpPr/>
          <p:nvPr/>
        </p:nvSpPr>
        <p:spPr>
          <a:xfrm>
            <a:off x="1028700" y="9258300"/>
            <a:ext cx="2206052" cy="32323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Freeform 7"/>
          <p:cNvSpPr/>
          <p:nvPr/>
        </p:nvSpPr>
        <p:spPr>
          <a:xfrm>
            <a:off x="16320013" y="6740081"/>
            <a:ext cx="2235450" cy="35483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Freeform 8"/>
          <p:cNvSpPr/>
          <p:nvPr/>
        </p:nvSpPr>
        <p:spPr>
          <a:xfrm>
            <a:off x="13834152" y="6995635"/>
            <a:ext cx="5230627" cy="41518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Freeform 9"/>
          <p:cNvSpPr/>
          <p:nvPr/>
        </p:nvSpPr>
        <p:spPr>
          <a:xfrm>
            <a:off x="8975386" y="8285206"/>
            <a:ext cx="1964168" cy="31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Freeform 10"/>
          <p:cNvSpPr/>
          <p:nvPr/>
        </p:nvSpPr>
        <p:spPr>
          <a:xfrm rot="20563737">
            <a:off x="8631673" y="8339398"/>
            <a:ext cx="1964169" cy="31239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Freeform 11"/>
          <p:cNvSpPr/>
          <p:nvPr/>
        </p:nvSpPr>
        <p:spPr>
          <a:xfrm>
            <a:off x="-406336" y="6060852"/>
            <a:ext cx="1435036" cy="41148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" name="Freeform 12"/>
          <p:cNvSpPr/>
          <p:nvPr/>
        </p:nvSpPr>
        <p:spPr>
          <a:xfrm>
            <a:off x="-207203" y="8941745"/>
            <a:ext cx="1235903" cy="1810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AutoShape 13"/>
          <p:cNvSpPr/>
          <p:nvPr/>
        </p:nvSpPr>
        <p:spPr>
          <a:xfrm>
            <a:off x="5436327" y="1484936"/>
            <a:ext cx="6866044" cy="1"/>
          </a:xfrm>
          <a:prstGeom prst="line">
            <a:avLst/>
          </a:prstGeom>
          <a:ln w="38100">
            <a:solidFill>
              <a:srgbClr val="FFFFFF">
                <a:alpha val="14902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Freeform 14"/>
          <p:cNvSpPr/>
          <p:nvPr/>
        </p:nvSpPr>
        <p:spPr>
          <a:xfrm>
            <a:off x="0" y="-1"/>
            <a:ext cx="18288000" cy="1035392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7" name="AutoShape 15"/>
          <p:cNvSpPr/>
          <p:nvPr/>
        </p:nvSpPr>
        <p:spPr>
          <a:xfrm>
            <a:off x="10013740" y="4015972"/>
            <a:ext cx="3168859" cy="3136264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8" name="AutoShape 16"/>
          <p:cNvSpPr/>
          <p:nvPr/>
        </p:nvSpPr>
        <p:spPr>
          <a:xfrm>
            <a:off x="8950165" y="5680606"/>
            <a:ext cx="270035" cy="1315022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Freeform 17"/>
          <p:cNvSpPr/>
          <p:nvPr/>
        </p:nvSpPr>
        <p:spPr>
          <a:xfrm>
            <a:off x="6774301" y="7726102"/>
            <a:ext cx="2809522" cy="210645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0" name="Freeform 18"/>
          <p:cNvSpPr/>
          <p:nvPr/>
        </p:nvSpPr>
        <p:spPr>
          <a:xfrm>
            <a:off x="13362215" y="7568375"/>
            <a:ext cx="3276216" cy="220566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Freeform 19"/>
          <p:cNvSpPr/>
          <p:nvPr/>
        </p:nvSpPr>
        <p:spPr>
          <a:xfrm>
            <a:off x="3423337" y="7978105"/>
            <a:ext cx="2872747" cy="185445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Freeform 20"/>
          <p:cNvSpPr/>
          <p:nvPr/>
        </p:nvSpPr>
        <p:spPr>
          <a:xfrm>
            <a:off x="10932231" y="7860003"/>
            <a:ext cx="2156183" cy="188666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AutoShape 21"/>
          <p:cNvSpPr/>
          <p:nvPr/>
        </p:nvSpPr>
        <p:spPr>
          <a:xfrm flipH="1" flipV="1">
            <a:off x="6252348" y="2483910"/>
            <a:ext cx="2697817" cy="533028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Freeform 22"/>
          <p:cNvSpPr/>
          <p:nvPr/>
        </p:nvSpPr>
        <p:spPr>
          <a:xfrm>
            <a:off x="3342523" y="426273"/>
            <a:ext cx="2293350" cy="205763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Freeform 23"/>
          <p:cNvSpPr/>
          <p:nvPr/>
        </p:nvSpPr>
        <p:spPr>
          <a:xfrm>
            <a:off x="1465421" y="426273"/>
            <a:ext cx="1769331" cy="235910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" name="AutoShape 24"/>
          <p:cNvSpPr/>
          <p:nvPr/>
        </p:nvSpPr>
        <p:spPr>
          <a:xfrm>
            <a:off x="10363200" y="3617301"/>
            <a:ext cx="2286001" cy="301758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Freeform 25"/>
          <p:cNvSpPr/>
          <p:nvPr/>
        </p:nvSpPr>
        <p:spPr>
          <a:xfrm>
            <a:off x="12875713" y="4190522"/>
            <a:ext cx="3770397" cy="216224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TextBox 26"/>
          <p:cNvSpPr txBox="1"/>
          <p:nvPr/>
        </p:nvSpPr>
        <p:spPr>
          <a:xfrm>
            <a:off x="13295307" y="6800529"/>
            <a:ext cx="1905391" cy="64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300"/>
              </a:lnSpc>
              <a:defRPr sz="3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Fagaalu</a:t>
            </a:r>
          </a:p>
        </p:txBody>
      </p:sp>
      <p:sp>
        <p:nvSpPr>
          <p:cNvPr id="169" name="TextBox 27"/>
          <p:cNvSpPr txBox="1"/>
          <p:nvPr/>
        </p:nvSpPr>
        <p:spPr>
          <a:xfrm>
            <a:off x="8435427" y="7001595"/>
            <a:ext cx="1865882" cy="64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300"/>
              </a:lnSpc>
              <a:defRPr sz="3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Nuuuli</a:t>
            </a:r>
          </a:p>
        </p:txBody>
      </p:sp>
      <p:sp>
        <p:nvSpPr>
          <p:cNvPr id="170" name="TextBox 28"/>
          <p:cNvSpPr txBox="1"/>
          <p:nvPr/>
        </p:nvSpPr>
        <p:spPr>
          <a:xfrm>
            <a:off x="3467344" y="2486351"/>
            <a:ext cx="2517544" cy="64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300"/>
              </a:lnSpc>
              <a:defRPr sz="3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Pago Pago</a:t>
            </a:r>
          </a:p>
        </p:txBody>
      </p:sp>
      <p:sp>
        <p:nvSpPr>
          <p:cNvPr id="171" name="TextBox 29"/>
          <p:cNvSpPr txBox="1"/>
          <p:nvPr/>
        </p:nvSpPr>
        <p:spPr>
          <a:xfrm>
            <a:off x="12769900" y="3572240"/>
            <a:ext cx="2002375" cy="64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300"/>
              </a:lnSpc>
              <a:defRPr sz="3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Gataivai</a:t>
            </a:r>
          </a:p>
        </p:txBody>
      </p:sp>
      <p:sp>
        <p:nvSpPr>
          <p:cNvPr id="172" name="TextBox 30"/>
          <p:cNvSpPr txBox="1"/>
          <p:nvPr/>
        </p:nvSpPr>
        <p:spPr>
          <a:xfrm>
            <a:off x="14706600" y="190499"/>
            <a:ext cx="2376529" cy="1150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400"/>
              </a:lnSpc>
              <a:defRPr sz="67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Sites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343069"/>
            <a:ext cx="6129005" cy="4596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4600" y="5015853"/>
            <a:ext cx="6570768" cy="4928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87200" y="419100"/>
            <a:ext cx="6052805" cy="4539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utoShape 3"/>
          <p:cNvSpPr/>
          <p:nvPr/>
        </p:nvSpPr>
        <p:spPr>
          <a:xfrm flipH="1" flipV="1">
            <a:off x="10363199" y="7886699"/>
            <a:ext cx="3962402" cy="1295399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8" name="AutoShape 3"/>
          <p:cNvSpPr/>
          <p:nvPr/>
        </p:nvSpPr>
        <p:spPr>
          <a:xfrm flipV="1">
            <a:off x="2312359" y="3390900"/>
            <a:ext cx="1752601" cy="2286000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AutoShape 3"/>
          <p:cNvSpPr/>
          <p:nvPr/>
        </p:nvSpPr>
        <p:spPr>
          <a:xfrm flipV="1">
            <a:off x="4970567" y="6743697"/>
            <a:ext cx="3962399" cy="1752602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0" name="AutoShape 3"/>
          <p:cNvSpPr/>
          <p:nvPr/>
        </p:nvSpPr>
        <p:spPr>
          <a:xfrm flipH="1" flipV="1">
            <a:off x="15125699" y="3543300"/>
            <a:ext cx="571501" cy="2286000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TextBox 11"/>
          <p:cNvSpPr txBox="1"/>
          <p:nvPr/>
        </p:nvSpPr>
        <p:spPr>
          <a:xfrm>
            <a:off x="1417319" y="5644634"/>
            <a:ext cx="281590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2800">
                <a:solidFill>
                  <a:srgbClr val="FFFF00"/>
                </a:solidFill>
              </a:defRPr>
            </a:lvl1pPr>
          </a:lstStyle>
          <a:p>
            <a:pPr/>
            <a:r>
              <a:t>Padina boryana</a:t>
            </a:r>
          </a:p>
        </p:txBody>
      </p:sp>
      <p:sp>
        <p:nvSpPr>
          <p:cNvPr id="182" name="TextBox 14"/>
          <p:cNvSpPr txBox="1"/>
          <p:nvPr/>
        </p:nvSpPr>
        <p:spPr>
          <a:xfrm>
            <a:off x="1798319" y="8487347"/>
            <a:ext cx="3739077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3600">
                <a:solidFill>
                  <a:srgbClr val="FFFF00"/>
                </a:solidFill>
              </a:defRPr>
            </a:lvl1pPr>
          </a:lstStyle>
          <a:p>
            <a:pPr/>
            <a:r>
              <a:t>Valonia fastigiata</a:t>
            </a:r>
          </a:p>
        </p:txBody>
      </p:sp>
      <p:sp>
        <p:nvSpPr>
          <p:cNvPr id="183" name="TextBox 16"/>
          <p:cNvSpPr txBox="1"/>
          <p:nvPr/>
        </p:nvSpPr>
        <p:spPr>
          <a:xfrm>
            <a:off x="14028419" y="9193682"/>
            <a:ext cx="276606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2800">
                <a:solidFill>
                  <a:srgbClr val="FFFF00"/>
                </a:solidFill>
              </a:defRPr>
            </a:lvl1pPr>
          </a:lstStyle>
          <a:p>
            <a:pPr/>
            <a:r>
              <a:t>Turbinaria ornata</a:t>
            </a:r>
          </a:p>
        </p:txBody>
      </p:sp>
      <p:sp>
        <p:nvSpPr>
          <p:cNvPr id="184" name="TextBox 18"/>
          <p:cNvSpPr txBox="1"/>
          <p:nvPr/>
        </p:nvSpPr>
        <p:spPr>
          <a:xfrm>
            <a:off x="14142719" y="5829300"/>
            <a:ext cx="3554421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2800">
                <a:solidFill>
                  <a:srgbClr val="FFFF00"/>
                </a:solidFill>
              </a:defRPr>
            </a:lvl1pPr>
          </a:lstStyle>
          <a:p>
            <a:pPr/>
            <a:r>
              <a:t>Dictyota bartyresiana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2"/>
          <p:cNvSpPr/>
          <p:nvPr/>
        </p:nvSpPr>
        <p:spPr>
          <a:xfrm>
            <a:off x="13623033" y="8241020"/>
            <a:ext cx="1652025" cy="13567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7" name="Freeform 3"/>
          <p:cNvSpPr/>
          <p:nvPr/>
        </p:nvSpPr>
        <p:spPr>
          <a:xfrm>
            <a:off x="13626543" y="9039984"/>
            <a:ext cx="470852" cy="3839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" name="Freeform 4"/>
          <p:cNvSpPr/>
          <p:nvPr/>
        </p:nvSpPr>
        <p:spPr>
          <a:xfrm>
            <a:off x="14035710" y="9019684"/>
            <a:ext cx="470920" cy="40420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9" name="Freeform 5"/>
          <p:cNvSpPr/>
          <p:nvPr/>
        </p:nvSpPr>
        <p:spPr>
          <a:xfrm>
            <a:off x="14525823" y="9019684"/>
            <a:ext cx="423655" cy="42288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" name="Freeform 6"/>
          <p:cNvSpPr/>
          <p:nvPr/>
        </p:nvSpPr>
        <p:spPr>
          <a:xfrm>
            <a:off x="14961452" y="8643753"/>
            <a:ext cx="151193" cy="82846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Freeform 7"/>
          <p:cNvSpPr/>
          <p:nvPr/>
        </p:nvSpPr>
        <p:spPr>
          <a:xfrm>
            <a:off x="13634902" y="8487220"/>
            <a:ext cx="1574592" cy="96439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" name="Freeform 8"/>
          <p:cNvSpPr/>
          <p:nvPr/>
        </p:nvSpPr>
        <p:spPr>
          <a:xfrm>
            <a:off x="11436140" y="8243885"/>
            <a:ext cx="1642884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3" name="Freeform 9"/>
          <p:cNvSpPr/>
          <p:nvPr/>
        </p:nvSpPr>
        <p:spPr>
          <a:xfrm>
            <a:off x="11436077" y="9038431"/>
            <a:ext cx="471800" cy="4078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4" name="Freeform 10"/>
          <p:cNvSpPr/>
          <p:nvPr/>
        </p:nvSpPr>
        <p:spPr>
          <a:xfrm>
            <a:off x="11842149" y="9038429"/>
            <a:ext cx="468315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5" name="Freeform 11"/>
          <p:cNvSpPr/>
          <p:nvPr/>
        </p:nvSpPr>
        <p:spPr>
          <a:xfrm>
            <a:off x="12327787" y="9018241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Freeform 12"/>
          <p:cNvSpPr/>
          <p:nvPr/>
        </p:nvSpPr>
        <p:spPr>
          <a:xfrm>
            <a:off x="12749097" y="8847918"/>
            <a:ext cx="185913" cy="56200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Freeform 13"/>
          <p:cNvSpPr/>
          <p:nvPr/>
        </p:nvSpPr>
        <p:spPr>
          <a:xfrm>
            <a:off x="11458695" y="8487220"/>
            <a:ext cx="1620331" cy="95905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Freeform 14"/>
          <p:cNvSpPr/>
          <p:nvPr/>
        </p:nvSpPr>
        <p:spPr>
          <a:xfrm>
            <a:off x="15799832" y="5686342"/>
            <a:ext cx="1642884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Freeform 15"/>
          <p:cNvSpPr/>
          <p:nvPr/>
        </p:nvSpPr>
        <p:spPr>
          <a:xfrm>
            <a:off x="15820887" y="6480885"/>
            <a:ext cx="403745" cy="40833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" name="Freeform 16"/>
          <p:cNvSpPr/>
          <p:nvPr/>
        </p:nvSpPr>
        <p:spPr>
          <a:xfrm>
            <a:off x="16229313" y="6480885"/>
            <a:ext cx="468315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1" name="Freeform 17"/>
          <p:cNvSpPr/>
          <p:nvPr/>
        </p:nvSpPr>
        <p:spPr>
          <a:xfrm>
            <a:off x="15837740" y="5930163"/>
            <a:ext cx="1607317" cy="95905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2" name="Freeform 18"/>
          <p:cNvSpPr/>
          <p:nvPr/>
        </p:nvSpPr>
        <p:spPr>
          <a:xfrm>
            <a:off x="13623033" y="5686342"/>
            <a:ext cx="1642885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Freeform 19"/>
          <p:cNvSpPr/>
          <p:nvPr/>
        </p:nvSpPr>
        <p:spPr>
          <a:xfrm>
            <a:off x="13634902" y="6436755"/>
            <a:ext cx="468247" cy="4419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4" name="Freeform 20"/>
          <p:cNvSpPr/>
          <p:nvPr/>
        </p:nvSpPr>
        <p:spPr>
          <a:xfrm>
            <a:off x="14033428" y="6460697"/>
            <a:ext cx="468314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" name="Freeform 21"/>
          <p:cNvSpPr/>
          <p:nvPr/>
        </p:nvSpPr>
        <p:spPr>
          <a:xfrm>
            <a:off x="14520828" y="6460697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6" name="Freeform 22"/>
          <p:cNvSpPr/>
          <p:nvPr/>
        </p:nvSpPr>
        <p:spPr>
          <a:xfrm>
            <a:off x="14954046" y="6135692"/>
            <a:ext cx="158598" cy="71351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" name="Freeform 23"/>
          <p:cNvSpPr/>
          <p:nvPr/>
        </p:nvSpPr>
        <p:spPr>
          <a:xfrm>
            <a:off x="13646731" y="5930163"/>
            <a:ext cx="1619189" cy="95905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8" name="Freeform 24"/>
          <p:cNvSpPr/>
          <p:nvPr/>
        </p:nvSpPr>
        <p:spPr>
          <a:xfrm>
            <a:off x="11436140" y="5737342"/>
            <a:ext cx="1642884" cy="13492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" name="Freeform 25"/>
          <p:cNvSpPr/>
          <p:nvPr/>
        </p:nvSpPr>
        <p:spPr>
          <a:xfrm>
            <a:off x="11495547" y="6531888"/>
            <a:ext cx="412328" cy="39788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Freeform 26"/>
          <p:cNvSpPr/>
          <p:nvPr/>
        </p:nvSpPr>
        <p:spPr>
          <a:xfrm>
            <a:off x="11842149" y="6531888"/>
            <a:ext cx="468315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Freeform 27"/>
          <p:cNvSpPr/>
          <p:nvPr/>
        </p:nvSpPr>
        <p:spPr>
          <a:xfrm>
            <a:off x="12327787" y="6511700"/>
            <a:ext cx="421311" cy="4205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" name="Freeform 28"/>
          <p:cNvSpPr/>
          <p:nvPr/>
        </p:nvSpPr>
        <p:spPr>
          <a:xfrm>
            <a:off x="12728144" y="6212735"/>
            <a:ext cx="206217" cy="69219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" name="Freeform 29"/>
          <p:cNvSpPr/>
          <p:nvPr/>
        </p:nvSpPr>
        <p:spPr>
          <a:xfrm>
            <a:off x="11461933" y="5980052"/>
            <a:ext cx="1581490" cy="95905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" name="Freeform 30"/>
          <p:cNvSpPr/>
          <p:nvPr/>
        </p:nvSpPr>
        <p:spPr>
          <a:xfrm>
            <a:off x="11476129" y="3102160"/>
            <a:ext cx="1642885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" name="Freeform 31"/>
          <p:cNvSpPr/>
          <p:nvPr/>
        </p:nvSpPr>
        <p:spPr>
          <a:xfrm>
            <a:off x="11476129" y="3826345"/>
            <a:ext cx="468247" cy="4419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Freeform 32"/>
          <p:cNvSpPr/>
          <p:nvPr/>
        </p:nvSpPr>
        <p:spPr>
          <a:xfrm>
            <a:off x="11879543" y="3880832"/>
            <a:ext cx="468315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Freeform 33"/>
          <p:cNvSpPr/>
          <p:nvPr/>
        </p:nvSpPr>
        <p:spPr>
          <a:xfrm>
            <a:off x="12297571" y="3862256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Freeform 34"/>
          <p:cNvSpPr/>
          <p:nvPr/>
        </p:nvSpPr>
        <p:spPr>
          <a:xfrm>
            <a:off x="12773307" y="3432412"/>
            <a:ext cx="150356" cy="82388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" name="Freeform 35"/>
          <p:cNvSpPr/>
          <p:nvPr/>
        </p:nvSpPr>
        <p:spPr>
          <a:xfrm>
            <a:off x="15757306" y="3105213"/>
            <a:ext cx="1642885" cy="13492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0" name="Freeform 36"/>
          <p:cNvSpPr/>
          <p:nvPr/>
        </p:nvSpPr>
        <p:spPr>
          <a:xfrm>
            <a:off x="15869888" y="3889921"/>
            <a:ext cx="468247" cy="4419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1" name="Freeform 37"/>
          <p:cNvSpPr/>
          <p:nvPr/>
        </p:nvSpPr>
        <p:spPr>
          <a:xfrm>
            <a:off x="16253623" y="3907861"/>
            <a:ext cx="468314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" name="Freeform 38"/>
          <p:cNvSpPr/>
          <p:nvPr/>
        </p:nvSpPr>
        <p:spPr>
          <a:xfrm>
            <a:off x="15775089" y="3344095"/>
            <a:ext cx="1607318" cy="95905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Freeform 39"/>
          <p:cNvSpPr/>
          <p:nvPr/>
        </p:nvSpPr>
        <p:spPr>
          <a:xfrm>
            <a:off x="13652670" y="3102160"/>
            <a:ext cx="1642885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Freeform 40"/>
          <p:cNvSpPr/>
          <p:nvPr/>
        </p:nvSpPr>
        <p:spPr>
          <a:xfrm>
            <a:off x="13659189" y="3896705"/>
            <a:ext cx="465218" cy="3898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Freeform 41"/>
          <p:cNvSpPr/>
          <p:nvPr/>
        </p:nvSpPr>
        <p:spPr>
          <a:xfrm>
            <a:off x="14063065" y="3876516"/>
            <a:ext cx="468314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6" name="Freeform 42"/>
          <p:cNvSpPr/>
          <p:nvPr/>
        </p:nvSpPr>
        <p:spPr>
          <a:xfrm>
            <a:off x="14550465" y="3876516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7" name="Freeform 43"/>
          <p:cNvSpPr/>
          <p:nvPr/>
        </p:nvSpPr>
        <p:spPr>
          <a:xfrm>
            <a:off x="14983685" y="3683386"/>
            <a:ext cx="220494" cy="595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Freeform 44"/>
          <p:cNvSpPr/>
          <p:nvPr/>
        </p:nvSpPr>
        <p:spPr>
          <a:xfrm>
            <a:off x="13685773" y="3357672"/>
            <a:ext cx="1565880" cy="92081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Freeform 45"/>
          <p:cNvSpPr/>
          <p:nvPr/>
        </p:nvSpPr>
        <p:spPr>
          <a:xfrm>
            <a:off x="11495548" y="3328411"/>
            <a:ext cx="1563173" cy="959056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" name="Freeform 46"/>
          <p:cNvSpPr/>
          <p:nvPr/>
        </p:nvSpPr>
        <p:spPr>
          <a:xfrm>
            <a:off x="15793387" y="8243885"/>
            <a:ext cx="1642885" cy="1349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Freeform 47"/>
          <p:cNvSpPr/>
          <p:nvPr/>
        </p:nvSpPr>
        <p:spPr>
          <a:xfrm>
            <a:off x="15902241" y="9035563"/>
            <a:ext cx="421311" cy="3883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Freeform 48"/>
          <p:cNvSpPr/>
          <p:nvPr/>
        </p:nvSpPr>
        <p:spPr>
          <a:xfrm>
            <a:off x="16281297" y="9035563"/>
            <a:ext cx="468315" cy="4019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3" name="Freeform 49"/>
          <p:cNvSpPr/>
          <p:nvPr/>
        </p:nvSpPr>
        <p:spPr>
          <a:xfrm>
            <a:off x="15817615" y="8471806"/>
            <a:ext cx="1607318" cy="959054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Freeform 50"/>
          <p:cNvSpPr/>
          <p:nvPr/>
        </p:nvSpPr>
        <p:spPr>
          <a:xfrm>
            <a:off x="16742009" y="3883857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Freeform 51"/>
          <p:cNvSpPr/>
          <p:nvPr/>
        </p:nvSpPr>
        <p:spPr>
          <a:xfrm>
            <a:off x="17199793" y="3695700"/>
            <a:ext cx="123044" cy="5481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" name="Freeform 52"/>
          <p:cNvSpPr/>
          <p:nvPr/>
        </p:nvSpPr>
        <p:spPr>
          <a:xfrm>
            <a:off x="17162530" y="6031324"/>
            <a:ext cx="150356" cy="82388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Freeform 53"/>
          <p:cNvSpPr/>
          <p:nvPr/>
        </p:nvSpPr>
        <p:spPr>
          <a:xfrm>
            <a:off x="16690666" y="6463286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Freeform 54"/>
          <p:cNvSpPr/>
          <p:nvPr/>
        </p:nvSpPr>
        <p:spPr>
          <a:xfrm>
            <a:off x="17158822" y="8847918"/>
            <a:ext cx="177671" cy="582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9" name="Freeform 55"/>
          <p:cNvSpPr/>
          <p:nvPr/>
        </p:nvSpPr>
        <p:spPr>
          <a:xfrm>
            <a:off x="16690666" y="9026276"/>
            <a:ext cx="421311" cy="42054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" name="Freeform 56"/>
          <p:cNvSpPr/>
          <p:nvPr/>
        </p:nvSpPr>
        <p:spPr>
          <a:xfrm>
            <a:off x="2367895" y="3023957"/>
            <a:ext cx="1636127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1" name="Freeform 57"/>
          <p:cNvSpPr/>
          <p:nvPr/>
        </p:nvSpPr>
        <p:spPr>
          <a:xfrm>
            <a:off x="2367895" y="3889921"/>
            <a:ext cx="386929" cy="3651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2" name="Freeform 58"/>
          <p:cNvSpPr/>
          <p:nvPr/>
        </p:nvSpPr>
        <p:spPr>
          <a:xfrm>
            <a:off x="2824290" y="3897019"/>
            <a:ext cx="446158" cy="398621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" name="Freeform 59"/>
          <p:cNvSpPr/>
          <p:nvPr/>
        </p:nvSpPr>
        <p:spPr>
          <a:xfrm>
            <a:off x="3339913" y="3897019"/>
            <a:ext cx="420471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4" name="Freeform 60"/>
          <p:cNvSpPr/>
          <p:nvPr/>
        </p:nvSpPr>
        <p:spPr>
          <a:xfrm>
            <a:off x="3827057" y="3402936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" name="Freeform 61"/>
          <p:cNvSpPr/>
          <p:nvPr/>
        </p:nvSpPr>
        <p:spPr>
          <a:xfrm>
            <a:off x="4680854" y="3003617"/>
            <a:ext cx="1636126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6" name="Freeform 62"/>
          <p:cNvSpPr/>
          <p:nvPr/>
        </p:nvSpPr>
        <p:spPr>
          <a:xfrm>
            <a:off x="4680854" y="3793716"/>
            <a:ext cx="467313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" name="Freeform 63"/>
          <p:cNvSpPr/>
          <p:nvPr/>
        </p:nvSpPr>
        <p:spPr>
          <a:xfrm>
            <a:off x="5147212" y="3860512"/>
            <a:ext cx="446565" cy="38330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Freeform 64"/>
          <p:cNvSpPr/>
          <p:nvPr/>
        </p:nvSpPr>
        <p:spPr>
          <a:xfrm>
            <a:off x="5593777" y="3842308"/>
            <a:ext cx="420470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9" name="Freeform 65"/>
          <p:cNvSpPr/>
          <p:nvPr/>
        </p:nvSpPr>
        <p:spPr>
          <a:xfrm>
            <a:off x="6080921" y="3405404"/>
            <a:ext cx="150057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0" name="Freeform 66"/>
          <p:cNvSpPr/>
          <p:nvPr/>
        </p:nvSpPr>
        <p:spPr>
          <a:xfrm>
            <a:off x="6993255" y="3003617"/>
            <a:ext cx="1636127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1" name="Freeform 67"/>
          <p:cNvSpPr/>
          <p:nvPr/>
        </p:nvSpPr>
        <p:spPr>
          <a:xfrm>
            <a:off x="6993255" y="3793716"/>
            <a:ext cx="467314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" name="Freeform 68"/>
          <p:cNvSpPr/>
          <p:nvPr/>
        </p:nvSpPr>
        <p:spPr>
          <a:xfrm>
            <a:off x="7434928" y="3811584"/>
            <a:ext cx="446565" cy="383302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3" name="Freeform 69"/>
          <p:cNvSpPr/>
          <p:nvPr/>
        </p:nvSpPr>
        <p:spPr>
          <a:xfrm>
            <a:off x="7847082" y="3807938"/>
            <a:ext cx="420470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" name="Freeform 70"/>
          <p:cNvSpPr/>
          <p:nvPr/>
        </p:nvSpPr>
        <p:spPr>
          <a:xfrm>
            <a:off x="2496946" y="5658091"/>
            <a:ext cx="1636126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5" name="Freeform 71"/>
          <p:cNvSpPr/>
          <p:nvPr/>
        </p:nvSpPr>
        <p:spPr>
          <a:xfrm>
            <a:off x="2496946" y="6524055"/>
            <a:ext cx="386929" cy="3651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Freeform 72"/>
          <p:cNvSpPr/>
          <p:nvPr/>
        </p:nvSpPr>
        <p:spPr>
          <a:xfrm>
            <a:off x="2953340" y="6531154"/>
            <a:ext cx="446158" cy="398621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Freeform 73"/>
          <p:cNvSpPr/>
          <p:nvPr/>
        </p:nvSpPr>
        <p:spPr>
          <a:xfrm>
            <a:off x="3468963" y="6531154"/>
            <a:ext cx="420471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8" name="Freeform 74"/>
          <p:cNvSpPr/>
          <p:nvPr/>
        </p:nvSpPr>
        <p:spPr>
          <a:xfrm>
            <a:off x="3956108" y="6037071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Freeform 75"/>
          <p:cNvSpPr/>
          <p:nvPr/>
        </p:nvSpPr>
        <p:spPr>
          <a:xfrm>
            <a:off x="4809904" y="5658091"/>
            <a:ext cx="1636126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0" name="Freeform 76"/>
          <p:cNvSpPr/>
          <p:nvPr/>
        </p:nvSpPr>
        <p:spPr>
          <a:xfrm>
            <a:off x="4809904" y="6448192"/>
            <a:ext cx="467313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" name="Freeform 77"/>
          <p:cNvSpPr/>
          <p:nvPr/>
        </p:nvSpPr>
        <p:spPr>
          <a:xfrm>
            <a:off x="5276262" y="6514986"/>
            <a:ext cx="446565" cy="38330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" name="Freeform 78"/>
          <p:cNvSpPr/>
          <p:nvPr/>
        </p:nvSpPr>
        <p:spPr>
          <a:xfrm>
            <a:off x="5722827" y="6496784"/>
            <a:ext cx="420470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3" name="Freeform 79"/>
          <p:cNvSpPr/>
          <p:nvPr/>
        </p:nvSpPr>
        <p:spPr>
          <a:xfrm>
            <a:off x="6209970" y="6059878"/>
            <a:ext cx="150057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4" name="Freeform 80"/>
          <p:cNvSpPr/>
          <p:nvPr/>
        </p:nvSpPr>
        <p:spPr>
          <a:xfrm>
            <a:off x="6974475" y="5658091"/>
            <a:ext cx="1636125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Freeform 81"/>
          <p:cNvSpPr/>
          <p:nvPr/>
        </p:nvSpPr>
        <p:spPr>
          <a:xfrm>
            <a:off x="6974475" y="6448192"/>
            <a:ext cx="467313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" name="Freeform 82"/>
          <p:cNvSpPr/>
          <p:nvPr/>
        </p:nvSpPr>
        <p:spPr>
          <a:xfrm>
            <a:off x="7416148" y="6466058"/>
            <a:ext cx="446564" cy="38330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7" name="Freeform 83"/>
          <p:cNvSpPr/>
          <p:nvPr/>
        </p:nvSpPr>
        <p:spPr>
          <a:xfrm>
            <a:off x="7828301" y="6462412"/>
            <a:ext cx="420471" cy="41970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8" name="Freeform 84"/>
          <p:cNvSpPr/>
          <p:nvPr/>
        </p:nvSpPr>
        <p:spPr>
          <a:xfrm>
            <a:off x="8315445" y="6082686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Freeform 85"/>
          <p:cNvSpPr/>
          <p:nvPr/>
        </p:nvSpPr>
        <p:spPr>
          <a:xfrm>
            <a:off x="2496946" y="8207882"/>
            <a:ext cx="1636126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0" name="Freeform 86"/>
          <p:cNvSpPr/>
          <p:nvPr/>
        </p:nvSpPr>
        <p:spPr>
          <a:xfrm>
            <a:off x="2496946" y="9073846"/>
            <a:ext cx="386929" cy="3651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" name="Freeform 87"/>
          <p:cNvSpPr/>
          <p:nvPr/>
        </p:nvSpPr>
        <p:spPr>
          <a:xfrm>
            <a:off x="2953340" y="9080945"/>
            <a:ext cx="446158" cy="398621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2" name="Freeform 88"/>
          <p:cNvSpPr/>
          <p:nvPr/>
        </p:nvSpPr>
        <p:spPr>
          <a:xfrm>
            <a:off x="3468963" y="9080945"/>
            <a:ext cx="420471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" name="Freeform 89"/>
          <p:cNvSpPr/>
          <p:nvPr/>
        </p:nvSpPr>
        <p:spPr>
          <a:xfrm>
            <a:off x="3956108" y="8586864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4" name="Freeform 90"/>
          <p:cNvSpPr/>
          <p:nvPr/>
        </p:nvSpPr>
        <p:spPr>
          <a:xfrm>
            <a:off x="4809904" y="8207882"/>
            <a:ext cx="1636126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5" name="Freeform 91"/>
          <p:cNvSpPr/>
          <p:nvPr/>
        </p:nvSpPr>
        <p:spPr>
          <a:xfrm>
            <a:off x="4809904" y="8997984"/>
            <a:ext cx="467313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" name="Freeform 92"/>
          <p:cNvSpPr/>
          <p:nvPr/>
        </p:nvSpPr>
        <p:spPr>
          <a:xfrm>
            <a:off x="5276262" y="9064777"/>
            <a:ext cx="446565" cy="383302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7" name="Freeform 93"/>
          <p:cNvSpPr/>
          <p:nvPr/>
        </p:nvSpPr>
        <p:spPr>
          <a:xfrm>
            <a:off x="5722827" y="9046575"/>
            <a:ext cx="420470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8" name="Freeform 94"/>
          <p:cNvSpPr/>
          <p:nvPr/>
        </p:nvSpPr>
        <p:spPr>
          <a:xfrm>
            <a:off x="6209970" y="8609671"/>
            <a:ext cx="150057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" name="Freeform 95"/>
          <p:cNvSpPr/>
          <p:nvPr/>
        </p:nvSpPr>
        <p:spPr>
          <a:xfrm>
            <a:off x="6974475" y="8207882"/>
            <a:ext cx="1636125" cy="13436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0" name="Freeform 96"/>
          <p:cNvSpPr/>
          <p:nvPr/>
        </p:nvSpPr>
        <p:spPr>
          <a:xfrm>
            <a:off x="6974475" y="8997984"/>
            <a:ext cx="467313" cy="4410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Freeform 97"/>
          <p:cNvSpPr/>
          <p:nvPr/>
        </p:nvSpPr>
        <p:spPr>
          <a:xfrm>
            <a:off x="7416148" y="9015851"/>
            <a:ext cx="446564" cy="38330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2" name="Freeform 98"/>
          <p:cNvSpPr/>
          <p:nvPr/>
        </p:nvSpPr>
        <p:spPr>
          <a:xfrm>
            <a:off x="7828301" y="9012205"/>
            <a:ext cx="420471" cy="41970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3" name="Freeform 99"/>
          <p:cNvSpPr/>
          <p:nvPr/>
        </p:nvSpPr>
        <p:spPr>
          <a:xfrm>
            <a:off x="8315445" y="8632477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" name="Freeform 100"/>
          <p:cNvSpPr/>
          <p:nvPr/>
        </p:nvSpPr>
        <p:spPr>
          <a:xfrm>
            <a:off x="8336450" y="3412502"/>
            <a:ext cx="150056" cy="82224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5" name="TextBox 104"/>
          <p:cNvSpPr txBox="1"/>
          <p:nvPr/>
        </p:nvSpPr>
        <p:spPr>
          <a:xfrm>
            <a:off x="-1" y="-94638"/>
            <a:ext cx="18288000" cy="118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700"/>
              </a:lnSpc>
              <a:defRPr sz="69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Methodology-Experimental Design</a:t>
            </a:r>
          </a:p>
        </p:txBody>
      </p:sp>
      <p:sp>
        <p:nvSpPr>
          <p:cNvPr id="286" name="TextBox 105"/>
          <p:cNvSpPr txBox="1"/>
          <p:nvPr/>
        </p:nvSpPr>
        <p:spPr>
          <a:xfrm>
            <a:off x="12522321" y="1252546"/>
            <a:ext cx="3050736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Nutrient</a:t>
            </a:r>
          </a:p>
        </p:txBody>
      </p:sp>
      <p:sp>
        <p:nvSpPr>
          <p:cNvPr id="287" name="TextBox 106"/>
          <p:cNvSpPr txBox="1"/>
          <p:nvPr/>
        </p:nvSpPr>
        <p:spPr>
          <a:xfrm>
            <a:off x="8942698" y="8637823"/>
            <a:ext cx="2469152" cy="52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7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105 mg/l NO</a:t>
            </a:r>
            <a:r>
              <a:rPr baseline="-25000"/>
              <a:t>3</a:t>
            </a:r>
          </a:p>
        </p:txBody>
      </p:sp>
      <p:sp>
        <p:nvSpPr>
          <p:cNvPr id="288" name="TextBox 107"/>
          <p:cNvSpPr txBox="1"/>
          <p:nvPr/>
        </p:nvSpPr>
        <p:spPr>
          <a:xfrm>
            <a:off x="9183627" y="6141339"/>
            <a:ext cx="2101409" cy="50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5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53mg/l NO</a:t>
            </a:r>
            <a:r>
              <a:rPr baseline="-25000"/>
              <a:t>3</a:t>
            </a:r>
          </a:p>
        </p:txBody>
      </p:sp>
      <p:sp>
        <p:nvSpPr>
          <p:cNvPr id="289" name="TextBox 108"/>
          <p:cNvSpPr txBox="1"/>
          <p:nvPr/>
        </p:nvSpPr>
        <p:spPr>
          <a:xfrm>
            <a:off x="8915400" y="3534238"/>
            <a:ext cx="2777721" cy="50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5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26 mg/l NO</a:t>
            </a:r>
            <a:r>
              <a:rPr baseline="-25000"/>
              <a:t>3</a:t>
            </a:r>
            <a:r>
              <a:t> </a:t>
            </a:r>
          </a:p>
        </p:txBody>
      </p:sp>
      <p:sp>
        <p:nvSpPr>
          <p:cNvPr id="290" name="TextBox 109"/>
          <p:cNvSpPr txBox="1"/>
          <p:nvPr/>
        </p:nvSpPr>
        <p:spPr>
          <a:xfrm>
            <a:off x="3417161" y="1216143"/>
            <a:ext cx="2527388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Control</a:t>
            </a:r>
          </a:p>
        </p:txBody>
      </p:sp>
      <p:sp>
        <p:nvSpPr>
          <p:cNvPr id="291" name="TextBox 110"/>
          <p:cNvSpPr txBox="1"/>
          <p:nvPr/>
        </p:nvSpPr>
        <p:spPr>
          <a:xfrm>
            <a:off x="310213" y="3496483"/>
            <a:ext cx="2079588" cy="49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4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0 mg/l NO</a:t>
            </a:r>
            <a:r>
              <a:rPr baseline="-25000"/>
              <a:t>3</a:t>
            </a:r>
          </a:p>
        </p:txBody>
      </p:sp>
      <p:sp>
        <p:nvSpPr>
          <p:cNvPr id="292" name="TextBox 111"/>
          <p:cNvSpPr txBox="1"/>
          <p:nvPr/>
        </p:nvSpPr>
        <p:spPr>
          <a:xfrm>
            <a:off x="137147" y="2166583"/>
            <a:ext cx="4332420" cy="58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800"/>
              </a:lnSpc>
              <a:defRPr sz="3400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Round 1: 6/18-6/25  </a:t>
            </a:r>
          </a:p>
        </p:txBody>
      </p:sp>
      <p:sp>
        <p:nvSpPr>
          <p:cNvPr id="293" name="TextBox 112"/>
          <p:cNvSpPr txBox="1"/>
          <p:nvPr/>
        </p:nvSpPr>
        <p:spPr>
          <a:xfrm>
            <a:off x="82335" y="4873057"/>
            <a:ext cx="4332420" cy="58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800"/>
              </a:lnSpc>
              <a:defRPr sz="3400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Round 2: 6/28-7/5  </a:t>
            </a:r>
          </a:p>
        </p:txBody>
      </p:sp>
      <p:sp>
        <p:nvSpPr>
          <p:cNvPr id="294" name="TextBox 113"/>
          <p:cNvSpPr txBox="1"/>
          <p:nvPr/>
        </p:nvSpPr>
        <p:spPr>
          <a:xfrm>
            <a:off x="15664" y="7506883"/>
            <a:ext cx="4332420" cy="58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800"/>
              </a:lnSpc>
              <a:defRPr sz="3400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Round 3: 7/9-7/16  </a:t>
            </a:r>
          </a:p>
        </p:txBody>
      </p:sp>
      <p:sp>
        <p:nvSpPr>
          <p:cNvPr id="295" name="TextBox 114"/>
          <p:cNvSpPr txBox="1"/>
          <p:nvPr/>
        </p:nvSpPr>
        <p:spPr>
          <a:xfrm>
            <a:off x="454652" y="8673163"/>
            <a:ext cx="2079588" cy="49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4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0 mg/l NO</a:t>
            </a:r>
            <a:r>
              <a:rPr baseline="-25000"/>
              <a:t>3</a:t>
            </a:r>
          </a:p>
        </p:txBody>
      </p:sp>
      <p:sp>
        <p:nvSpPr>
          <p:cNvPr id="296" name="TextBox 115"/>
          <p:cNvSpPr txBox="1"/>
          <p:nvPr/>
        </p:nvSpPr>
        <p:spPr>
          <a:xfrm>
            <a:off x="384918" y="6135694"/>
            <a:ext cx="2079588" cy="49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400"/>
              </a:lnSpc>
              <a:defRPr sz="28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  <a:r>
              <a:t>0 mg/l NO</a:t>
            </a:r>
            <a:r>
              <a:rPr baseline="-25000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reeform 2"/>
          <p:cNvSpPr/>
          <p:nvPr/>
        </p:nvSpPr>
        <p:spPr>
          <a:xfrm>
            <a:off x="7336759" y="571741"/>
            <a:ext cx="5973016" cy="45717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9" name="Freeform 3"/>
          <p:cNvSpPr/>
          <p:nvPr/>
        </p:nvSpPr>
        <p:spPr>
          <a:xfrm>
            <a:off x="604452" y="571741"/>
            <a:ext cx="6118867" cy="45717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" name="Freeform 4"/>
          <p:cNvSpPr/>
          <p:nvPr/>
        </p:nvSpPr>
        <p:spPr>
          <a:xfrm>
            <a:off x="13969218" y="571741"/>
            <a:ext cx="3801081" cy="474526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" name="Freeform 5"/>
          <p:cNvSpPr/>
          <p:nvPr/>
        </p:nvSpPr>
        <p:spPr>
          <a:xfrm>
            <a:off x="12210594" y="5554515"/>
            <a:ext cx="5559704" cy="433859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Freeform 6"/>
          <p:cNvSpPr/>
          <p:nvPr/>
        </p:nvSpPr>
        <p:spPr>
          <a:xfrm>
            <a:off x="6757423" y="5441972"/>
            <a:ext cx="5001524" cy="445113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3" name="Freeform 7"/>
          <p:cNvSpPr/>
          <p:nvPr/>
        </p:nvSpPr>
        <p:spPr>
          <a:xfrm>
            <a:off x="604451" y="5317001"/>
            <a:ext cx="5705299" cy="452148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94F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6"/>
          <p:cNvSpPr txBox="1"/>
          <p:nvPr/>
        </p:nvSpPr>
        <p:spPr>
          <a:xfrm>
            <a:off x="12243765" y="30479"/>
            <a:ext cx="6067096" cy="88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200"/>
              </a:lnSpc>
              <a:defRPr sz="51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defRPr>
            </a:lvl1pPr>
          </a:lstStyle>
          <a:p>
            <a:pPr/>
            <a:r>
              <a:t>Results-Growth </a:t>
            </a:r>
          </a:p>
        </p:txBody>
      </p:sp>
      <p:pic>
        <p:nvPicPr>
          <p:cNvPr id="30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012" y="953576"/>
            <a:ext cx="6999772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6400" y="953576"/>
            <a:ext cx="6999772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6011" y="5448300"/>
            <a:ext cx="6999772" cy="43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65919" y="5448300"/>
            <a:ext cx="6999772" cy="434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