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D37462C0-4758-4B47-8481-4F8CCDD8D021}">
  <a:tblStyle styleId="{D37462C0-4758-4B47-8481-4F8CCDD8D0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37" d="100"/>
          <a:sy n="137" d="100"/>
        </p:scale>
        <p:origin x="-824"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376108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Touch briefly on the photograph. View of a healthy native rainforest protectd in the National Park. All the trees here are native plants. This is an Ieie vine our people in Manu’a used the roots of the ieie vine to weave fish traps to catch i’a sina. In the background is the Asi Toa tree which provides food for fruit bats and native birds. In the Asi wood it is used by people to build Samoan geust house.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e2806b29d_0_574: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Google Shape;119;g3e2806b29d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e2806b29d_0_51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Google Shape;124;g3e2806b29d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e2806b29d_0_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e2806b29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e2806b29d_0_7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Google Shape;142;g3e2806b29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e2806b29d_0_1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Google Shape;182;g3e2806b29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e2806b29d_0_204: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Google Shape;190;g3e2806b29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Number of Plant Species found the Tutuila and Ta’u unit of NPSA rainforest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e2806b29d_0_25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Google Shape;199;g3e2806b29d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e2806b29d_0_31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Google Shape;208;g3e2806b29d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e2806b29d_0_56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Google Shape;214;g3e2806b29d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200">
                <a:solidFill>
                  <a:schemeClr val="dk1"/>
                </a:solidFill>
                <a:latin typeface="Georgia"/>
                <a:ea typeface="Georgia"/>
                <a:cs typeface="Georgia"/>
                <a:sym typeface="Georgia"/>
              </a:rPr>
              <a:t>Last slide emphasize importance of sustaining and improving the high number and diversity of native species found in our rainforests</a:t>
            </a:r>
            <a:endParaRPr sz="120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r>
              <a:rPr lang="en" sz="1200">
                <a:solidFill>
                  <a:schemeClr val="dk1"/>
                </a:solidFill>
                <a:latin typeface="Georgia"/>
                <a:ea typeface="Georgia"/>
                <a:cs typeface="Georgia"/>
                <a:sym typeface="Georgia"/>
              </a:rPr>
              <a:t>Very Important for forest sustainability, ecologically- not only it will </a:t>
            </a:r>
            <a:endParaRPr sz="120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r>
              <a:rPr lang="en" sz="1200">
                <a:solidFill>
                  <a:schemeClr val="dk1"/>
                </a:solidFill>
                <a:latin typeface="Georgia"/>
                <a:ea typeface="Georgia"/>
                <a:cs typeface="Georgia"/>
                <a:sym typeface="Georgia"/>
              </a:rPr>
              <a:t>When we have a high number of native plants our ecosystem function very well, providing habitat for aquatic animals in the streams, providing habitat for native birds and fruit bats, and protect our wetlands and coastal marine ecosystem.</a:t>
            </a:r>
            <a:endParaRPr sz="120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r>
              <a:rPr lang="en" sz="1200">
                <a:solidFill>
                  <a:schemeClr val="dk1"/>
                </a:solidFill>
                <a:latin typeface="Georgia"/>
                <a:ea typeface="Georgia"/>
                <a:cs typeface="Georgia"/>
                <a:sym typeface="Georgia"/>
              </a:rPr>
              <a:t>When have a healthy rainforest means a healthy ocean that will provide ecological services, economic services for our community and the environment.</a:t>
            </a:r>
            <a:endParaRPr sz="1200">
              <a:solidFill>
                <a:schemeClr val="dk1"/>
              </a:solidFill>
              <a:latin typeface="Georgia"/>
              <a:ea typeface="Georgia"/>
              <a:cs typeface="Georgia"/>
              <a:sym typeface="Georgia"/>
            </a:endParaRPr>
          </a:p>
          <a:p>
            <a:pPr marL="0" lvl="0" indent="0" rtl="0">
              <a:lnSpc>
                <a:spcPct val="115000"/>
              </a:lnSpc>
              <a:spcBef>
                <a:spcPts val="0"/>
              </a:spcBef>
              <a:spcAft>
                <a:spcPts val="0"/>
              </a:spcAft>
              <a:buClr>
                <a:schemeClr val="dk1"/>
              </a:buClr>
              <a:buSzPts val="1100"/>
              <a:buFont typeface="Arial"/>
              <a:buNone/>
            </a:pPr>
            <a:endParaRPr sz="1200">
              <a:solidFill>
                <a:schemeClr val="dk1"/>
              </a:solidFill>
              <a:latin typeface="Georgia"/>
              <a:ea typeface="Georgia"/>
              <a:cs typeface="Georgia"/>
              <a:sym typeface="Georgia"/>
            </a:endParaRPr>
          </a:p>
          <a:p>
            <a:pPr marL="0" lvl="0" indent="0">
              <a:spcBef>
                <a:spcPts val="0"/>
              </a:spcBef>
              <a:spcAft>
                <a:spcPts val="0"/>
              </a:spcAft>
              <a:buNone/>
            </a:pPr>
            <a:endParaRPr sz="1200">
              <a:latin typeface="Georgia"/>
              <a:ea typeface="Georgia"/>
              <a:cs typeface="Georgia"/>
              <a:sym typeface="Georg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e2806b29d_0_3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Google Shape;220;g3e2806b29d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e2806b29d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Google Shape;58;g3e2806b2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e2806b29d_0_4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Google Shape;226;g3e2806b29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e2806b29d_0_55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Google Shape;63;g3e2806b29d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d9f9bd105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3d9f9bd1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e2806b29d_0_58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Google Shape;82;g3e2806b29d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e2806b29d_0_6: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Google Shape;91;g3e2806b29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e2806b29d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Google Shape;97;g3e2806b29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We are fortunate that we do not have some of world worst invasive plants such as Miconia. </a:t>
            </a:r>
            <a:endParaRPr/>
          </a:p>
          <a:p>
            <a:pPr marL="0" lvl="0" indent="0" rtl="0">
              <a:spcBef>
                <a:spcPts val="0"/>
              </a:spcBef>
              <a:spcAft>
                <a:spcPts val="0"/>
              </a:spcAft>
              <a:buClr>
                <a:schemeClr val="dk1"/>
              </a:buClr>
              <a:buSzPts val="1100"/>
              <a:buFont typeface="Arial"/>
              <a:buNone/>
            </a:pPr>
            <a:r>
              <a:rPr lang="en" sz="1400">
                <a:solidFill>
                  <a:schemeClr val="dk1"/>
                </a:solidFill>
              </a:rPr>
              <a:t>Syzygium samarangense</a:t>
            </a:r>
            <a:endParaRPr sz="1400">
              <a:solidFill>
                <a:schemeClr val="dk1"/>
              </a:solidFill>
            </a:endParaRPr>
          </a:p>
          <a:p>
            <a:pPr marL="0" lvl="0" indent="0" rtl="0">
              <a:spcBef>
                <a:spcPts val="0"/>
              </a:spcBef>
              <a:spcAft>
                <a:spcPts val="0"/>
              </a:spcAft>
              <a:buClr>
                <a:schemeClr val="dk1"/>
              </a:buClr>
              <a:buSzPts val="1100"/>
              <a:buFont typeface="Arial"/>
              <a:buNone/>
            </a:pPr>
            <a:r>
              <a:rPr lang="en" sz="1400">
                <a:solidFill>
                  <a:schemeClr val="dk1"/>
                </a:solidFill>
              </a:rPr>
              <a:t>Cyclosorus parasiticus</a:t>
            </a:r>
            <a:endParaRPr sz="1400">
              <a:solidFill>
                <a:schemeClr val="dk1"/>
              </a:solidFill>
            </a:endParaRPr>
          </a:p>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e2806b29d_0_571: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e2806b29d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e2806b29d_0_46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Google Shape;113;g3e2806b29d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14825"/>
            <a:ext cx="8520600" cy="2356800"/>
          </a:xfrm>
          <a:prstGeom prst="rect">
            <a:avLst/>
          </a:prstGeom>
          <a:ln w="76200"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lvl="0" indent="0">
              <a:spcBef>
                <a:spcPts val="0"/>
              </a:spcBef>
              <a:spcAft>
                <a:spcPts val="0"/>
              </a:spcAft>
              <a:buNone/>
            </a:pPr>
            <a:r>
              <a:rPr lang="en" sz="4800">
                <a:solidFill>
                  <a:srgbClr val="FFFFFF"/>
                </a:solidFill>
                <a:latin typeface="PT Sans Narrow"/>
                <a:ea typeface="PT Sans Narrow"/>
                <a:cs typeface="PT Sans Narrow"/>
                <a:sym typeface="PT Sans Narrow"/>
              </a:rPr>
              <a:t>Species Richness of Native Plants within the National Park of American Samoa</a:t>
            </a:r>
            <a:endParaRPr sz="4800">
              <a:solidFill>
                <a:srgbClr val="FFFFFF"/>
              </a:solidFill>
              <a:latin typeface="PT Sans Narrow"/>
              <a:ea typeface="PT Sans Narrow"/>
              <a:cs typeface="PT Sans Narrow"/>
              <a:sym typeface="PT Sans Narrow"/>
            </a:endParaRPr>
          </a:p>
        </p:txBody>
      </p:sp>
      <p:sp>
        <p:nvSpPr>
          <p:cNvPr id="55" name="Google Shape;55;p13"/>
          <p:cNvSpPr txBox="1">
            <a:spLocks noGrp="1"/>
          </p:cNvSpPr>
          <p:nvPr>
            <p:ph type="subTitle" idx="1"/>
          </p:nvPr>
        </p:nvSpPr>
        <p:spPr>
          <a:xfrm>
            <a:off x="2006700" y="3615075"/>
            <a:ext cx="6043500" cy="1114200"/>
          </a:xfrm>
          <a:prstGeom prst="rect">
            <a:avLst/>
          </a:prstGeom>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latin typeface="PT Sans Narrow"/>
                <a:ea typeface="PT Sans Narrow"/>
                <a:cs typeface="PT Sans Narrow"/>
                <a:sym typeface="PT Sans Narrow"/>
              </a:rPr>
              <a:t>Presentation By: Alycia Tausaga</a:t>
            </a:r>
            <a:endParaRPr>
              <a:solidFill>
                <a:srgbClr val="FFFFFF"/>
              </a:solidFill>
              <a:latin typeface="PT Sans Narrow"/>
              <a:ea typeface="PT Sans Narrow"/>
              <a:cs typeface="PT Sans Narrow"/>
              <a:sym typeface="PT Sans Narrow"/>
            </a:endParaRPr>
          </a:p>
          <a:p>
            <a:pPr marL="0" lvl="0" indent="0">
              <a:spcBef>
                <a:spcPts val="0"/>
              </a:spcBef>
              <a:spcAft>
                <a:spcPts val="0"/>
              </a:spcAft>
              <a:buNone/>
            </a:pPr>
            <a:r>
              <a:rPr lang="en">
                <a:solidFill>
                  <a:srgbClr val="FFFFFF"/>
                </a:solidFill>
                <a:latin typeface="PT Sans Narrow"/>
                <a:ea typeface="PT Sans Narrow"/>
                <a:cs typeface="PT Sans Narrow"/>
                <a:sym typeface="PT Sans Narrow"/>
              </a:rPr>
              <a:t>Mentored By: Visa Vaivai-Tapusoa</a:t>
            </a:r>
            <a:endParaRPr>
              <a:solidFill>
                <a:srgbClr val="FFFFFF"/>
              </a:solidFill>
              <a:latin typeface="PT Sans Narrow"/>
              <a:ea typeface="PT Sans Narrow"/>
              <a:cs typeface="PT Sans Narrow"/>
              <a:sym typeface="PT Sans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2"/>
          <p:cNvSpPr txBox="1"/>
          <p:nvPr/>
        </p:nvSpPr>
        <p:spPr>
          <a:xfrm>
            <a:off x="298550" y="201900"/>
            <a:ext cx="2147100" cy="4938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sz="2400">
                <a:latin typeface="Georgia"/>
                <a:ea typeface="Georgia"/>
                <a:cs typeface="Georgia"/>
                <a:sym typeface="Georgia"/>
              </a:rPr>
              <a:t>Vatia, Tutuila</a:t>
            </a:r>
            <a:endParaRPr sz="2400">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3"/>
          <p:cNvSpPr txBox="1"/>
          <p:nvPr/>
        </p:nvSpPr>
        <p:spPr>
          <a:xfrm>
            <a:off x="6406850" y="508125"/>
            <a:ext cx="2580000" cy="12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rgbClr val="783F04"/>
                </a:solidFill>
                <a:highlight>
                  <a:srgbClr val="93C47D"/>
                </a:highlight>
              </a:rPr>
              <a:t>Sampling Plots</a:t>
            </a:r>
            <a:endParaRPr sz="2400" b="1" u="sng">
              <a:solidFill>
                <a:srgbClr val="783F04"/>
              </a:solidFill>
              <a:highlight>
                <a:srgbClr val="93C47D"/>
              </a:highlight>
            </a:endParaRPr>
          </a:p>
          <a:p>
            <a:pPr marL="0" lvl="0" indent="0" rtl="0">
              <a:spcBef>
                <a:spcPts val="0"/>
              </a:spcBef>
              <a:spcAft>
                <a:spcPts val="0"/>
              </a:spcAft>
              <a:buNone/>
            </a:pPr>
            <a:r>
              <a:rPr lang="en" b="1">
                <a:solidFill>
                  <a:srgbClr val="783F04"/>
                </a:solidFill>
              </a:rPr>
              <a:t>All Fixed Plots 1-15 and Rotational 16 thru 28 and 30 were sampled in 2013</a:t>
            </a:r>
            <a:endParaRPr b="1">
              <a:solidFill>
                <a:srgbClr val="783F0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2422725" y="62450"/>
            <a:ext cx="4438800" cy="572700"/>
          </a:xfrm>
          <a:prstGeom prst="rect">
            <a:avLst/>
          </a:prstGeom>
          <a:solidFill>
            <a:srgbClr val="D9EAD3"/>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b="1">
                <a:latin typeface="Georgia"/>
                <a:ea typeface="Georgia"/>
                <a:cs typeface="Georgia"/>
                <a:sym typeface="Georgia"/>
              </a:rPr>
              <a:t>METHOD: Plot Design</a:t>
            </a:r>
            <a:endParaRPr b="1">
              <a:latin typeface="Georgia"/>
              <a:ea typeface="Georgia"/>
              <a:cs typeface="Georgia"/>
              <a:sym typeface="Georgia"/>
            </a:endParaRPr>
          </a:p>
        </p:txBody>
      </p:sp>
      <p:pic>
        <p:nvPicPr>
          <p:cNvPr id="132" name="Google Shape;132;p24"/>
          <p:cNvPicPr preferRelativeResize="0"/>
          <p:nvPr/>
        </p:nvPicPr>
        <p:blipFill>
          <a:blip r:embed="rId4">
            <a:alphaModFix/>
          </a:blip>
          <a:stretch>
            <a:fillRect/>
          </a:stretch>
        </p:blipFill>
        <p:spPr>
          <a:xfrm>
            <a:off x="83525" y="716250"/>
            <a:ext cx="1862374" cy="2919875"/>
          </a:xfrm>
          <a:prstGeom prst="rect">
            <a:avLst/>
          </a:prstGeom>
          <a:noFill/>
          <a:ln w="38100" cap="flat" cmpd="sng">
            <a:solidFill>
              <a:srgbClr val="FFFFFF"/>
            </a:solidFill>
            <a:prstDash val="solid"/>
            <a:round/>
            <a:headEnd type="none" w="sm" len="sm"/>
            <a:tailEnd type="none" w="sm" len="sm"/>
          </a:ln>
        </p:spPr>
      </p:pic>
      <p:sp>
        <p:nvSpPr>
          <p:cNvPr id="133" name="Google Shape;133;p24"/>
          <p:cNvSpPr txBox="1"/>
          <p:nvPr/>
        </p:nvSpPr>
        <p:spPr>
          <a:xfrm>
            <a:off x="83500" y="3710282"/>
            <a:ext cx="1862400" cy="945900"/>
          </a:xfrm>
          <a:prstGeom prst="rect">
            <a:avLst/>
          </a:prstGeom>
          <a:solidFill>
            <a:srgbClr val="D9EAD3"/>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dirty="0">
                <a:latin typeface="Georgia"/>
                <a:ea typeface="Georgia"/>
                <a:cs typeface="Georgia"/>
                <a:sym typeface="Georgia"/>
              </a:rPr>
              <a:t>1.) Locate center of plot by using GPS to find it</a:t>
            </a:r>
            <a:endParaRPr dirty="0">
              <a:latin typeface="Georgia"/>
              <a:ea typeface="Georgia"/>
              <a:cs typeface="Georgia"/>
              <a:sym typeface="Georgia"/>
            </a:endParaRPr>
          </a:p>
        </p:txBody>
      </p:sp>
      <p:pic>
        <p:nvPicPr>
          <p:cNvPr id="134" name="Google Shape;134;p24"/>
          <p:cNvPicPr preferRelativeResize="0"/>
          <p:nvPr/>
        </p:nvPicPr>
        <p:blipFill>
          <a:blip r:embed="rId5">
            <a:alphaModFix/>
          </a:blip>
          <a:stretch>
            <a:fillRect/>
          </a:stretch>
        </p:blipFill>
        <p:spPr>
          <a:xfrm>
            <a:off x="2175512" y="716250"/>
            <a:ext cx="2265324" cy="2838776"/>
          </a:xfrm>
          <a:prstGeom prst="rect">
            <a:avLst/>
          </a:prstGeom>
          <a:noFill/>
          <a:ln w="38100" cap="flat" cmpd="sng">
            <a:solidFill>
              <a:srgbClr val="FFFFFF"/>
            </a:solidFill>
            <a:prstDash val="solid"/>
            <a:round/>
            <a:headEnd type="none" w="sm" len="sm"/>
            <a:tailEnd type="none" w="sm" len="sm"/>
          </a:ln>
        </p:spPr>
      </p:pic>
      <p:sp>
        <p:nvSpPr>
          <p:cNvPr id="135" name="Google Shape;135;p24"/>
          <p:cNvSpPr txBox="1"/>
          <p:nvPr/>
        </p:nvSpPr>
        <p:spPr>
          <a:xfrm>
            <a:off x="2045325" y="3636125"/>
            <a:ext cx="2525700" cy="1507500"/>
          </a:xfrm>
          <a:prstGeom prst="rect">
            <a:avLst/>
          </a:prstGeom>
          <a:solidFill>
            <a:srgbClr val="D9EAD3"/>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1300">
                <a:latin typeface="Georgia"/>
                <a:ea typeface="Georgia"/>
                <a:cs typeface="Georgia"/>
                <a:sym typeface="Georgia"/>
              </a:rPr>
              <a:t>2.) Use compass to find direction of azimuth (which is Horizontal Axis) and set up 50m tape which 25m is the center, one would go from 25 to zero and the other end from 25 to 50m </a:t>
            </a:r>
            <a:endParaRPr sz="1300">
              <a:latin typeface="Georgia"/>
              <a:ea typeface="Georgia"/>
              <a:cs typeface="Georgia"/>
              <a:sym typeface="Georgia"/>
            </a:endParaRPr>
          </a:p>
        </p:txBody>
      </p:sp>
      <p:pic>
        <p:nvPicPr>
          <p:cNvPr id="136" name="Google Shape;136;p24"/>
          <p:cNvPicPr preferRelativeResize="0"/>
          <p:nvPr/>
        </p:nvPicPr>
        <p:blipFill rotWithShape="1">
          <a:blip r:embed="rId6">
            <a:alphaModFix/>
          </a:blip>
          <a:srcRect l="27216" t="14442" r="14101"/>
          <a:stretch/>
        </p:blipFill>
        <p:spPr>
          <a:xfrm>
            <a:off x="4677688" y="716242"/>
            <a:ext cx="1995561" cy="2843305"/>
          </a:xfrm>
          <a:prstGeom prst="rect">
            <a:avLst/>
          </a:prstGeom>
          <a:noFill/>
          <a:ln w="38100" cap="flat" cmpd="sng">
            <a:solidFill>
              <a:srgbClr val="FFFFFF"/>
            </a:solidFill>
            <a:prstDash val="solid"/>
            <a:round/>
            <a:headEnd type="none" w="sm" len="sm"/>
            <a:tailEnd type="none" w="sm" len="sm"/>
          </a:ln>
        </p:spPr>
      </p:pic>
      <p:sp>
        <p:nvSpPr>
          <p:cNvPr id="137" name="Google Shape;137;p24"/>
          <p:cNvSpPr txBox="1"/>
          <p:nvPr/>
        </p:nvSpPr>
        <p:spPr>
          <a:xfrm>
            <a:off x="4811463" y="3624775"/>
            <a:ext cx="1728000" cy="1368000"/>
          </a:xfrm>
          <a:prstGeom prst="rect">
            <a:avLst/>
          </a:prstGeom>
          <a:solidFill>
            <a:srgbClr val="D9EAD3"/>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a:latin typeface="Georgia"/>
                <a:ea typeface="Georgia"/>
                <a:cs typeface="Georgia"/>
                <a:sym typeface="Georgia"/>
              </a:rPr>
              <a:t>3.) A 20 meter tape will also be set vertically from the same center at a 90 degree from the 50m tape</a:t>
            </a:r>
            <a:endParaRPr>
              <a:latin typeface="Georgia"/>
              <a:ea typeface="Georgia"/>
              <a:cs typeface="Georgia"/>
              <a:sym typeface="Georgia"/>
            </a:endParaRPr>
          </a:p>
        </p:txBody>
      </p:sp>
      <p:pic>
        <p:nvPicPr>
          <p:cNvPr id="138" name="Google Shape;138;p24"/>
          <p:cNvPicPr preferRelativeResize="0"/>
          <p:nvPr/>
        </p:nvPicPr>
        <p:blipFill>
          <a:blip r:embed="rId7">
            <a:alphaModFix/>
          </a:blip>
          <a:stretch>
            <a:fillRect/>
          </a:stretch>
        </p:blipFill>
        <p:spPr>
          <a:xfrm>
            <a:off x="6910113" y="716237"/>
            <a:ext cx="2069028" cy="2871119"/>
          </a:xfrm>
          <a:prstGeom prst="rect">
            <a:avLst/>
          </a:prstGeom>
          <a:noFill/>
          <a:ln w="38100" cap="flat" cmpd="sng">
            <a:solidFill>
              <a:srgbClr val="FFFFFF"/>
            </a:solidFill>
            <a:prstDash val="solid"/>
            <a:round/>
            <a:headEnd type="none" w="sm" len="sm"/>
            <a:tailEnd type="none" w="sm" len="sm"/>
          </a:ln>
        </p:spPr>
      </p:pic>
      <p:sp>
        <p:nvSpPr>
          <p:cNvPr id="139" name="Google Shape;139;p24"/>
          <p:cNvSpPr txBox="1"/>
          <p:nvPr/>
        </p:nvSpPr>
        <p:spPr>
          <a:xfrm>
            <a:off x="6983575" y="3689875"/>
            <a:ext cx="1922100" cy="1237800"/>
          </a:xfrm>
          <a:prstGeom prst="rect">
            <a:avLst/>
          </a:prstGeom>
          <a:solidFill>
            <a:srgbClr val="D9EAD3"/>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1200">
                <a:latin typeface="Georgia"/>
                <a:ea typeface="Georgia"/>
                <a:cs typeface="Georgia"/>
                <a:sym typeface="Georgia"/>
              </a:rPr>
              <a:t>4.)  </a:t>
            </a:r>
            <a:r>
              <a:rPr lang="en">
                <a:latin typeface="Georgia"/>
                <a:ea typeface="Georgia"/>
                <a:cs typeface="Georgia"/>
                <a:sym typeface="Georgia"/>
              </a:rPr>
              <a:t>Pull three 20m vertical lines using 30 meter transect tapes; plot set out as a quadrant</a:t>
            </a:r>
            <a:endParaRPr>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5"/>
          <p:cNvSpPr/>
          <p:nvPr/>
        </p:nvSpPr>
        <p:spPr>
          <a:xfrm>
            <a:off x="678700" y="698750"/>
            <a:ext cx="4022100" cy="1872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Google Shape;145;p25"/>
          <p:cNvSpPr/>
          <p:nvPr/>
        </p:nvSpPr>
        <p:spPr>
          <a:xfrm>
            <a:off x="4700800" y="698750"/>
            <a:ext cx="3844800" cy="1872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6" name="Google Shape;146;p25"/>
          <p:cNvSpPr/>
          <p:nvPr/>
        </p:nvSpPr>
        <p:spPr>
          <a:xfrm>
            <a:off x="678700" y="2571650"/>
            <a:ext cx="4022100" cy="18405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Google Shape;147;p25"/>
          <p:cNvSpPr/>
          <p:nvPr/>
        </p:nvSpPr>
        <p:spPr>
          <a:xfrm>
            <a:off x="4700800" y="2571650"/>
            <a:ext cx="3844800" cy="18405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Google Shape;148;p25"/>
          <p:cNvSpPr txBox="1"/>
          <p:nvPr/>
        </p:nvSpPr>
        <p:spPr>
          <a:xfrm>
            <a:off x="1945900" y="1520775"/>
            <a:ext cx="1487700" cy="62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Q1</a:t>
            </a:r>
            <a:endParaRPr>
              <a:solidFill>
                <a:srgbClr val="FFFFFF"/>
              </a:solidFill>
            </a:endParaRPr>
          </a:p>
        </p:txBody>
      </p:sp>
      <p:sp>
        <p:nvSpPr>
          <p:cNvPr id="149" name="Google Shape;149;p25"/>
          <p:cNvSpPr txBox="1"/>
          <p:nvPr/>
        </p:nvSpPr>
        <p:spPr>
          <a:xfrm>
            <a:off x="6002125" y="1592063"/>
            <a:ext cx="1072500" cy="5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Q2</a:t>
            </a:r>
            <a:endParaRPr>
              <a:solidFill>
                <a:srgbClr val="FFFFFF"/>
              </a:solidFill>
            </a:endParaRPr>
          </a:p>
        </p:txBody>
      </p:sp>
      <p:sp>
        <p:nvSpPr>
          <p:cNvPr id="150" name="Google Shape;150;p25"/>
          <p:cNvSpPr txBox="1"/>
          <p:nvPr/>
        </p:nvSpPr>
        <p:spPr>
          <a:xfrm>
            <a:off x="6002125" y="3156150"/>
            <a:ext cx="1072500" cy="62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Q3</a:t>
            </a:r>
            <a:endParaRPr>
              <a:solidFill>
                <a:srgbClr val="FFFFFF"/>
              </a:solidFill>
            </a:endParaRPr>
          </a:p>
        </p:txBody>
      </p:sp>
      <p:sp>
        <p:nvSpPr>
          <p:cNvPr id="151" name="Google Shape;151;p25"/>
          <p:cNvSpPr txBox="1"/>
          <p:nvPr/>
        </p:nvSpPr>
        <p:spPr>
          <a:xfrm>
            <a:off x="2003500" y="3155150"/>
            <a:ext cx="1372500" cy="7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Q4</a:t>
            </a:r>
            <a:endParaRPr>
              <a:solidFill>
                <a:srgbClr val="FFFFFF"/>
              </a:solidFill>
            </a:endParaRPr>
          </a:p>
        </p:txBody>
      </p:sp>
      <p:sp>
        <p:nvSpPr>
          <p:cNvPr id="152" name="Google Shape;152;p25"/>
          <p:cNvSpPr/>
          <p:nvPr/>
        </p:nvSpPr>
        <p:spPr>
          <a:xfrm>
            <a:off x="4454300" y="2346900"/>
            <a:ext cx="495900" cy="44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Google Shape;153;p25"/>
          <p:cNvSpPr txBox="1"/>
          <p:nvPr/>
        </p:nvSpPr>
        <p:spPr>
          <a:xfrm>
            <a:off x="5574175" y="3851725"/>
            <a:ext cx="1928400" cy="4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b="1">
                <a:solidFill>
                  <a:srgbClr val="FFFFFF"/>
                </a:solidFill>
              </a:rPr>
              <a:t>TR 3</a:t>
            </a:r>
            <a:endParaRPr b="1">
              <a:solidFill>
                <a:srgbClr val="FFFFFF"/>
              </a:solidFill>
            </a:endParaRPr>
          </a:p>
        </p:txBody>
      </p:sp>
      <p:sp>
        <p:nvSpPr>
          <p:cNvPr id="154" name="Google Shape;154;p25"/>
          <p:cNvSpPr txBox="1"/>
          <p:nvPr/>
        </p:nvSpPr>
        <p:spPr>
          <a:xfrm>
            <a:off x="5530900" y="2190900"/>
            <a:ext cx="20643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TR 2</a:t>
            </a:r>
            <a:endParaRPr b="1">
              <a:solidFill>
                <a:srgbClr val="FFFFFF"/>
              </a:solidFill>
            </a:endParaRPr>
          </a:p>
        </p:txBody>
      </p:sp>
      <p:sp>
        <p:nvSpPr>
          <p:cNvPr id="155" name="Google Shape;155;p25"/>
          <p:cNvSpPr txBox="1"/>
          <p:nvPr/>
        </p:nvSpPr>
        <p:spPr>
          <a:xfrm>
            <a:off x="3780950" y="421850"/>
            <a:ext cx="18426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TR 1</a:t>
            </a:r>
            <a:endParaRPr b="1">
              <a:solidFill>
                <a:srgbClr val="FFFFFF"/>
              </a:solidFill>
            </a:endParaRPr>
          </a:p>
        </p:txBody>
      </p:sp>
      <p:sp>
        <p:nvSpPr>
          <p:cNvPr id="156" name="Google Shape;156;p25"/>
          <p:cNvSpPr txBox="1"/>
          <p:nvPr/>
        </p:nvSpPr>
        <p:spPr>
          <a:xfrm rot="-5400000">
            <a:off x="-104150" y="1707300"/>
            <a:ext cx="18426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TR  4</a:t>
            </a:r>
            <a:endParaRPr b="1">
              <a:solidFill>
                <a:srgbClr val="FFFFFF"/>
              </a:solidFill>
            </a:endParaRPr>
          </a:p>
        </p:txBody>
      </p:sp>
      <p:sp>
        <p:nvSpPr>
          <p:cNvPr id="157" name="Google Shape;157;p25"/>
          <p:cNvSpPr txBox="1"/>
          <p:nvPr/>
        </p:nvSpPr>
        <p:spPr>
          <a:xfrm rot="-5400000">
            <a:off x="3803488" y="3263225"/>
            <a:ext cx="14475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TR 5</a:t>
            </a:r>
            <a:endParaRPr b="1">
              <a:solidFill>
                <a:srgbClr val="FFFFFF"/>
              </a:solidFill>
            </a:endParaRPr>
          </a:p>
        </p:txBody>
      </p:sp>
      <p:sp>
        <p:nvSpPr>
          <p:cNvPr id="158" name="Google Shape;158;p25"/>
          <p:cNvSpPr txBox="1"/>
          <p:nvPr/>
        </p:nvSpPr>
        <p:spPr>
          <a:xfrm rot="-5400000">
            <a:off x="7836950" y="2475825"/>
            <a:ext cx="17646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TR  6</a:t>
            </a:r>
            <a:endParaRPr b="1">
              <a:solidFill>
                <a:srgbClr val="FFFFFF"/>
              </a:solidFill>
            </a:endParaRPr>
          </a:p>
        </p:txBody>
      </p:sp>
      <p:sp>
        <p:nvSpPr>
          <p:cNvPr id="159" name="Google Shape;159;p25"/>
          <p:cNvSpPr txBox="1"/>
          <p:nvPr/>
        </p:nvSpPr>
        <p:spPr>
          <a:xfrm>
            <a:off x="3433700" y="50075"/>
            <a:ext cx="2537100" cy="5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a:t>PLOT EXAMPLE</a:t>
            </a:r>
            <a:r>
              <a:rPr lang="en">
                <a:solidFill>
                  <a:schemeClr val="dk1"/>
                </a:solidFill>
                <a:highlight>
                  <a:schemeClr val="lt1"/>
                </a:highlight>
              </a:rPr>
              <a:t> </a:t>
            </a:r>
            <a:endParaRPr>
              <a:solidFill>
                <a:schemeClr val="dk1"/>
              </a:solidFill>
              <a:highlight>
                <a:schemeClr val="lt1"/>
              </a:highlight>
            </a:endParaRPr>
          </a:p>
        </p:txBody>
      </p:sp>
      <p:sp>
        <p:nvSpPr>
          <p:cNvPr id="160" name="Google Shape;160;p25"/>
          <p:cNvSpPr txBox="1"/>
          <p:nvPr/>
        </p:nvSpPr>
        <p:spPr>
          <a:xfrm>
            <a:off x="700400" y="4071025"/>
            <a:ext cx="7845300" cy="111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1" name="Google Shape;161;p25"/>
          <p:cNvSpPr/>
          <p:nvPr/>
        </p:nvSpPr>
        <p:spPr>
          <a:xfrm>
            <a:off x="678700" y="2506050"/>
            <a:ext cx="120300" cy="1314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Google Shape;162;p25"/>
          <p:cNvSpPr txBox="1"/>
          <p:nvPr/>
        </p:nvSpPr>
        <p:spPr>
          <a:xfrm>
            <a:off x="744999" y="2224550"/>
            <a:ext cx="775331" cy="347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dirty="0">
                <a:solidFill>
                  <a:srgbClr val="FFFFFF"/>
                </a:solidFill>
                <a:latin typeface="PT Sans Narrow"/>
                <a:ea typeface="PT Sans Narrow"/>
                <a:cs typeface="PT Sans Narrow"/>
                <a:sym typeface="PT Sans Narrow"/>
              </a:rPr>
              <a:t>Origin</a:t>
            </a:r>
            <a:endParaRPr dirty="0">
              <a:solidFill>
                <a:srgbClr val="FFFFFF"/>
              </a:solidFill>
              <a:latin typeface="PT Sans Narrow"/>
              <a:ea typeface="PT Sans Narrow"/>
              <a:cs typeface="PT Sans Narrow"/>
              <a:sym typeface="PT Sans Narrow"/>
            </a:endParaRPr>
          </a:p>
        </p:txBody>
      </p:sp>
      <p:sp>
        <p:nvSpPr>
          <p:cNvPr id="163" name="Google Shape;163;p25"/>
          <p:cNvSpPr/>
          <p:nvPr/>
        </p:nvSpPr>
        <p:spPr>
          <a:xfrm>
            <a:off x="8425300" y="2506050"/>
            <a:ext cx="120300" cy="1314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Google Shape;164;p25"/>
          <p:cNvSpPr txBox="1"/>
          <p:nvPr/>
        </p:nvSpPr>
        <p:spPr>
          <a:xfrm>
            <a:off x="7856325" y="2259650"/>
            <a:ext cx="820800" cy="276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FFFFFF"/>
                </a:solidFill>
                <a:latin typeface="PT Sans Narrow"/>
                <a:ea typeface="PT Sans Narrow"/>
                <a:cs typeface="PT Sans Narrow"/>
                <a:sym typeface="PT Sans Narrow"/>
              </a:rPr>
              <a:t>End</a:t>
            </a:r>
            <a:endParaRPr>
              <a:solidFill>
                <a:srgbClr val="FFFFFF"/>
              </a:solidFill>
              <a:latin typeface="PT Sans Narrow"/>
              <a:ea typeface="PT Sans Narrow"/>
              <a:cs typeface="PT Sans Narrow"/>
              <a:sym typeface="PT Sans Narrow"/>
            </a:endParaRPr>
          </a:p>
        </p:txBody>
      </p:sp>
      <p:sp>
        <p:nvSpPr>
          <p:cNvPr id="165" name="Google Shape;165;p25"/>
          <p:cNvSpPr/>
          <p:nvPr/>
        </p:nvSpPr>
        <p:spPr>
          <a:xfrm>
            <a:off x="580000" y="601925"/>
            <a:ext cx="219000" cy="229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Google Shape;166;p25"/>
          <p:cNvSpPr/>
          <p:nvPr/>
        </p:nvSpPr>
        <p:spPr>
          <a:xfrm>
            <a:off x="580000" y="4311775"/>
            <a:ext cx="219000" cy="229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Google Shape;167;p25"/>
          <p:cNvSpPr/>
          <p:nvPr/>
        </p:nvSpPr>
        <p:spPr>
          <a:xfrm>
            <a:off x="8375950" y="601925"/>
            <a:ext cx="219000" cy="229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Google Shape;168;p25"/>
          <p:cNvSpPr/>
          <p:nvPr/>
        </p:nvSpPr>
        <p:spPr>
          <a:xfrm>
            <a:off x="8375950" y="4311775"/>
            <a:ext cx="219000" cy="2298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Google Shape;169;p25"/>
          <p:cNvSpPr txBox="1"/>
          <p:nvPr/>
        </p:nvSpPr>
        <p:spPr>
          <a:xfrm>
            <a:off x="1516150" y="4071025"/>
            <a:ext cx="2347200" cy="229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FFFFFF"/>
                </a:solidFill>
              </a:rPr>
              <a:t>Subplot 2 X 50 m</a:t>
            </a:r>
            <a:endParaRPr>
              <a:solidFill>
                <a:srgbClr val="FFFFFF"/>
              </a:solidFill>
            </a:endParaRPr>
          </a:p>
        </p:txBody>
      </p:sp>
      <p:sp>
        <p:nvSpPr>
          <p:cNvPr id="170" name="Google Shape;170;p25"/>
          <p:cNvSpPr txBox="1"/>
          <p:nvPr/>
        </p:nvSpPr>
        <p:spPr>
          <a:xfrm>
            <a:off x="1546150" y="2607063"/>
            <a:ext cx="2407500" cy="347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FFFFFF"/>
                </a:solidFill>
              </a:rPr>
              <a:t>Subplot 10 x 25 m</a:t>
            </a:r>
            <a:endParaRPr>
              <a:solidFill>
                <a:srgbClr val="FFFFFF"/>
              </a:solidFill>
            </a:endParaRPr>
          </a:p>
        </p:txBody>
      </p:sp>
      <p:sp>
        <p:nvSpPr>
          <p:cNvPr id="171" name="Google Shape;171;p25"/>
          <p:cNvSpPr txBox="1"/>
          <p:nvPr/>
        </p:nvSpPr>
        <p:spPr>
          <a:xfrm>
            <a:off x="5261350" y="2633675"/>
            <a:ext cx="2603400" cy="449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FFFFFF"/>
                </a:solidFill>
              </a:rPr>
              <a:t>3- 20 m transects (TR 4-6)</a:t>
            </a:r>
            <a:endParaRPr>
              <a:solidFill>
                <a:srgbClr val="FFFFFF"/>
              </a:solidFill>
            </a:endParaRPr>
          </a:p>
        </p:txBody>
      </p:sp>
      <p:sp>
        <p:nvSpPr>
          <p:cNvPr id="172" name="Google Shape;172;p25"/>
          <p:cNvSpPr txBox="1"/>
          <p:nvPr/>
        </p:nvSpPr>
        <p:spPr>
          <a:xfrm>
            <a:off x="3319850" y="785425"/>
            <a:ext cx="2764800" cy="507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FFFFFF"/>
                </a:solidFill>
              </a:rPr>
              <a:t>3 - 50 m transects (TR 1-3)</a:t>
            </a:r>
            <a:endParaRPr>
              <a:solidFill>
                <a:srgbClr val="FFFFFF"/>
              </a:solidFill>
            </a:endParaRPr>
          </a:p>
        </p:txBody>
      </p:sp>
      <p:sp>
        <p:nvSpPr>
          <p:cNvPr id="173" name="Google Shape;173;p25"/>
          <p:cNvSpPr txBox="1"/>
          <p:nvPr/>
        </p:nvSpPr>
        <p:spPr>
          <a:xfrm>
            <a:off x="580000" y="59500"/>
            <a:ext cx="2302200" cy="449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b="1">
                <a:solidFill>
                  <a:srgbClr val="FFFFFF"/>
                </a:solidFill>
              </a:rPr>
              <a:t>PLOT 20 x 50 m</a:t>
            </a:r>
            <a:endParaRPr sz="1800" b="1">
              <a:solidFill>
                <a:srgbClr val="FFFFFF"/>
              </a:solidFill>
            </a:endParaRPr>
          </a:p>
        </p:txBody>
      </p:sp>
      <p:sp>
        <p:nvSpPr>
          <p:cNvPr id="174" name="Google Shape;174;p25"/>
          <p:cNvSpPr/>
          <p:nvPr/>
        </p:nvSpPr>
        <p:spPr>
          <a:xfrm>
            <a:off x="5586150" y="4604200"/>
            <a:ext cx="2451300" cy="339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Google Shape;175;p25"/>
          <p:cNvSpPr txBox="1"/>
          <p:nvPr/>
        </p:nvSpPr>
        <p:spPr>
          <a:xfrm>
            <a:off x="3865250" y="4472850"/>
            <a:ext cx="1674000" cy="405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b="1">
                <a:solidFill>
                  <a:srgbClr val="FFFFFF"/>
                </a:solidFill>
              </a:rPr>
              <a:t>50 m</a:t>
            </a:r>
            <a:endParaRPr sz="2400" b="1">
              <a:solidFill>
                <a:srgbClr val="FFFFFF"/>
              </a:solidFill>
            </a:endParaRPr>
          </a:p>
        </p:txBody>
      </p:sp>
      <p:sp>
        <p:nvSpPr>
          <p:cNvPr id="176" name="Google Shape;176;p25"/>
          <p:cNvSpPr/>
          <p:nvPr/>
        </p:nvSpPr>
        <p:spPr>
          <a:xfrm>
            <a:off x="1421200" y="4604200"/>
            <a:ext cx="2537100" cy="339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Google Shape;177;p25"/>
          <p:cNvSpPr/>
          <p:nvPr/>
        </p:nvSpPr>
        <p:spPr>
          <a:xfrm>
            <a:off x="231900" y="831725"/>
            <a:ext cx="276900" cy="1447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Google Shape;178;p25"/>
          <p:cNvSpPr/>
          <p:nvPr/>
        </p:nvSpPr>
        <p:spPr>
          <a:xfrm>
            <a:off x="231900" y="2853925"/>
            <a:ext cx="276900" cy="1447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Google Shape;179;p25"/>
          <p:cNvSpPr txBox="1"/>
          <p:nvPr/>
        </p:nvSpPr>
        <p:spPr>
          <a:xfrm>
            <a:off x="-90000" y="2151650"/>
            <a:ext cx="920700" cy="276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b="1">
                <a:solidFill>
                  <a:srgbClr val="FFFFFF"/>
                </a:solidFill>
              </a:rPr>
              <a:t>20 m</a:t>
            </a:r>
            <a:endParaRPr sz="2400" b="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1964100" y="235875"/>
            <a:ext cx="5215800" cy="572700"/>
          </a:xfrm>
          <a:prstGeom prst="rect">
            <a:avLst/>
          </a:prstGeom>
          <a:solidFill>
            <a:srgbClr val="D9EAD3"/>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Georgia"/>
                <a:ea typeface="Georgia"/>
                <a:cs typeface="Georgia"/>
                <a:sym typeface="Georgia"/>
              </a:rPr>
              <a:t>METHOD: Data Survey</a:t>
            </a:r>
            <a:endParaRPr b="1">
              <a:latin typeface="Georgia"/>
              <a:ea typeface="Georgia"/>
              <a:cs typeface="Georgia"/>
              <a:sym typeface="Georgia"/>
            </a:endParaRPr>
          </a:p>
        </p:txBody>
      </p:sp>
      <p:sp>
        <p:nvSpPr>
          <p:cNvPr id="185" name="Google Shape;185;p26"/>
          <p:cNvSpPr txBox="1"/>
          <p:nvPr/>
        </p:nvSpPr>
        <p:spPr>
          <a:xfrm>
            <a:off x="7565325" y="3581900"/>
            <a:ext cx="6642600" cy="77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6" name="Google Shape;186;p26"/>
          <p:cNvSpPr txBox="1"/>
          <p:nvPr/>
        </p:nvSpPr>
        <p:spPr>
          <a:xfrm>
            <a:off x="0" y="2768750"/>
            <a:ext cx="3359700" cy="2298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800" b="1">
              <a:solidFill>
                <a:srgbClr val="FFFFFF"/>
              </a:solidFill>
              <a:latin typeface="PT Sans Narrow"/>
              <a:ea typeface="PT Sans Narrow"/>
              <a:cs typeface="PT Sans Narrow"/>
              <a:sym typeface="PT Sans Narrow"/>
            </a:endParaRPr>
          </a:p>
        </p:txBody>
      </p:sp>
      <p:sp>
        <p:nvSpPr>
          <p:cNvPr id="187" name="Google Shape;187;p26"/>
          <p:cNvSpPr txBox="1"/>
          <p:nvPr/>
        </p:nvSpPr>
        <p:spPr>
          <a:xfrm>
            <a:off x="536225" y="808575"/>
            <a:ext cx="8317200" cy="3226500"/>
          </a:xfrm>
          <a:prstGeom prst="rect">
            <a:avLst/>
          </a:prstGeom>
          <a:solidFill>
            <a:srgbClr val="6AA84F"/>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000" b="1" dirty="0">
                <a:solidFill>
                  <a:srgbClr val="FFFFFF"/>
                </a:solidFill>
              </a:rPr>
              <a:t>•</a:t>
            </a:r>
            <a:r>
              <a:rPr lang="en" sz="1700" b="1" dirty="0">
                <a:solidFill>
                  <a:srgbClr val="FFFFFF"/>
                </a:solidFill>
                <a:latin typeface="PT Sans Narrow"/>
                <a:ea typeface="PT Sans Narrow"/>
                <a:cs typeface="PT Sans Narrow"/>
                <a:sym typeface="PT Sans Narrow"/>
              </a:rPr>
              <a:t>Understory plant cover data are surveyed in TR 1, 2, and 3</a:t>
            </a:r>
            <a:endParaRPr sz="1700" b="1" dirty="0">
              <a:solidFill>
                <a:srgbClr val="FFFFFF"/>
              </a:solidFill>
              <a:latin typeface="PT Sans Narrow"/>
              <a:ea typeface="PT Sans Narrow"/>
              <a:cs typeface="PT Sans Narrow"/>
              <a:sym typeface="PT Sans Narrow"/>
            </a:endParaRPr>
          </a:p>
          <a:p>
            <a:pPr marL="0" lvl="0" indent="0" rtl="0">
              <a:lnSpc>
                <a:spcPct val="115000"/>
              </a:lnSpc>
              <a:spcBef>
                <a:spcPts val="0"/>
              </a:spcBef>
              <a:spcAft>
                <a:spcPts val="0"/>
              </a:spcAft>
              <a:buNone/>
            </a:pPr>
            <a:r>
              <a:rPr lang="en" sz="1700" b="1" dirty="0">
                <a:solidFill>
                  <a:srgbClr val="FFFFFF"/>
                </a:solidFill>
              </a:rPr>
              <a:t>•</a:t>
            </a:r>
            <a:r>
              <a:rPr lang="en" sz="1700" b="1" dirty="0">
                <a:solidFill>
                  <a:srgbClr val="FFFFFF"/>
                </a:solidFill>
                <a:latin typeface="PT Sans Narrow"/>
                <a:ea typeface="PT Sans Narrow"/>
                <a:cs typeface="PT Sans Narrow"/>
                <a:sym typeface="PT Sans Narrow"/>
              </a:rPr>
              <a:t>Large trees are measured for its DBH (Diameter at Breast Height </a:t>
            </a:r>
            <a:r>
              <a:rPr lang="en" sz="1700" b="1" dirty="0" smtClean="0">
                <a:solidFill>
                  <a:srgbClr val="FFFFFF"/>
                </a:solidFill>
                <a:latin typeface="PT Sans Narrow"/>
                <a:ea typeface="PT Sans Narrow"/>
                <a:cs typeface="PT Sans Narrow"/>
                <a:sym typeface="PT Sans Narrow"/>
              </a:rPr>
              <a:t>[frequently </a:t>
            </a:r>
            <a:r>
              <a:rPr lang="en" sz="1700" b="1" dirty="0">
                <a:solidFill>
                  <a:srgbClr val="FFFFFF"/>
                </a:solidFill>
                <a:latin typeface="PT Sans Narrow"/>
                <a:ea typeface="PT Sans Narrow"/>
                <a:cs typeface="PT Sans Narrow"/>
                <a:sym typeface="PT Sans Narrow"/>
              </a:rPr>
              <a:t>used to calculate biomass]) in all 4 quads.</a:t>
            </a:r>
            <a:endParaRPr sz="1700" b="1" dirty="0">
              <a:solidFill>
                <a:srgbClr val="FFFFFF"/>
              </a:solidFill>
              <a:latin typeface="PT Sans Narrow"/>
              <a:ea typeface="PT Sans Narrow"/>
              <a:cs typeface="PT Sans Narrow"/>
              <a:sym typeface="PT Sans Narrow"/>
            </a:endParaRPr>
          </a:p>
          <a:p>
            <a:pPr marL="0" lvl="0" indent="0" rtl="0">
              <a:lnSpc>
                <a:spcPct val="115000"/>
              </a:lnSpc>
              <a:spcBef>
                <a:spcPts val="0"/>
              </a:spcBef>
              <a:spcAft>
                <a:spcPts val="0"/>
              </a:spcAft>
              <a:buNone/>
            </a:pPr>
            <a:r>
              <a:rPr lang="en" sz="1700" b="1" dirty="0">
                <a:solidFill>
                  <a:srgbClr val="FFFFFF"/>
                </a:solidFill>
              </a:rPr>
              <a:t>•</a:t>
            </a:r>
            <a:r>
              <a:rPr lang="en" sz="1700" b="1" dirty="0">
                <a:solidFill>
                  <a:srgbClr val="FFFFFF"/>
                </a:solidFill>
                <a:latin typeface="PT Sans Narrow"/>
                <a:ea typeface="PT Sans Narrow"/>
                <a:cs typeface="PT Sans Narrow"/>
                <a:sym typeface="PT Sans Narrow"/>
              </a:rPr>
              <a:t>Four canopy tree height will be measured and recorded ( one tree from each quadrant [ choosing the highest tree in the quad and selecting different trees from each quadrant])</a:t>
            </a:r>
            <a:endParaRPr sz="1700" b="1" dirty="0">
              <a:solidFill>
                <a:srgbClr val="FFFFFF"/>
              </a:solidFill>
              <a:latin typeface="PT Sans Narrow"/>
              <a:ea typeface="PT Sans Narrow"/>
              <a:cs typeface="PT Sans Narrow"/>
              <a:sym typeface="PT Sans Narrow"/>
            </a:endParaRPr>
          </a:p>
          <a:p>
            <a:pPr marL="0" lvl="0" indent="0" rtl="0">
              <a:lnSpc>
                <a:spcPct val="115000"/>
              </a:lnSpc>
              <a:spcBef>
                <a:spcPts val="0"/>
              </a:spcBef>
              <a:spcAft>
                <a:spcPts val="0"/>
              </a:spcAft>
              <a:buNone/>
            </a:pPr>
            <a:r>
              <a:rPr lang="en" sz="1700" b="1" dirty="0">
                <a:solidFill>
                  <a:srgbClr val="FFFFFF"/>
                </a:solidFill>
              </a:rPr>
              <a:t>•</a:t>
            </a:r>
            <a:r>
              <a:rPr lang="en" sz="1700" b="1" dirty="0">
                <a:solidFill>
                  <a:srgbClr val="FFFFFF"/>
                </a:solidFill>
                <a:latin typeface="PT Sans Narrow"/>
                <a:ea typeface="PT Sans Narrow"/>
                <a:cs typeface="PT Sans Narrow"/>
                <a:sym typeface="PT Sans Narrow"/>
              </a:rPr>
              <a:t>Large tree ferns (caudex diameter &gt; or = to 10 cm) and Small trees ( DBH greater than 1 and ,&lt; 10)  are surveyed and recorded in Q4</a:t>
            </a:r>
            <a:endParaRPr sz="1700" b="1" dirty="0">
              <a:solidFill>
                <a:srgbClr val="FFFFFF"/>
              </a:solidFill>
              <a:latin typeface="PT Sans Narrow"/>
              <a:ea typeface="PT Sans Narrow"/>
              <a:cs typeface="PT Sans Narrow"/>
              <a:sym typeface="PT Sans Narrow"/>
            </a:endParaRPr>
          </a:p>
          <a:p>
            <a:pPr marL="0" lvl="0" indent="0" rtl="0">
              <a:lnSpc>
                <a:spcPct val="115000"/>
              </a:lnSpc>
              <a:spcBef>
                <a:spcPts val="0"/>
              </a:spcBef>
              <a:spcAft>
                <a:spcPts val="0"/>
              </a:spcAft>
              <a:buNone/>
            </a:pPr>
            <a:r>
              <a:rPr lang="en" sz="1700" b="1" dirty="0">
                <a:solidFill>
                  <a:srgbClr val="FFFFFF"/>
                </a:solidFill>
              </a:rPr>
              <a:t>•</a:t>
            </a:r>
            <a:r>
              <a:rPr lang="en" sz="1700" b="1" dirty="0">
                <a:solidFill>
                  <a:srgbClr val="FFFFFF"/>
                </a:solidFill>
                <a:latin typeface="PT Sans Narrow"/>
                <a:ea typeface="PT Sans Narrow"/>
                <a:cs typeface="PT Sans Narrow"/>
                <a:sym typeface="PT Sans Narrow"/>
              </a:rPr>
              <a:t>Small tree ferns are surveyed in the 2 x 50 m subplot</a:t>
            </a:r>
            <a:endParaRPr sz="1700" b="1" dirty="0">
              <a:solidFill>
                <a:srgbClr val="FFFFFF"/>
              </a:solidFill>
              <a:latin typeface="PT Sans Narrow"/>
              <a:ea typeface="PT Sans Narrow"/>
              <a:cs typeface="PT Sans Narrow"/>
              <a:sym typeface="PT Sans Narrow"/>
            </a:endParaRPr>
          </a:p>
          <a:p>
            <a:pPr marL="0" lvl="0" indent="0" rtl="0">
              <a:lnSpc>
                <a:spcPct val="115000"/>
              </a:lnSpc>
              <a:spcBef>
                <a:spcPts val="0"/>
              </a:spcBef>
              <a:spcAft>
                <a:spcPts val="0"/>
              </a:spcAft>
              <a:buNone/>
            </a:pPr>
            <a:r>
              <a:rPr lang="en" sz="1700" b="1" dirty="0">
                <a:solidFill>
                  <a:srgbClr val="FFFFFF"/>
                </a:solidFill>
              </a:rPr>
              <a:t>•</a:t>
            </a:r>
            <a:r>
              <a:rPr lang="en" sz="1700" b="1" dirty="0">
                <a:solidFill>
                  <a:srgbClr val="FFFFFF"/>
                </a:solidFill>
                <a:latin typeface="PT Sans Narrow"/>
                <a:ea typeface="PT Sans Narrow"/>
                <a:cs typeface="PT Sans Narrow"/>
                <a:sym typeface="PT Sans Narrow"/>
              </a:rPr>
              <a:t>Coarse woody debris are recorded along TR 2, 4, and 6</a:t>
            </a:r>
            <a:endParaRPr sz="1700" b="1" dirty="0">
              <a:solidFill>
                <a:srgbClr val="FFFFFF"/>
              </a:solidFill>
              <a:latin typeface="PT Sans Narrow"/>
              <a:ea typeface="PT Sans Narrow"/>
              <a:cs typeface="PT Sans Narrow"/>
              <a:sym typeface="PT Sans Narrow"/>
            </a:endParaRPr>
          </a:p>
          <a:p>
            <a:pPr marL="0" lvl="0" indent="0" rtl="0">
              <a:lnSpc>
                <a:spcPct val="115000"/>
              </a:lnSpc>
              <a:spcBef>
                <a:spcPts val="0"/>
              </a:spcBef>
              <a:spcAft>
                <a:spcPts val="0"/>
              </a:spcAft>
              <a:buNone/>
            </a:pPr>
            <a:r>
              <a:rPr lang="en" sz="1700" b="1" dirty="0">
                <a:solidFill>
                  <a:srgbClr val="FFFFFF"/>
                </a:solidFill>
              </a:rPr>
              <a:t>•</a:t>
            </a:r>
            <a:r>
              <a:rPr lang="en" sz="1700" b="1" dirty="0">
                <a:solidFill>
                  <a:srgbClr val="FFFFFF"/>
                </a:solidFill>
                <a:latin typeface="PT Sans Narrow"/>
                <a:ea typeface="PT Sans Narrow"/>
                <a:cs typeface="PT Sans Narrow"/>
                <a:sym typeface="PT Sans Narrow"/>
              </a:rPr>
              <a:t>The plot slope is measures using a clinometer along TR 2, TR 4,and TR 6) from the start ( 0 meter mark ) to the end of each transect</a:t>
            </a:r>
            <a:endParaRPr sz="1700" b="1" dirty="0">
              <a:solidFill>
                <a:srgbClr val="FFFFFF"/>
              </a:solidFill>
              <a:latin typeface="PT Sans Narrow"/>
              <a:ea typeface="PT Sans Narrow"/>
              <a:cs typeface="PT Sans Narrow"/>
              <a:sym typeface="PT Sans Narr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3422250" y="376150"/>
            <a:ext cx="2514300" cy="5727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Georgia"/>
                <a:ea typeface="Georgia"/>
                <a:cs typeface="Georgia"/>
                <a:sym typeface="Georgia"/>
              </a:rPr>
              <a:t>RESULTS</a:t>
            </a:r>
            <a:endParaRPr b="1">
              <a:latin typeface="Georgia"/>
              <a:ea typeface="Georgia"/>
              <a:cs typeface="Georgia"/>
              <a:sym typeface="Georgia"/>
            </a:endParaRPr>
          </a:p>
        </p:txBody>
      </p:sp>
      <p:pic>
        <p:nvPicPr>
          <p:cNvPr id="193" name="Google Shape;193;p27" title="Points scored"/>
          <p:cNvPicPr preferRelativeResize="0"/>
          <p:nvPr/>
        </p:nvPicPr>
        <p:blipFill rotWithShape="1">
          <a:blip r:embed="rId4">
            <a:alphaModFix/>
          </a:blip>
          <a:srcRect t="2000" b="-1999"/>
          <a:stretch/>
        </p:blipFill>
        <p:spPr>
          <a:xfrm>
            <a:off x="1482250" y="1017713"/>
            <a:ext cx="6179475" cy="3820975"/>
          </a:xfrm>
          <a:prstGeom prst="rect">
            <a:avLst/>
          </a:prstGeom>
          <a:noFill/>
          <a:ln>
            <a:noFill/>
          </a:ln>
        </p:spPr>
      </p:pic>
      <p:sp>
        <p:nvSpPr>
          <p:cNvPr id="194" name="Google Shape;194;p27"/>
          <p:cNvSpPr txBox="1"/>
          <p:nvPr/>
        </p:nvSpPr>
        <p:spPr>
          <a:xfrm rot="-5400000">
            <a:off x="424750" y="2738350"/>
            <a:ext cx="1837500" cy="277500"/>
          </a:xfrm>
          <a:prstGeom prst="rect">
            <a:avLst/>
          </a:prstGeom>
          <a:solidFill>
            <a:srgbClr val="B6D7A8"/>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Number of Species</a:t>
            </a:r>
            <a:endParaRPr b="1"/>
          </a:p>
        </p:txBody>
      </p:sp>
      <p:sp>
        <p:nvSpPr>
          <p:cNvPr id="195" name="Google Shape;195;p27"/>
          <p:cNvSpPr txBox="1"/>
          <p:nvPr/>
        </p:nvSpPr>
        <p:spPr>
          <a:xfrm>
            <a:off x="3422238" y="4781300"/>
            <a:ext cx="2299500" cy="3327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Nativity of Species</a:t>
            </a:r>
            <a:endParaRPr b="1"/>
          </a:p>
        </p:txBody>
      </p:sp>
      <p:sp>
        <p:nvSpPr>
          <p:cNvPr id="196" name="Google Shape;196;p27"/>
          <p:cNvSpPr txBox="1"/>
          <p:nvPr/>
        </p:nvSpPr>
        <p:spPr>
          <a:xfrm>
            <a:off x="7661725" y="2964850"/>
            <a:ext cx="1482300" cy="1755900"/>
          </a:xfrm>
          <a:prstGeom prst="rect">
            <a:avLst/>
          </a:prstGeom>
          <a:solidFill>
            <a:srgbClr val="B6D7A8"/>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t>Pacific Island Network Inventory and Monitoring Focal Terrestrial Community Data</a:t>
            </a:r>
            <a:endParaRPr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200"/>
        <p:cNvGrpSpPr/>
        <p:nvPr/>
      </p:nvGrpSpPr>
      <p:grpSpPr>
        <a:xfrm>
          <a:off x="0" y="0"/>
          <a:ext cx="0" cy="0"/>
          <a:chOff x="0" y="0"/>
          <a:chExt cx="0" cy="0"/>
        </a:xfrm>
      </p:grpSpPr>
      <p:graphicFrame>
        <p:nvGraphicFramePr>
          <p:cNvPr id="201" name="Google Shape;201;p28"/>
          <p:cNvGraphicFramePr/>
          <p:nvPr>
            <p:extLst>
              <p:ext uri="{D42A27DB-BD31-4B8C-83A1-F6EECF244321}">
                <p14:modId xmlns:p14="http://schemas.microsoft.com/office/powerpoint/2010/main" val="627627038"/>
              </p:ext>
            </p:extLst>
          </p:nvPr>
        </p:nvGraphicFramePr>
        <p:xfrm>
          <a:off x="976988" y="794575"/>
          <a:ext cx="7190025" cy="1230944"/>
        </p:xfrm>
        <a:graphic>
          <a:graphicData uri="http://schemas.openxmlformats.org/drawingml/2006/table">
            <a:tbl>
              <a:tblPr>
                <a:noFill/>
                <a:tableStyleId>{D37462C0-4758-4B47-8481-4F8CCDD8D021}</a:tableStyleId>
              </a:tblPr>
              <a:tblGrid>
                <a:gridCol w="2418800"/>
                <a:gridCol w="2358225"/>
                <a:gridCol w="2413000"/>
              </a:tblGrid>
              <a:tr h="438525">
                <a:tc>
                  <a:txBody>
                    <a:bodyPr/>
                    <a:lstStyle/>
                    <a:p>
                      <a:pPr marL="0" lvl="0" indent="0" algn="ctr" rtl="0">
                        <a:spcBef>
                          <a:spcPts val="0"/>
                        </a:spcBef>
                        <a:spcAft>
                          <a:spcPts val="0"/>
                        </a:spcAft>
                        <a:buNone/>
                      </a:pPr>
                      <a:r>
                        <a:rPr lang="en" b="1" u="sng"/>
                        <a:t>Species Type</a:t>
                      </a:r>
                      <a:endParaRPr b="1" u="sng"/>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b="1" u="sng"/>
                        <a:t>Total</a:t>
                      </a:r>
                      <a:endParaRPr b="1" u="sng"/>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b="1" u="sng" dirty="0" smtClean="0"/>
                        <a:t>Presence</a:t>
                      </a:r>
                      <a:endParaRPr b="1" u="sng" dirty="0"/>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r>
              <a:tr h="381000">
                <a:tc>
                  <a:txBody>
                    <a:bodyPr/>
                    <a:lstStyle/>
                    <a:p>
                      <a:pPr marL="0" lvl="0" indent="0" algn="ctr" rtl="0">
                        <a:spcBef>
                          <a:spcPts val="0"/>
                        </a:spcBef>
                        <a:spcAft>
                          <a:spcPts val="0"/>
                        </a:spcAft>
                        <a:buNone/>
                      </a:pPr>
                      <a:r>
                        <a:rPr lang="en" b="1"/>
                        <a:t>Native </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110</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91.67%</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FEFEF"/>
                    </a:solidFill>
                  </a:tcPr>
                </a:tc>
              </a:tr>
              <a:tr h="381000">
                <a:tc>
                  <a:txBody>
                    <a:bodyPr/>
                    <a:lstStyle/>
                    <a:p>
                      <a:pPr marL="0" lvl="0" indent="0" algn="ctr" rtl="0">
                        <a:spcBef>
                          <a:spcPts val="0"/>
                        </a:spcBef>
                        <a:spcAft>
                          <a:spcPts val="0"/>
                        </a:spcAft>
                        <a:buNone/>
                      </a:pPr>
                      <a:r>
                        <a:rPr lang="en" b="1"/>
                        <a:t>Non-Native</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10</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dirty="0"/>
                        <a:t>8.34%</a:t>
                      </a:r>
                      <a:endParaRPr b="1" dirty="0"/>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FEFEF"/>
                    </a:solidFill>
                  </a:tcPr>
                </a:tc>
              </a:tr>
            </a:tbl>
          </a:graphicData>
        </a:graphic>
      </p:graphicFrame>
      <p:graphicFrame>
        <p:nvGraphicFramePr>
          <p:cNvPr id="202" name="Google Shape;202;p28"/>
          <p:cNvGraphicFramePr/>
          <p:nvPr>
            <p:extLst>
              <p:ext uri="{D42A27DB-BD31-4B8C-83A1-F6EECF244321}">
                <p14:modId xmlns:p14="http://schemas.microsoft.com/office/powerpoint/2010/main" val="720264026"/>
              </p:ext>
            </p:extLst>
          </p:nvPr>
        </p:nvGraphicFramePr>
        <p:xfrm>
          <a:off x="1021700" y="3128550"/>
          <a:ext cx="7239000" cy="1188629"/>
        </p:xfrm>
        <a:graphic>
          <a:graphicData uri="http://schemas.openxmlformats.org/drawingml/2006/table">
            <a:tbl>
              <a:tblPr>
                <a:noFill/>
                <a:tableStyleId>{D37462C0-4758-4B47-8481-4F8CCDD8D021}</a:tableStyleId>
              </a:tblPr>
              <a:tblGrid>
                <a:gridCol w="2413000"/>
                <a:gridCol w="2413000"/>
                <a:gridCol w="2413000"/>
              </a:tblGrid>
              <a:tr h="0">
                <a:tc>
                  <a:txBody>
                    <a:bodyPr/>
                    <a:lstStyle/>
                    <a:p>
                      <a:pPr marL="0" lvl="0" indent="0" algn="ctr" rtl="0">
                        <a:spcBef>
                          <a:spcPts val="0"/>
                        </a:spcBef>
                        <a:spcAft>
                          <a:spcPts val="0"/>
                        </a:spcAft>
                        <a:buNone/>
                      </a:pPr>
                      <a:r>
                        <a:rPr lang="en" b="1" u="sng"/>
                        <a:t>Species Type</a:t>
                      </a:r>
                      <a:endParaRPr b="1" u="sng"/>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b="1" u="sng"/>
                        <a:t>Total</a:t>
                      </a:r>
                      <a:endParaRPr b="1" u="sng"/>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b="1" u="sng" dirty="0" smtClean="0"/>
                        <a:t>Presence</a:t>
                      </a:r>
                      <a:endParaRPr b="1" u="sng" dirty="0"/>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r>
              <a:tr h="381000">
                <a:tc>
                  <a:txBody>
                    <a:bodyPr/>
                    <a:lstStyle/>
                    <a:p>
                      <a:pPr marL="0" lvl="0" indent="0" algn="ctr" rtl="0">
                        <a:spcBef>
                          <a:spcPts val="0"/>
                        </a:spcBef>
                        <a:spcAft>
                          <a:spcPts val="0"/>
                        </a:spcAft>
                        <a:buNone/>
                      </a:pPr>
                      <a:r>
                        <a:rPr lang="en" b="1"/>
                        <a:t>Native </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b="1"/>
                        <a:t>137</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b="1"/>
                        <a:t>87.82%</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r>
              <a:tr h="381000">
                <a:tc>
                  <a:txBody>
                    <a:bodyPr/>
                    <a:lstStyle/>
                    <a:p>
                      <a:pPr marL="0" lvl="0" indent="0" algn="ctr" rtl="0">
                        <a:spcBef>
                          <a:spcPts val="0"/>
                        </a:spcBef>
                        <a:spcAft>
                          <a:spcPts val="0"/>
                        </a:spcAft>
                        <a:buNone/>
                      </a:pPr>
                      <a:r>
                        <a:rPr lang="en" b="1"/>
                        <a:t>Non-Native</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b="1"/>
                        <a:t>19</a:t>
                      </a:r>
                      <a:endParaRPr b="1"/>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b="1" dirty="0"/>
                        <a:t>12.18%</a:t>
                      </a:r>
                      <a:endParaRPr b="1" dirty="0"/>
                    </a:p>
                  </a:txBody>
                  <a:tcPr marL="91425" marR="91425" marT="91425" marB="914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r>
            </a:tbl>
          </a:graphicData>
        </a:graphic>
      </p:graphicFrame>
      <p:sp>
        <p:nvSpPr>
          <p:cNvPr id="203" name="Google Shape;203;p28"/>
          <p:cNvSpPr txBox="1"/>
          <p:nvPr/>
        </p:nvSpPr>
        <p:spPr>
          <a:xfrm>
            <a:off x="2857550" y="251225"/>
            <a:ext cx="3567300" cy="48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RESULTS: TA’U </a:t>
            </a:r>
            <a:endParaRPr sz="2400" b="1"/>
          </a:p>
        </p:txBody>
      </p:sp>
      <p:sp>
        <p:nvSpPr>
          <p:cNvPr id="204" name="Google Shape;204;p28"/>
          <p:cNvSpPr txBox="1"/>
          <p:nvPr/>
        </p:nvSpPr>
        <p:spPr>
          <a:xfrm>
            <a:off x="3395800" y="2763075"/>
            <a:ext cx="18000" cy="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5" name="Google Shape;205;p28"/>
          <p:cNvSpPr txBox="1"/>
          <p:nvPr/>
        </p:nvSpPr>
        <p:spPr>
          <a:xfrm>
            <a:off x="2411725" y="2586725"/>
            <a:ext cx="4439100" cy="48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RESULTS: TUTUILA </a:t>
            </a:r>
            <a:endParaRPr sz="24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00"/>
                </a:solidFill>
                <a:latin typeface="PT Sans Narrow"/>
                <a:ea typeface="PT Sans Narrow"/>
                <a:cs typeface="PT Sans Narrow"/>
                <a:sym typeface="PT Sans Narrow"/>
              </a:rPr>
              <a:t>CONCLUSION</a:t>
            </a:r>
            <a:endParaRPr b="1">
              <a:solidFill>
                <a:srgbClr val="000000"/>
              </a:solidFill>
              <a:latin typeface="PT Sans Narrow"/>
              <a:ea typeface="PT Sans Narrow"/>
              <a:cs typeface="PT Sans Narrow"/>
              <a:sym typeface="PT Sans Narrow"/>
            </a:endParaRPr>
          </a:p>
        </p:txBody>
      </p:sp>
      <p:sp>
        <p:nvSpPr>
          <p:cNvPr id="211" name="Google Shape;211;p29"/>
          <p:cNvSpPr txBox="1">
            <a:spLocks noGrp="1"/>
          </p:cNvSpPr>
          <p:nvPr>
            <p:ph type="body" idx="1"/>
          </p:nvPr>
        </p:nvSpPr>
        <p:spPr>
          <a:xfrm>
            <a:off x="43800" y="1082825"/>
            <a:ext cx="9056400" cy="3416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solidFill>
                  <a:schemeClr val="dk1"/>
                </a:solidFill>
                <a:latin typeface="PT Sans Narrow"/>
                <a:ea typeface="PT Sans Narrow"/>
                <a:cs typeface="PT Sans Narrow"/>
                <a:sym typeface="PT Sans Narrow"/>
              </a:rPr>
              <a:t>●</a:t>
            </a:r>
            <a:r>
              <a:rPr lang="en" sz="3200" b="1">
                <a:solidFill>
                  <a:schemeClr val="dk1"/>
                </a:solidFill>
                <a:latin typeface="PT Sans Narrow"/>
                <a:ea typeface="PT Sans Narrow"/>
                <a:cs typeface="PT Sans Narrow"/>
                <a:sym typeface="PT Sans Narrow"/>
              </a:rPr>
              <a:t>The data supports the hypothesis</a:t>
            </a:r>
            <a:endParaRPr sz="3200" b="1">
              <a:solidFill>
                <a:schemeClr val="dk1"/>
              </a:solidFill>
              <a:latin typeface="PT Sans Narrow"/>
              <a:ea typeface="PT Sans Narrow"/>
              <a:cs typeface="PT Sans Narrow"/>
              <a:sym typeface="PT Sans Narrow"/>
            </a:endParaRPr>
          </a:p>
          <a:p>
            <a:pPr marL="0" lvl="0" indent="0" rtl="0">
              <a:lnSpc>
                <a:spcPct val="115000"/>
              </a:lnSpc>
              <a:spcBef>
                <a:spcPts val="0"/>
              </a:spcBef>
              <a:spcAft>
                <a:spcPts val="0"/>
              </a:spcAft>
              <a:buClr>
                <a:schemeClr val="dk1"/>
              </a:buClr>
              <a:buSzPts val="1100"/>
              <a:buFont typeface="Arial"/>
              <a:buNone/>
            </a:pPr>
            <a:r>
              <a:rPr lang="en" sz="2400">
                <a:solidFill>
                  <a:schemeClr val="dk1"/>
                </a:solidFill>
                <a:latin typeface="PT Sans Narrow"/>
                <a:ea typeface="PT Sans Narrow"/>
                <a:cs typeface="PT Sans Narrow"/>
                <a:sym typeface="PT Sans Narrow"/>
              </a:rPr>
              <a:t>●</a:t>
            </a:r>
            <a:r>
              <a:rPr lang="en" sz="3200" b="1">
                <a:solidFill>
                  <a:schemeClr val="dk1"/>
                </a:solidFill>
                <a:latin typeface="PT Sans Narrow"/>
                <a:ea typeface="PT Sans Narrow"/>
                <a:cs typeface="PT Sans Narrow"/>
                <a:sym typeface="PT Sans Narrow"/>
              </a:rPr>
              <a:t>Ta’u may have minimal number of the different types species of non-native plants because of less interaction with air cargo and shipping vessels</a:t>
            </a:r>
            <a:endParaRPr sz="3200" b="1">
              <a:solidFill>
                <a:schemeClr val="dk1"/>
              </a:solidFill>
              <a:latin typeface="PT Sans Narrow"/>
              <a:ea typeface="PT Sans Narrow"/>
              <a:cs typeface="PT Sans Narrow"/>
              <a:sym typeface="PT Sans Narrow"/>
            </a:endParaRPr>
          </a:p>
          <a:p>
            <a:pPr marL="0" lvl="0" indent="0" rtl="0">
              <a:lnSpc>
                <a:spcPct val="115000"/>
              </a:lnSpc>
              <a:spcBef>
                <a:spcPts val="0"/>
              </a:spcBef>
              <a:spcAft>
                <a:spcPts val="0"/>
              </a:spcAft>
              <a:buClr>
                <a:schemeClr val="dk1"/>
              </a:buClr>
              <a:buSzPts val="1100"/>
              <a:buFont typeface="Arial"/>
              <a:buNone/>
            </a:pPr>
            <a:r>
              <a:rPr lang="en" sz="2400">
                <a:solidFill>
                  <a:schemeClr val="dk1"/>
                </a:solidFill>
                <a:latin typeface="PT Sans Narrow"/>
                <a:ea typeface="PT Sans Narrow"/>
                <a:cs typeface="PT Sans Narrow"/>
                <a:sym typeface="PT Sans Narrow"/>
              </a:rPr>
              <a:t>●</a:t>
            </a:r>
            <a:r>
              <a:rPr lang="en" sz="3200" b="1">
                <a:solidFill>
                  <a:schemeClr val="dk1"/>
                </a:solidFill>
                <a:latin typeface="PT Sans Narrow"/>
                <a:ea typeface="PT Sans Narrow"/>
                <a:cs typeface="PT Sans Narrow"/>
                <a:sym typeface="PT Sans Narrow"/>
              </a:rPr>
              <a:t>Invasive Species were found in the National Parks</a:t>
            </a:r>
            <a:endParaRPr sz="3200" b="1">
              <a:solidFill>
                <a:schemeClr val="dk1"/>
              </a:solidFill>
              <a:latin typeface="PT Sans Narrow"/>
              <a:ea typeface="PT Sans Narrow"/>
              <a:cs typeface="PT Sans Narrow"/>
              <a:sym typeface="PT Sans Narrow"/>
            </a:endParaRPr>
          </a:p>
          <a:p>
            <a:pPr marL="457200" lvl="0" indent="0" rtl="0">
              <a:spcBef>
                <a:spcPts val="0"/>
              </a:spcBef>
              <a:spcAft>
                <a:spcPts val="1600"/>
              </a:spcAft>
              <a:buNone/>
            </a:pPr>
            <a:endParaRPr sz="2400" b="1">
              <a:solidFill>
                <a:srgbClr val="000000"/>
              </a:solidFill>
              <a:latin typeface="PT Sans Narrow"/>
              <a:ea typeface="PT Sans Narrow"/>
              <a:cs typeface="PT Sans Narrow"/>
              <a:sym typeface="PT Sans Narr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p30"/>
          <p:cNvSpPr txBox="1"/>
          <p:nvPr/>
        </p:nvSpPr>
        <p:spPr>
          <a:xfrm>
            <a:off x="0" y="2403823"/>
            <a:ext cx="6758055" cy="1980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b="1" dirty="0">
                <a:latin typeface="PT Sans Narrow"/>
                <a:ea typeface="PT Sans Narrow"/>
                <a:cs typeface="PT Sans Narrow"/>
                <a:sym typeface="PT Sans Narrow"/>
              </a:rPr>
              <a:t>Sustainability of the richness of native plants provides:</a:t>
            </a:r>
            <a:endParaRPr sz="2400" b="1" dirty="0">
              <a:latin typeface="PT Sans Narrow"/>
              <a:ea typeface="PT Sans Narrow"/>
              <a:cs typeface="PT Sans Narrow"/>
              <a:sym typeface="PT Sans Narrow"/>
            </a:endParaRPr>
          </a:p>
          <a:p>
            <a:pPr marL="1828800" lvl="3" indent="-381000" rtl="0">
              <a:spcBef>
                <a:spcPts val="0"/>
              </a:spcBef>
              <a:spcAft>
                <a:spcPts val="0"/>
              </a:spcAft>
              <a:buSzPts val="2400"/>
              <a:buFont typeface="PT Sans Narrow"/>
              <a:buChar char="●"/>
            </a:pPr>
            <a:r>
              <a:rPr lang="en" sz="2400" dirty="0">
                <a:latin typeface="PT Sans Narrow"/>
                <a:ea typeface="PT Sans Narrow"/>
                <a:cs typeface="PT Sans Narrow"/>
                <a:sym typeface="PT Sans Narrow"/>
              </a:rPr>
              <a:t>Habitat for native birds and fruit bats</a:t>
            </a:r>
            <a:endParaRPr sz="2400" dirty="0">
              <a:latin typeface="PT Sans Narrow"/>
              <a:ea typeface="PT Sans Narrow"/>
              <a:cs typeface="PT Sans Narrow"/>
              <a:sym typeface="PT Sans Narrow"/>
            </a:endParaRPr>
          </a:p>
          <a:p>
            <a:pPr marL="1828800" lvl="3" indent="-381000" rtl="0">
              <a:spcBef>
                <a:spcPts val="0"/>
              </a:spcBef>
              <a:spcAft>
                <a:spcPts val="0"/>
              </a:spcAft>
              <a:buSzPts val="2400"/>
              <a:buFont typeface="PT Sans Narrow"/>
              <a:buChar char="●"/>
            </a:pPr>
            <a:r>
              <a:rPr lang="en" sz="2400" dirty="0">
                <a:latin typeface="PT Sans Narrow"/>
                <a:ea typeface="PT Sans Narrow"/>
                <a:cs typeface="PT Sans Narrow"/>
                <a:sym typeface="PT Sans Narrow"/>
              </a:rPr>
              <a:t>Protect Wetlands and Coastal Marine Ecosystem</a:t>
            </a:r>
            <a:endParaRPr sz="2400" dirty="0">
              <a:latin typeface="PT Sans Narrow"/>
              <a:ea typeface="PT Sans Narrow"/>
              <a:cs typeface="PT Sans Narrow"/>
              <a:sym typeface="PT Sans Narrow"/>
            </a:endParaRPr>
          </a:p>
          <a:p>
            <a:pPr marL="1828800" lvl="3" indent="-381000" rtl="0">
              <a:spcBef>
                <a:spcPts val="0"/>
              </a:spcBef>
              <a:spcAft>
                <a:spcPts val="0"/>
              </a:spcAft>
              <a:buSzPts val="2400"/>
              <a:buFont typeface="PT Sans Narrow"/>
              <a:buChar char="●"/>
            </a:pPr>
            <a:r>
              <a:rPr lang="en" sz="2400" dirty="0">
                <a:latin typeface="PT Sans Narrow"/>
                <a:ea typeface="PT Sans Narrow"/>
                <a:cs typeface="PT Sans Narrow"/>
                <a:sym typeface="PT Sans Narrow"/>
              </a:rPr>
              <a:t>Proper functions of ecosystem </a:t>
            </a:r>
            <a:endParaRPr sz="2400" dirty="0">
              <a:latin typeface="PT Sans Narrow"/>
              <a:ea typeface="PT Sans Narrow"/>
              <a:cs typeface="PT Sans Narrow"/>
              <a:sym typeface="PT Sans Narrow"/>
            </a:endParaRPr>
          </a:p>
          <a:p>
            <a:pPr marL="1828800" lvl="3" indent="-381000">
              <a:spcBef>
                <a:spcPts val="0"/>
              </a:spcBef>
              <a:spcAft>
                <a:spcPts val="0"/>
              </a:spcAft>
              <a:buSzPts val="2400"/>
              <a:buFont typeface="PT Sans Narrow"/>
              <a:buChar char="●"/>
            </a:pPr>
            <a:r>
              <a:rPr lang="en" sz="2400" dirty="0">
                <a:latin typeface="PT Sans Narrow"/>
                <a:ea typeface="PT Sans Narrow"/>
                <a:cs typeface="PT Sans Narrow"/>
                <a:sym typeface="PT Sans Narrow"/>
              </a:rPr>
              <a:t>Economic Services for our communities</a:t>
            </a:r>
            <a:endParaRPr sz="2400" dirty="0">
              <a:latin typeface="PT Sans Narrow"/>
              <a:ea typeface="PT Sans Narrow"/>
              <a:cs typeface="PT Sans Narrow"/>
              <a:sym typeface="PT Sans Narrow"/>
            </a:endParaRPr>
          </a:p>
        </p:txBody>
      </p:sp>
      <p:sp>
        <p:nvSpPr>
          <p:cNvPr id="217" name="Google Shape;217;p30"/>
          <p:cNvSpPr txBox="1"/>
          <p:nvPr/>
        </p:nvSpPr>
        <p:spPr>
          <a:xfrm>
            <a:off x="1149075" y="415875"/>
            <a:ext cx="7430700" cy="481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a:solidFill>
                  <a:srgbClr val="FFFFFF"/>
                </a:solidFill>
                <a:latin typeface="PT Sans Narrow"/>
                <a:ea typeface="PT Sans Narrow"/>
                <a:cs typeface="PT Sans Narrow"/>
                <a:sym typeface="PT Sans Narrow"/>
              </a:rPr>
              <a:t>Importance of Species Richness in Native Plants </a:t>
            </a:r>
            <a:endParaRPr sz="3600" b="1">
              <a:solidFill>
                <a:srgbClr val="FFFFFF"/>
              </a:solidFill>
              <a:latin typeface="PT Sans Narrow"/>
              <a:ea typeface="PT Sans Narrow"/>
              <a:cs typeface="PT Sans Narrow"/>
              <a:sym typeface="PT Sans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221"/>
        <p:cNvGrpSpPr/>
        <p:nvPr/>
      </p:nvGrpSpPr>
      <p:grpSpPr>
        <a:xfrm>
          <a:off x="0" y="0"/>
          <a:ext cx="0" cy="0"/>
          <a:chOff x="0" y="0"/>
          <a:chExt cx="0" cy="0"/>
        </a:xfrm>
      </p:grpSpPr>
      <p:sp>
        <p:nvSpPr>
          <p:cNvPr id="223" name="Google Shape;223;p31"/>
          <p:cNvSpPr txBox="1">
            <a:spLocks noGrp="1"/>
          </p:cNvSpPr>
          <p:nvPr>
            <p:ph type="body" idx="1"/>
          </p:nvPr>
        </p:nvSpPr>
        <p:spPr>
          <a:xfrm>
            <a:off x="215625" y="377301"/>
            <a:ext cx="8284800" cy="3770100"/>
          </a:xfrm>
          <a:prstGeom prst="rect">
            <a:avLst/>
          </a:prstGeom>
        </p:spPr>
        <p:txBody>
          <a:bodyPr spcFirstLastPara="1" wrap="square" lIns="91425" tIns="91425" rIns="91425" bIns="91425" anchor="t" anchorCtr="0">
            <a:noAutofit/>
          </a:bodyPr>
          <a:lstStyle/>
          <a:p>
            <a:pPr marL="0" lvl="0" indent="0" rtl="0">
              <a:lnSpc>
                <a:spcPct val="115000"/>
              </a:lnSpc>
              <a:spcBef>
                <a:spcPts val="2000"/>
              </a:spcBef>
              <a:spcAft>
                <a:spcPts val="0"/>
              </a:spcAft>
              <a:buClr>
                <a:schemeClr val="dk1"/>
              </a:buClr>
              <a:buSzPts val="1100"/>
              <a:buFont typeface="Arial"/>
              <a:buNone/>
            </a:pPr>
            <a:r>
              <a:rPr lang="en" sz="1400" dirty="0">
                <a:solidFill>
                  <a:schemeClr val="dk1"/>
                </a:solidFill>
                <a:latin typeface="PT Sans Narrow"/>
                <a:ea typeface="PT Sans Narrow"/>
                <a:cs typeface="PT Sans Narrow"/>
                <a:sym typeface="PT Sans Narrow"/>
              </a:rPr>
              <a:t>Whistler, W. Arthur. </a:t>
            </a:r>
            <a:r>
              <a:rPr lang="en" sz="1400" i="1" dirty="0">
                <a:solidFill>
                  <a:schemeClr val="dk1"/>
                </a:solidFill>
                <a:latin typeface="PT Sans Narrow"/>
                <a:ea typeface="PT Sans Narrow"/>
                <a:cs typeface="PT Sans Narrow"/>
                <a:sym typeface="PT Sans Narrow"/>
              </a:rPr>
              <a:t>Rainforest Trees of Samoa: a Guide to the Common Lowland and Foothill Forest  Trees of the Archipelago. </a:t>
            </a:r>
            <a:r>
              <a:rPr lang="en" sz="1400" dirty="0">
                <a:solidFill>
                  <a:schemeClr val="dk1"/>
                </a:solidFill>
                <a:latin typeface="PT Sans Narrow"/>
                <a:ea typeface="PT Sans Narrow"/>
                <a:cs typeface="PT Sans Narrow"/>
                <a:sym typeface="PT Sans Narrow"/>
              </a:rPr>
              <a:t>Isle Botanica, 2004</a:t>
            </a:r>
            <a:endParaRPr sz="1400" dirty="0">
              <a:solidFill>
                <a:schemeClr val="dk1"/>
              </a:solidFill>
              <a:latin typeface="PT Sans Narrow"/>
              <a:ea typeface="PT Sans Narrow"/>
              <a:cs typeface="PT Sans Narrow"/>
              <a:sym typeface="PT Sans Narrow"/>
            </a:endParaRPr>
          </a:p>
          <a:p>
            <a:pPr marL="0" lvl="0" indent="0" rtl="0">
              <a:lnSpc>
                <a:spcPct val="115000"/>
              </a:lnSpc>
              <a:spcBef>
                <a:spcPts val="2000"/>
              </a:spcBef>
              <a:spcAft>
                <a:spcPts val="0"/>
              </a:spcAft>
              <a:buClr>
                <a:schemeClr val="dk1"/>
              </a:buClr>
              <a:buSzPts val="1100"/>
              <a:buFont typeface="Arial"/>
              <a:buNone/>
            </a:pPr>
            <a:r>
              <a:rPr lang="en" sz="1400" dirty="0">
                <a:solidFill>
                  <a:schemeClr val="dk1"/>
                </a:solidFill>
                <a:latin typeface="PT Sans Narrow"/>
                <a:ea typeface="PT Sans Narrow"/>
                <a:cs typeface="PT Sans Narrow"/>
                <a:sym typeface="PT Sans Narrow"/>
              </a:rPr>
              <a:t>Mack, Richard N., et al. “Biotic invasions: causes, epidemiology, global consequences, and control.” </a:t>
            </a:r>
            <a:r>
              <a:rPr lang="en" sz="1400" i="1" dirty="0">
                <a:solidFill>
                  <a:schemeClr val="dk1"/>
                </a:solidFill>
                <a:latin typeface="PT Sans Narrow"/>
                <a:ea typeface="PT Sans Narrow"/>
                <a:cs typeface="PT Sans Narrow"/>
                <a:sym typeface="PT Sans Narrow"/>
              </a:rPr>
              <a:t>Ecological applications </a:t>
            </a:r>
            <a:r>
              <a:rPr lang="en" sz="1400" dirty="0">
                <a:solidFill>
                  <a:schemeClr val="dk1"/>
                </a:solidFill>
                <a:latin typeface="PT Sans Narrow"/>
                <a:ea typeface="PT Sans Narrow"/>
                <a:cs typeface="PT Sans Narrow"/>
                <a:sym typeface="PT Sans Narrow"/>
              </a:rPr>
              <a:t>10.3 (2000): 689-710</a:t>
            </a:r>
            <a:endParaRPr sz="1400" dirty="0">
              <a:solidFill>
                <a:schemeClr val="dk1"/>
              </a:solidFill>
              <a:latin typeface="PT Sans Narrow"/>
              <a:ea typeface="PT Sans Narrow"/>
              <a:cs typeface="PT Sans Narrow"/>
              <a:sym typeface="PT Sans Narrow"/>
            </a:endParaRPr>
          </a:p>
          <a:p>
            <a:pPr marL="0" lvl="0" indent="0" rtl="0">
              <a:lnSpc>
                <a:spcPct val="115000"/>
              </a:lnSpc>
              <a:spcBef>
                <a:spcPts val="0"/>
              </a:spcBef>
              <a:spcAft>
                <a:spcPts val="0"/>
              </a:spcAft>
              <a:buClr>
                <a:schemeClr val="dk1"/>
              </a:buClr>
              <a:buSzPts val="1100"/>
              <a:buFont typeface="Arial"/>
              <a:buNone/>
            </a:pPr>
            <a:r>
              <a:rPr lang="en" sz="1400" dirty="0">
                <a:solidFill>
                  <a:schemeClr val="dk1"/>
                </a:solidFill>
                <a:latin typeface="PT Sans Narrow"/>
                <a:ea typeface="PT Sans Narrow"/>
                <a:cs typeface="PT Sans Narrow"/>
                <a:sym typeface="PT Sans Narrow"/>
              </a:rPr>
              <a:t>Vitousek, Peter M., Lloyd L. Loope, and Randy Westbrooks. “Biological invasions as global environmental change.” (2017</a:t>
            </a:r>
            <a:endParaRPr sz="1400" dirty="0">
              <a:solidFill>
                <a:schemeClr val="dk1"/>
              </a:solidFill>
              <a:latin typeface="PT Sans Narrow"/>
              <a:ea typeface="PT Sans Narrow"/>
              <a:cs typeface="PT Sans Narrow"/>
              <a:sym typeface="PT Sans Narrow"/>
            </a:endParaRPr>
          </a:p>
          <a:p>
            <a:pPr marL="0" lvl="0" indent="0" rtl="0">
              <a:lnSpc>
                <a:spcPct val="115000"/>
              </a:lnSpc>
              <a:spcBef>
                <a:spcPts val="1600"/>
              </a:spcBef>
              <a:spcAft>
                <a:spcPts val="0"/>
              </a:spcAft>
              <a:buClr>
                <a:schemeClr val="dk1"/>
              </a:buClr>
              <a:buSzPts val="1100"/>
              <a:buFont typeface="Arial"/>
              <a:buNone/>
            </a:pPr>
            <a:r>
              <a:rPr lang="en" sz="1400" dirty="0">
                <a:solidFill>
                  <a:srgbClr val="222222"/>
                </a:solidFill>
                <a:latin typeface="PT Sans Narrow"/>
                <a:ea typeface="PT Sans Narrow"/>
                <a:cs typeface="PT Sans Narrow"/>
                <a:sym typeface="PT Sans Narrow"/>
              </a:rPr>
              <a:t>Vilà, Montserrat, et al. "Ecological impacts of invasive alien plants: a meta‐analysis of their effects on species, communities and ecosystems." </a:t>
            </a:r>
            <a:r>
              <a:rPr lang="en" sz="1400" i="1" dirty="0">
                <a:solidFill>
                  <a:srgbClr val="222222"/>
                </a:solidFill>
                <a:latin typeface="PT Sans Narrow"/>
                <a:ea typeface="PT Sans Narrow"/>
                <a:cs typeface="PT Sans Narrow"/>
                <a:sym typeface="PT Sans Narrow"/>
              </a:rPr>
              <a:t>Ecology letters</a:t>
            </a:r>
            <a:r>
              <a:rPr lang="en" sz="1400" dirty="0">
                <a:solidFill>
                  <a:srgbClr val="222222"/>
                </a:solidFill>
                <a:latin typeface="PT Sans Narrow"/>
                <a:ea typeface="PT Sans Narrow"/>
                <a:cs typeface="PT Sans Narrow"/>
                <a:sym typeface="PT Sans Narrow"/>
              </a:rPr>
              <a:t> 14.7 (2011): 702-708.</a:t>
            </a:r>
            <a:endParaRPr sz="1400" dirty="0">
              <a:solidFill>
                <a:srgbClr val="222222"/>
              </a:solidFill>
              <a:latin typeface="PT Sans Narrow"/>
              <a:ea typeface="PT Sans Narrow"/>
              <a:cs typeface="PT Sans Narrow"/>
              <a:sym typeface="PT Sans Narrow"/>
            </a:endParaRPr>
          </a:p>
          <a:p>
            <a:pPr marL="0" lvl="0" indent="0" rtl="0">
              <a:lnSpc>
                <a:spcPct val="115000"/>
              </a:lnSpc>
              <a:spcBef>
                <a:spcPts val="1600"/>
              </a:spcBef>
              <a:spcAft>
                <a:spcPts val="0"/>
              </a:spcAft>
              <a:buClr>
                <a:schemeClr val="dk1"/>
              </a:buClr>
              <a:buSzPts val="1100"/>
              <a:buFont typeface="Arial"/>
              <a:buNone/>
            </a:pPr>
            <a:r>
              <a:rPr lang="en" sz="1400" dirty="0">
                <a:solidFill>
                  <a:srgbClr val="222222"/>
                </a:solidFill>
                <a:latin typeface="PT Sans Narrow"/>
                <a:ea typeface="PT Sans Narrow"/>
                <a:cs typeface="PT Sans Narrow"/>
                <a:sym typeface="PT Sans Narrow"/>
              </a:rPr>
              <a:t>D'antonio, C. A. R. L. A., and Laura A. Meyerson. "Exotic plant species as problems and solutions in ecological restoration: a synthesis." </a:t>
            </a:r>
            <a:r>
              <a:rPr lang="en" sz="1400" i="1" dirty="0">
                <a:solidFill>
                  <a:srgbClr val="222222"/>
                </a:solidFill>
                <a:latin typeface="PT Sans Narrow"/>
                <a:ea typeface="PT Sans Narrow"/>
                <a:cs typeface="PT Sans Narrow"/>
                <a:sym typeface="PT Sans Narrow"/>
              </a:rPr>
              <a:t>Restoration Ecology</a:t>
            </a:r>
            <a:r>
              <a:rPr lang="en" sz="1400" dirty="0">
                <a:solidFill>
                  <a:srgbClr val="222222"/>
                </a:solidFill>
                <a:latin typeface="PT Sans Narrow"/>
                <a:ea typeface="PT Sans Narrow"/>
                <a:cs typeface="PT Sans Narrow"/>
                <a:sym typeface="PT Sans Narrow"/>
              </a:rPr>
              <a:t> 10.4 (2002): 703-713.</a:t>
            </a:r>
            <a:endParaRPr sz="1400" dirty="0">
              <a:solidFill>
                <a:srgbClr val="222222"/>
              </a:solidFill>
              <a:latin typeface="PT Sans Narrow"/>
              <a:ea typeface="PT Sans Narrow"/>
              <a:cs typeface="PT Sans Narrow"/>
              <a:sym typeface="PT Sans Narrow"/>
            </a:endParaRPr>
          </a:p>
          <a:p>
            <a:pPr marL="0" lvl="0" indent="0" rtl="0">
              <a:lnSpc>
                <a:spcPct val="115000"/>
              </a:lnSpc>
              <a:spcBef>
                <a:spcPts val="0"/>
              </a:spcBef>
              <a:spcAft>
                <a:spcPts val="0"/>
              </a:spcAft>
              <a:buClr>
                <a:schemeClr val="dk1"/>
              </a:buClr>
              <a:buSzPts val="1100"/>
              <a:buFont typeface="Arial"/>
              <a:buNone/>
            </a:pPr>
            <a:r>
              <a:rPr lang="en" sz="1400" dirty="0">
                <a:solidFill>
                  <a:srgbClr val="222222"/>
                </a:solidFill>
                <a:latin typeface="PT Sans Narrow"/>
                <a:ea typeface="PT Sans Narrow"/>
                <a:cs typeface="PT Sans Narrow"/>
                <a:sym typeface="PT Sans Narrow"/>
              </a:rPr>
              <a:t>Florens, FB Vincent, et al. "Invasive alien plants progress to dominate protected and best-preserved wet forests of an oceanic island." </a:t>
            </a:r>
            <a:r>
              <a:rPr lang="en" sz="1400" i="1" dirty="0">
                <a:solidFill>
                  <a:srgbClr val="222222"/>
                </a:solidFill>
                <a:latin typeface="PT Sans Narrow"/>
                <a:ea typeface="PT Sans Narrow"/>
                <a:cs typeface="PT Sans Narrow"/>
                <a:sym typeface="PT Sans Narrow"/>
              </a:rPr>
              <a:t>Journal for nature conservation</a:t>
            </a:r>
            <a:r>
              <a:rPr lang="en" sz="1400" dirty="0">
                <a:solidFill>
                  <a:srgbClr val="222222"/>
                </a:solidFill>
                <a:latin typeface="PT Sans Narrow"/>
                <a:ea typeface="PT Sans Narrow"/>
                <a:cs typeface="PT Sans Narrow"/>
                <a:sym typeface="PT Sans Narrow"/>
              </a:rPr>
              <a:t> 34 (2016): 93-100.</a:t>
            </a:r>
            <a:endParaRPr sz="1400" dirty="0">
              <a:solidFill>
                <a:srgbClr val="222222"/>
              </a:solidFill>
              <a:latin typeface="PT Sans Narrow"/>
              <a:ea typeface="PT Sans Narrow"/>
              <a:cs typeface="PT Sans Narrow"/>
              <a:sym typeface="PT Sans Narrow"/>
            </a:endParaRPr>
          </a:p>
          <a:p>
            <a:pPr marL="0" lvl="0" indent="0" rtl="0">
              <a:spcBef>
                <a:spcPts val="0"/>
              </a:spcBef>
              <a:spcAft>
                <a:spcPts val="1600"/>
              </a:spcAft>
              <a:buNone/>
            </a:pPr>
            <a:endParaRPr dirty="0">
              <a:solidFill>
                <a:srgbClr val="000000"/>
              </a:solidFill>
              <a:latin typeface="PT Sans Narrow"/>
              <a:ea typeface="PT Sans Narrow"/>
              <a:cs typeface="PT Sans Narrow"/>
              <a:sym typeface="PT Sans Narrow"/>
            </a:endParaRPr>
          </a:p>
        </p:txBody>
      </p:sp>
      <p:sp>
        <p:nvSpPr>
          <p:cNvPr id="2" name="TextBox 1"/>
          <p:cNvSpPr txBox="1"/>
          <p:nvPr/>
        </p:nvSpPr>
        <p:spPr>
          <a:xfrm>
            <a:off x="2252685" y="83427"/>
            <a:ext cx="4644424" cy="400110"/>
          </a:xfrm>
          <a:prstGeom prst="rect">
            <a:avLst/>
          </a:prstGeom>
          <a:noFill/>
        </p:spPr>
        <p:txBody>
          <a:bodyPr wrap="square" rtlCol="0">
            <a:spAutoFit/>
          </a:bodyPr>
          <a:lstStyle/>
          <a:p>
            <a:pPr algn="ctr"/>
            <a:r>
              <a:rPr lang="en-US" sz="2000" b="1" dirty="0" smtClean="0">
                <a:latin typeface="PT Sans"/>
                <a:cs typeface="PT Sans"/>
              </a:rPr>
              <a:t>REFERENCE</a:t>
            </a:r>
            <a:endParaRPr lang="en-US" b="1" dirty="0">
              <a:latin typeface="PT Sans"/>
              <a:cs typeface="PT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692550" y="302725"/>
            <a:ext cx="7758900" cy="294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u="sng" dirty="0">
                <a:solidFill>
                  <a:srgbClr val="FFFFFF"/>
                </a:solidFill>
                <a:latin typeface="PT Sans Narrow"/>
                <a:ea typeface="PT Sans Narrow"/>
                <a:cs typeface="PT Sans Narrow"/>
                <a:sym typeface="PT Sans Narrow"/>
              </a:rPr>
              <a:t>Environmental Impact of Non-Native Plants (Invasive </a:t>
            </a:r>
            <a:r>
              <a:rPr lang="en" sz="2600" b="1" u="sng" dirty="0" smtClean="0">
                <a:solidFill>
                  <a:srgbClr val="FFFFFF"/>
                </a:solidFill>
                <a:latin typeface="PT Sans Narrow"/>
                <a:ea typeface="PT Sans Narrow"/>
                <a:cs typeface="PT Sans Narrow"/>
                <a:sym typeface="PT Sans Narrow"/>
              </a:rPr>
              <a:t>Species</a:t>
            </a:r>
            <a:r>
              <a:rPr lang="en-US" sz="2600" b="1" u="sng" dirty="0" smtClean="0">
                <a:solidFill>
                  <a:srgbClr val="FFFFFF"/>
                </a:solidFill>
                <a:latin typeface="PT Sans Narrow"/>
                <a:ea typeface="PT Sans Narrow"/>
                <a:cs typeface="PT Sans Narrow"/>
                <a:sym typeface="PT Sans Narrow"/>
              </a:rPr>
              <a:t>)</a:t>
            </a:r>
            <a:endParaRPr sz="2600" b="1" u="sng" dirty="0">
              <a:solidFill>
                <a:srgbClr val="FFFFFF"/>
              </a:solidFill>
              <a:latin typeface="PT Sans Narrow"/>
              <a:ea typeface="PT Sans Narrow"/>
              <a:cs typeface="PT Sans Narrow"/>
              <a:sym typeface="PT Sans Narrow"/>
            </a:endParaRPr>
          </a:p>
          <a:p>
            <a:pPr marL="457200" lvl="0" indent="-393700" rtl="0">
              <a:spcBef>
                <a:spcPts val="160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Alter fundamental ecological functions of Samoan forest</a:t>
            </a:r>
            <a:endParaRPr sz="2600" b="1" dirty="0">
              <a:solidFill>
                <a:srgbClr val="FFFFFF"/>
              </a:solidFill>
              <a:latin typeface="PT Sans Narrow"/>
              <a:ea typeface="PT Sans Narrow"/>
              <a:cs typeface="PT Sans Narrow"/>
              <a:sym typeface="PT Sans Narrow"/>
            </a:endParaRPr>
          </a:p>
          <a:p>
            <a:pPr marL="457200" lvl="0" indent="-393700" rtl="0">
              <a:spcBef>
                <a:spcPts val="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Adversely impacts island biodiversity</a:t>
            </a:r>
            <a:endParaRPr sz="2600" b="1" dirty="0">
              <a:solidFill>
                <a:srgbClr val="FFFFFF"/>
              </a:solidFill>
              <a:latin typeface="PT Sans Narrow"/>
              <a:ea typeface="PT Sans Narrow"/>
              <a:cs typeface="PT Sans Narrow"/>
              <a:sym typeface="PT Sans Narrow"/>
            </a:endParaRPr>
          </a:p>
          <a:p>
            <a:pPr marL="457200" lvl="0" indent="-393700" rtl="0">
              <a:spcBef>
                <a:spcPts val="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Increase levels of Nutrient (NO</a:t>
            </a:r>
            <a:r>
              <a:rPr lang="en" sz="2600" b="1" baseline="-25000" dirty="0">
                <a:solidFill>
                  <a:srgbClr val="FFFFFF"/>
                </a:solidFill>
                <a:latin typeface="PT Sans Narrow"/>
                <a:ea typeface="PT Sans Narrow"/>
                <a:cs typeface="PT Sans Narrow"/>
                <a:sym typeface="PT Sans Narrow"/>
              </a:rPr>
              <a:t>3</a:t>
            </a:r>
            <a:r>
              <a:rPr lang="en" sz="2600" b="1" dirty="0">
                <a:solidFill>
                  <a:srgbClr val="FFFFFF"/>
                </a:solidFill>
                <a:latin typeface="PT Sans Narrow"/>
                <a:ea typeface="PT Sans Narrow"/>
                <a:cs typeface="PT Sans Narrow"/>
                <a:sym typeface="PT Sans Narrow"/>
              </a:rPr>
              <a:t>) in the soil</a:t>
            </a:r>
            <a:endParaRPr sz="2600" b="1" dirty="0">
              <a:solidFill>
                <a:srgbClr val="FFFFFF"/>
              </a:solidFill>
              <a:latin typeface="PT Sans Narrow"/>
              <a:ea typeface="PT Sans Narrow"/>
              <a:cs typeface="PT Sans Narrow"/>
              <a:sym typeface="PT Sans Narrow"/>
            </a:endParaRPr>
          </a:p>
          <a:p>
            <a:pPr marL="457200" lvl="0" indent="-393700" rtl="0">
              <a:spcBef>
                <a:spcPts val="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Out-compete Samoan rainforest tree species</a:t>
            </a:r>
            <a:endParaRPr sz="2600" b="1" dirty="0">
              <a:solidFill>
                <a:srgbClr val="FFFFFF"/>
              </a:solidFill>
              <a:latin typeface="PT Sans Narrow"/>
              <a:ea typeface="PT Sans Narrow"/>
              <a:cs typeface="PT Sans Narrow"/>
              <a:sym typeface="PT Sans Narrow"/>
            </a:endParaRPr>
          </a:p>
          <a:p>
            <a:pPr marL="457200" lvl="0" indent="-393700" rtl="0">
              <a:spcBef>
                <a:spcPts val="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Native habitat degradation</a:t>
            </a:r>
            <a:endParaRPr sz="2600" b="1" dirty="0">
              <a:solidFill>
                <a:srgbClr val="FFFFFF"/>
              </a:solidFill>
              <a:latin typeface="PT Sans Narrow"/>
              <a:ea typeface="PT Sans Narrow"/>
              <a:cs typeface="PT Sans Narrow"/>
              <a:sym typeface="PT Sans Narrow"/>
            </a:endParaRPr>
          </a:p>
          <a:p>
            <a:pPr marL="457200" lvl="0" indent="-393700" rtl="0">
              <a:spcBef>
                <a:spcPts val="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High cost to manage for invasive species control projects</a:t>
            </a:r>
            <a:endParaRPr sz="2600" b="1" dirty="0">
              <a:solidFill>
                <a:srgbClr val="FFFFFF"/>
              </a:solidFill>
              <a:latin typeface="PT Sans Narrow"/>
              <a:ea typeface="PT Sans Narrow"/>
              <a:cs typeface="PT Sans Narrow"/>
              <a:sym typeface="PT Sans Narrow"/>
            </a:endParaRPr>
          </a:p>
          <a:p>
            <a:pPr marL="457200" lvl="0" indent="-393700" rtl="0">
              <a:spcBef>
                <a:spcPts val="0"/>
              </a:spcBef>
              <a:spcAft>
                <a:spcPts val="0"/>
              </a:spcAft>
              <a:buClr>
                <a:srgbClr val="FFFFFF"/>
              </a:buClr>
              <a:buSzPts val="2600"/>
              <a:buFont typeface="PT Sans Narrow"/>
              <a:buChar char="●"/>
            </a:pPr>
            <a:r>
              <a:rPr lang="en" sz="2600" b="1" dirty="0">
                <a:solidFill>
                  <a:srgbClr val="FFFFFF"/>
                </a:solidFill>
                <a:latin typeface="PT Sans Narrow"/>
                <a:ea typeface="PT Sans Narrow"/>
                <a:cs typeface="PT Sans Narrow"/>
                <a:sym typeface="PT Sans Narrow"/>
              </a:rPr>
              <a:t>Major cause of Native species extinction on islands</a:t>
            </a:r>
            <a:endParaRPr sz="2600" b="1" dirty="0">
              <a:solidFill>
                <a:srgbClr val="FFFFFF"/>
              </a:solidFill>
              <a:latin typeface="PT Sans Narrow"/>
              <a:ea typeface="PT Sans Narrow"/>
              <a:cs typeface="PT Sans Narrow"/>
              <a:sym typeface="PT Sans Narrow"/>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311700" y="212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00"/>
                </a:solidFill>
                <a:latin typeface="PT Sans Narrow"/>
                <a:ea typeface="PT Sans Narrow"/>
                <a:cs typeface="PT Sans Narrow"/>
                <a:sym typeface="PT Sans Narrow"/>
              </a:rPr>
              <a:t>ACKNOWLEDGEMENT</a:t>
            </a:r>
            <a:endParaRPr b="1">
              <a:solidFill>
                <a:srgbClr val="000000"/>
              </a:solidFill>
              <a:latin typeface="PT Sans Narrow"/>
              <a:ea typeface="PT Sans Narrow"/>
              <a:cs typeface="PT Sans Narrow"/>
              <a:sym typeface="PT Sans Narrow"/>
            </a:endParaRPr>
          </a:p>
        </p:txBody>
      </p:sp>
      <p:sp>
        <p:nvSpPr>
          <p:cNvPr id="229" name="Google Shape;229;p32"/>
          <p:cNvSpPr txBox="1">
            <a:spLocks noGrp="1"/>
          </p:cNvSpPr>
          <p:nvPr>
            <p:ph type="body" idx="1"/>
          </p:nvPr>
        </p:nvSpPr>
        <p:spPr>
          <a:xfrm>
            <a:off x="311700" y="785675"/>
            <a:ext cx="8520600" cy="394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000000"/>
                </a:solidFill>
                <a:latin typeface="PT Sans Narrow"/>
                <a:ea typeface="PT Sans Narrow"/>
                <a:cs typeface="PT Sans Narrow"/>
                <a:sym typeface="PT Sans Narrow"/>
              </a:rPr>
              <a:t>Our Heavenly Father</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Family and Friends</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Visa Vaivai-Tapusoa, NPSA</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Inventory and Monitoring </a:t>
            </a:r>
            <a:r>
              <a:rPr lang="en" sz="1600" b="1" dirty="0" smtClean="0">
                <a:solidFill>
                  <a:srgbClr val="000000"/>
                </a:solidFill>
                <a:latin typeface="PT Sans Narrow"/>
                <a:ea typeface="PT Sans Narrow"/>
                <a:cs typeface="PT Sans Narrow"/>
                <a:sym typeface="PT Sans Narrow"/>
              </a:rPr>
              <a:t>Crew</a:t>
            </a:r>
            <a:r>
              <a:rPr lang="en-US" sz="1600" b="1" dirty="0" smtClean="0">
                <a:solidFill>
                  <a:srgbClr val="000000"/>
                </a:solidFill>
                <a:latin typeface="PT Sans Narrow"/>
                <a:ea typeface="PT Sans Narrow"/>
                <a:cs typeface="PT Sans Narrow"/>
                <a:sym typeface="PT Sans Narrow"/>
              </a:rPr>
              <a:t>, NPSA</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Tavita Terrestrial </a:t>
            </a:r>
            <a:r>
              <a:rPr lang="en" sz="1600" b="1" dirty="0" smtClean="0">
                <a:solidFill>
                  <a:srgbClr val="000000"/>
                </a:solidFill>
                <a:latin typeface="PT Sans Narrow"/>
                <a:ea typeface="PT Sans Narrow"/>
                <a:cs typeface="PT Sans Narrow"/>
                <a:sym typeface="PT Sans Narrow"/>
              </a:rPr>
              <a:t>Crew</a:t>
            </a:r>
            <a:r>
              <a:rPr lang="en-US" sz="1600" b="1" dirty="0" smtClean="0">
                <a:solidFill>
                  <a:srgbClr val="000000"/>
                </a:solidFill>
                <a:latin typeface="PT Sans Narrow"/>
                <a:ea typeface="PT Sans Narrow"/>
                <a:cs typeface="PT Sans Narrow"/>
                <a:sym typeface="PT Sans Narrow"/>
              </a:rPr>
              <a:t>, NPSA</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National Park of American Samoa</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Mark Schmaedick, ASCC Land Grant</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0"/>
              </a:spcAft>
              <a:buNone/>
            </a:pPr>
            <a:r>
              <a:rPr lang="en" sz="1600" b="1" dirty="0">
                <a:solidFill>
                  <a:srgbClr val="000000"/>
                </a:solidFill>
                <a:latin typeface="PT Sans Narrow"/>
                <a:ea typeface="PT Sans Narrow"/>
                <a:cs typeface="PT Sans Narrow"/>
                <a:sym typeface="PT Sans Narrow"/>
              </a:rPr>
              <a:t>Claudia Thompson, UH PIPES Intern</a:t>
            </a:r>
            <a:endParaRPr sz="1600" b="1" dirty="0">
              <a:solidFill>
                <a:srgbClr val="000000"/>
              </a:solidFill>
              <a:latin typeface="PT Sans Narrow"/>
              <a:ea typeface="PT Sans Narrow"/>
              <a:cs typeface="PT Sans Narrow"/>
              <a:sym typeface="PT Sans Narrow"/>
            </a:endParaRPr>
          </a:p>
          <a:p>
            <a:pPr marL="0" lvl="0" indent="0" algn="ctr" rtl="0">
              <a:spcBef>
                <a:spcPts val="1600"/>
              </a:spcBef>
              <a:spcAft>
                <a:spcPts val="1600"/>
              </a:spcAft>
              <a:buNone/>
            </a:pPr>
            <a:r>
              <a:rPr lang="en" sz="1600" b="1" dirty="0">
                <a:solidFill>
                  <a:srgbClr val="000000"/>
                </a:solidFill>
                <a:latin typeface="PT Sans Narrow"/>
                <a:ea typeface="PT Sans Narrow"/>
                <a:cs typeface="PT Sans Narrow"/>
                <a:sym typeface="PT Sans Narrow"/>
              </a:rPr>
              <a:t>Pacific STEP-UP </a:t>
            </a:r>
            <a:endParaRPr sz="1600" b="1" dirty="0">
              <a:solidFill>
                <a:srgbClr val="000000"/>
              </a:solidFill>
              <a:latin typeface="PT Sans Narrow"/>
              <a:ea typeface="PT Sans Narrow"/>
              <a:cs typeface="PT Sans Narrow"/>
              <a:sym typeface="PT Sans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64"/>
        <p:cNvGrpSpPr/>
        <p:nvPr/>
      </p:nvGrpSpPr>
      <p:grpSpPr>
        <a:xfrm>
          <a:off x="0" y="0"/>
          <a:ext cx="0" cy="0"/>
          <a:chOff x="0" y="0"/>
          <a:chExt cx="0" cy="0"/>
        </a:xfrm>
      </p:grpSpPr>
      <p:sp>
        <p:nvSpPr>
          <p:cNvPr id="65" name="Google Shape;65;p15"/>
          <p:cNvSpPr txBox="1"/>
          <p:nvPr/>
        </p:nvSpPr>
        <p:spPr>
          <a:xfrm>
            <a:off x="2897700" y="156875"/>
            <a:ext cx="3348600" cy="511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i="1">
                <a:solidFill>
                  <a:srgbClr val="783F04"/>
                </a:solidFill>
                <a:latin typeface="PT Sans Narrow"/>
                <a:ea typeface="PT Sans Narrow"/>
                <a:cs typeface="PT Sans Narrow"/>
                <a:sym typeface="PT Sans Narrow"/>
              </a:rPr>
              <a:t>Adenanthera pavonina</a:t>
            </a:r>
            <a:endParaRPr sz="3000" b="1" i="1">
              <a:solidFill>
                <a:srgbClr val="783F04"/>
              </a:solidFill>
              <a:latin typeface="PT Sans Narrow"/>
              <a:ea typeface="PT Sans Narrow"/>
              <a:cs typeface="PT Sans Narrow"/>
              <a:sym typeface="PT Sans Narrow"/>
            </a:endParaRPr>
          </a:p>
          <a:p>
            <a:pPr marL="457200" lvl="0" indent="0" rtl="0">
              <a:spcBef>
                <a:spcPts val="0"/>
              </a:spcBef>
              <a:spcAft>
                <a:spcPts val="0"/>
              </a:spcAft>
              <a:buNone/>
            </a:pPr>
            <a:endParaRPr i="1">
              <a:latin typeface="Georgia"/>
              <a:ea typeface="Georgia"/>
              <a:cs typeface="Georgia"/>
              <a:sym typeface="Georgia"/>
            </a:endParaRPr>
          </a:p>
        </p:txBody>
      </p:sp>
      <p:pic>
        <p:nvPicPr>
          <p:cNvPr id="66" name="Google Shape;66;p15"/>
          <p:cNvPicPr preferRelativeResize="0"/>
          <p:nvPr/>
        </p:nvPicPr>
        <p:blipFill rotWithShape="1">
          <a:blip r:embed="rId3">
            <a:alphaModFix/>
          </a:blip>
          <a:srcRect l="13766" r="8629" b="20917"/>
          <a:stretch/>
        </p:blipFill>
        <p:spPr>
          <a:xfrm>
            <a:off x="4716700" y="853625"/>
            <a:ext cx="3837576" cy="2692124"/>
          </a:xfrm>
          <a:prstGeom prst="rect">
            <a:avLst/>
          </a:prstGeom>
          <a:noFill/>
          <a:ln w="28575" cap="flat" cmpd="sng">
            <a:solidFill>
              <a:srgbClr val="7F6000"/>
            </a:solidFill>
            <a:prstDash val="solid"/>
            <a:round/>
            <a:headEnd type="none" w="sm" len="sm"/>
            <a:tailEnd type="none" w="sm" len="sm"/>
          </a:ln>
        </p:spPr>
      </p:pic>
      <p:sp>
        <p:nvSpPr>
          <p:cNvPr id="67" name="Google Shape;67;p15"/>
          <p:cNvSpPr txBox="1"/>
          <p:nvPr/>
        </p:nvSpPr>
        <p:spPr>
          <a:xfrm>
            <a:off x="361150" y="3545725"/>
            <a:ext cx="3928800" cy="1313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8" name="Google Shape;68;p15"/>
          <p:cNvPicPr preferRelativeResize="0"/>
          <p:nvPr/>
        </p:nvPicPr>
        <p:blipFill>
          <a:blip r:embed="rId4">
            <a:alphaModFix/>
          </a:blip>
          <a:stretch>
            <a:fillRect/>
          </a:stretch>
        </p:blipFill>
        <p:spPr>
          <a:xfrm>
            <a:off x="879150" y="853626"/>
            <a:ext cx="3837548" cy="2692125"/>
          </a:xfrm>
          <a:prstGeom prst="rect">
            <a:avLst/>
          </a:prstGeom>
          <a:noFill/>
          <a:ln w="28575" cap="flat" cmpd="sng">
            <a:solidFill>
              <a:srgbClr val="7F6000"/>
            </a:solidFill>
            <a:prstDash val="solid"/>
            <a:round/>
            <a:headEnd type="none" w="sm" len="sm"/>
            <a:tailEnd type="none" w="sm" len="sm"/>
          </a:ln>
        </p:spPr>
      </p:pic>
      <p:sp>
        <p:nvSpPr>
          <p:cNvPr id="69" name="Google Shape;69;p15"/>
          <p:cNvSpPr txBox="1"/>
          <p:nvPr/>
        </p:nvSpPr>
        <p:spPr>
          <a:xfrm>
            <a:off x="802475" y="3485575"/>
            <a:ext cx="3990900" cy="14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PT Sans Narrow"/>
                <a:ea typeface="PT Sans Narrow"/>
                <a:cs typeface="PT Sans Narrow"/>
                <a:sym typeface="PT Sans Narrow"/>
              </a:rPr>
              <a:t>COMMON NAME:</a:t>
            </a:r>
            <a:r>
              <a:rPr lang="en" sz="2400" dirty="0">
                <a:latin typeface="PT Sans Narrow"/>
                <a:ea typeface="PT Sans Narrow"/>
                <a:cs typeface="PT Sans Narrow"/>
                <a:sym typeface="PT Sans Narrow"/>
              </a:rPr>
              <a:t> </a:t>
            </a:r>
            <a:r>
              <a:rPr lang="en" sz="2400" b="1" dirty="0">
                <a:solidFill>
                  <a:srgbClr val="783F04"/>
                </a:solidFill>
                <a:latin typeface="PT Sans Narrow"/>
                <a:ea typeface="PT Sans Narrow"/>
                <a:cs typeface="PT Sans Narrow"/>
                <a:sym typeface="PT Sans Narrow"/>
              </a:rPr>
              <a:t>Lopa</a:t>
            </a:r>
            <a:endParaRPr sz="2400" b="1" dirty="0">
              <a:solidFill>
                <a:srgbClr val="783F04"/>
              </a:solidFill>
              <a:latin typeface="PT Sans Narrow"/>
              <a:ea typeface="PT Sans Narrow"/>
              <a:cs typeface="PT Sans Narrow"/>
              <a:sym typeface="PT Sans Narrow"/>
            </a:endParaRPr>
          </a:p>
          <a:p>
            <a:pPr marL="0" lvl="0" indent="0" algn="ctr" rtl="0">
              <a:spcBef>
                <a:spcPts val="0"/>
              </a:spcBef>
              <a:spcAft>
                <a:spcPts val="0"/>
              </a:spcAft>
              <a:buNone/>
            </a:pPr>
            <a:r>
              <a:rPr lang="en" sz="2400" b="1" dirty="0">
                <a:latin typeface="PT Sans Narrow"/>
                <a:ea typeface="PT Sans Narrow"/>
                <a:cs typeface="PT Sans Narrow"/>
                <a:sym typeface="PT Sans Narrow"/>
              </a:rPr>
              <a:t>TAXONOMIC FAMILY:</a:t>
            </a:r>
            <a:r>
              <a:rPr lang="en" sz="2400" dirty="0">
                <a:latin typeface="PT Sans Narrow"/>
                <a:ea typeface="PT Sans Narrow"/>
                <a:cs typeface="PT Sans Narrow"/>
                <a:sym typeface="PT Sans Narrow"/>
              </a:rPr>
              <a:t> </a:t>
            </a:r>
            <a:r>
              <a:rPr lang="en" sz="2400" b="1" dirty="0">
                <a:solidFill>
                  <a:srgbClr val="783F04"/>
                </a:solidFill>
                <a:latin typeface="PT Sans Narrow"/>
                <a:ea typeface="PT Sans Narrow"/>
                <a:cs typeface="PT Sans Narrow"/>
                <a:sym typeface="PT Sans Narrow"/>
              </a:rPr>
              <a:t>Fabaceae</a:t>
            </a:r>
            <a:endParaRPr sz="2400" b="1" dirty="0">
              <a:solidFill>
                <a:srgbClr val="783F04"/>
              </a:solidFill>
              <a:latin typeface="PT Sans Narrow"/>
              <a:ea typeface="PT Sans Narrow"/>
              <a:cs typeface="PT Sans Narrow"/>
              <a:sym typeface="PT Sans Narrow"/>
            </a:endParaRPr>
          </a:p>
          <a:p>
            <a:pPr marL="0" lvl="0" indent="0" algn="ctr" rtl="0">
              <a:spcBef>
                <a:spcPts val="0"/>
              </a:spcBef>
              <a:spcAft>
                <a:spcPts val="0"/>
              </a:spcAft>
              <a:buNone/>
            </a:pPr>
            <a:endParaRPr sz="1800" dirty="0">
              <a:solidFill>
                <a:srgbClr val="FFFFFF"/>
              </a:solidFill>
              <a:latin typeface="PT Sans Narrow"/>
              <a:ea typeface="PT Sans Narrow"/>
              <a:cs typeface="PT Sans Narrow"/>
              <a:sym typeface="PT Sans Narrow"/>
            </a:endParaRPr>
          </a:p>
          <a:p>
            <a:pPr marL="0" lvl="0" indent="0" algn="ctr">
              <a:spcBef>
                <a:spcPts val="0"/>
              </a:spcBef>
              <a:spcAft>
                <a:spcPts val="0"/>
              </a:spcAft>
              <a:buNone/>
            </a:pPr>
            <a:endParaRPr sz="1800" dirty="0">
              <a:latin typeface="PT Sans Narrow"/>
              <a:ea typeface="PT Sans Narrow"/>
              <a:cs typeface="PT Sans Narrow"/>
              <a:sym typeface="PT Sans Narrow"/>
            </a:endParaRPr>
          </a:p>
        </p:txBody>
      </p:sp>
      <p:sp>
        <p:nvSpPr>
          <p:cNvPr id="70" name="Google Shape;70;p15"/>
          <p:cNvSpPr txBox="1"/>
          <p:nvPr/>
        </p:nvSpPr>
        <p:spPr>
          <a:xfrm>
            <a:off x="4840738" y="3545725"/>
            <a:ext cx="3589500" cy="1597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700" b="1">
                <a:latin typeface="PT Sans Narrow"/>
                <a:ea typeface="PT Sans Narrow"/>
                <a:cs typeface="PT Sans Narrow"/>
                <a:sym typeface="PT Sans Narrow"/>
              </a:rPr>
              <a:t>THREATS: </a:t>
            </a:r>
            <a:r>
              <a:rPr lang="en" sz="1700" b="1">
                <a:solidFill>
                  <a:srgbClr val="783F04"/>
                </a:solidFill>
                <a:latin typeface="PT Sans Narrow"/>
                <a:ea typeface="PT Sans Narrow"/>
                <a:cs typeface="PT Sans Narrow"/>
                <a:sym typeface="PT Sans Narrow"/>
              </a:rPr>
              <a:t>Grows tall and shades out native plants from sunlight. It also produces high levels of nitrates in the soil, causing unhealthy growth of native plants</a:t>
            </a:r>
            <a:endParaRPr sz="1700" b="1">
              <a:solidFill>
                <a:srgbClr val="783F04"/>
              </a:solidFill>
              <a:latin typeface="PT Sans Narrow"/>
              <a:ea typeface="PT Sans Narrow"/>
              <a:cs typeface="PT Sans Narrow"/>
              <a:sym typeface="PT Sans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l="10982" t="10525" r="10959" b="23978"/>
          <a:stretch/>
        </p:blipFill>
        <p:spPr>
          <a:xfrm>
            <a:off x="724725" y="864475"/>
            <a:ext cx="3740275" cy="2768750"/>
          </a:xfrm>
          <a:prstGeom prst="rect">
            <a:avLst/>
          </a:prstGeom>
          <a:noFill/>
          <a:ln w="28575" cap="flat" cmpd="sng">
            <a:solidFill>
              <a:srgbClr val="7F6000"/>
            </a:solidFill>
            <a:prstDash val="solid"/>
            <a:round/>
            <a:headEnd type="none" w="sm" len="sm"/>
            <a:tailEnd type="none" w="sm" len="sm"/>
          </a:ln>
        </p:spPr>
      </p:pic>
      <p:pic>
        <p:nvPicPr>
          <p:cNvPr id="76" name="Google Shape;76;p16"/>
          <p:cNvPicPr preferRelativeResize="0"/>
          <p:nvPr/>
        </p:nvPicPr>
        <p:blipFill>
          <a:blip r:embed="rId4">
            <a:alphaModFix/>
          </a:blip>
          <a:stretch>
            <a:fillRect/>
          </a:stretch>
        </p:blipFill>
        <p:spPr>
          <a:xfrm>
            <a:off x="4465000" y="864475"/>
            <a:ext cx="3832700" cy="2768750"/>
          </a:xfrm>
          <a:prstGeom prst="rect">
            <a:avLst/>
          </a:prstGeom>
          <a:noFill/>
          <a:ln w="28575" cap="flat" cmpd="sng">
            <a:solidFill>
              <a:srgbClr val="7F6000"/>
            </a:solidFill>
            <a:prstDash val="solid"/>
            <a:round/>
            <a:headEnd type="none" w="sm" len="sm"/>
            <a:tailEnd type="none" w="sm" len="sm"/>
          </a:ln>
        </p:spPr>
      </p:pic>
      <p:sp>
        <p:nvSpPr>
          <p:cNvPr id="77" name="Google Shape;77;p16"/>
          <p:cNvSpPr txBox="1"/>
          <p:nvPr/>
        </p:nvSpPr>
        <p:spPr>
          <a:xfrm>
            <a:off x="1542200" y="120375"/>
            <a:ext cx="6051900" cy="459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b="1" i="1">
                <a:solidFill>
                  <a:srgbClr val="783F04"/>
                </a:solidFill>
                <a:latin typeface="PT Sans Narrow"/>
                <a:ea typeface="PT Sans Narrow"/>
                <a:cs typeface="PT Sans Narrow"/>
                <a:sym typeface="PT Sans Narrow"/>
              </a:rPr>
              <a:t>Cinnamomum verum</a:t>
            </a:r>
            <a:endParaRPr sz="3000" b="1" i="1">
              <a:solidFill>
                <a:srgbClr val="783F04"/>
              </a:solidFill>
              <a:latin typeface="PT Sans Narrow"/>
              <a:ea typeface="PT Sans Narrow"/>
              <a:cs typeface="PT Sans Narrow"/>
              <a:sym typeface="PT Sans Narrow"/>
            </a:endParaRPr>
          </a:p>
        </p:txBody>
      </p:sp>
      <p:sp>
        <p:nvSpPr>
          <p:cNvPr id="78" name="Google Shape;78;p16"/>
          <p:cNvSpPr txBox="1"/>
          <p:nvPr/>
        </p:nvSpPr>
        <p:spPr>
          <a:xfrm>
            <a:off x="569075" y="3512975"/>
            <a:ext cx="3740400" cy="158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PT Sans Narrow"/>
                <a:ea typeface="PT Sans Narrow"/>
                <a:cs typeface="PT Sans Narrow"/>
                <a:sym typeface="PT Sans Narrow"/>
              </a:rPr>
              <a:t>COMMON NAME:</a:t>
            </a:r>
            <a:r>
              <a:rPr lang="en" sz="2400" dirty="0">
                <a:latin typeface="PT Sans Narrow"/>
                <a:ea typeface="PT Sans Narrow"/>
                <a:cs typeface="PT Sans Narrow"/>
                <a:sym typeface="PT Sans Narrow"/>
              </a:rPr>
              <a:t> </a:t>
            </a:r>
            <a:r>
              <a:rPr lang="en" sz="2400" b="1" dirty="0">
                <a:solidFill>
                  <a:srgbClr val="783F04"/>
                </a:solidFill>
                <a:latin typeface="PT Sans Narrow"/>
                <a:ea typeface="PT Sans Narrow"/>
                <a:cs typeface="PT Sans Narrow"/>
                <a:sym typeface="PT Sans Narrow"/>
              </a:rPr>
              <a:t>Tinamoni</a:t>
            </a:r>
            <a:endParaRPr sz="2400" b="1" dirty="0">
              <a:solidFill>
                <a:srgbClr val="783F04"/>
              </a:solidFill>
              <a:latin typeface="PT Sans Narrow"/>
              <a:ea typeface="PT Sans Narrow"/>
              <a:cs typeface="PT Sans Narrow"/>
              <a:sym typeface="PT Sans Narrow"/>
            </a:endParaRPr>
          </a:p>
          <a:p>
            <a:pPr marL="0" lvl="0" indent="0" algn="ctr" rtl="0">
              <a:spcBef>
                <a:spcPts val="0"/>
              </a:spcBef>
              <a:spcAft>
                <a:spcPts val="0"/>
              </a:spcAft>
              <a:buNone/>
            </a:pPr>
            <a:r>
              <a:rPr lang="en" sz="2400" b="1" dirty="0">
                <a:latin typeface="PT Sans Narrow"/>
                <a:ea typeface="PT Sans Narrow"/>
                <a:cs typeface="PT Sans Narrow"/>
                <a:sym typeface="PT Sans Narrow"/>
              </a:rPr>
              <a:t>TAXONOMIC FAMILY:</a:t>
            </a:r>
            <a:r>
              <a:rPr lang="en" sz="2400" dirty="0">
                <a:latin typeface="PT Sans Narrow"/>
                <a:ea typeface="PT Sans Narrow"/>
                <a:cs typeface="PT Sans Narrow"/>
                <a:sym typeface="PT Sans Narrow"/>
              </a:rPr>
              <a:t> </a:t>
            </a:r>
            <a:r>
              <a:rPr lang="en" sz="2400" b="1" dirty="0">
                <a:solidFill>
                  <a:srgbClr val="783F04"/>
                </a:solidFill>
                <a:latin typeface="PT Sans Narrow"/>
                <a:ea typeface="PT Sans Narrow"/>
                <a:cs typeface="PT Sans Narrow"/>
                <a:sym typeface="PT Sans Narrow"/>
              </a:rPr>
              <a:t>Lauraceae</a:t>
            </a:r>
            <a:endParaRPr sz="2400" b="1" dirty="0">
              <a:solidFill>
                <a:srgbClr val="783F04"/>
              </a:solidFill>
              <a:latin typeface="PT Sans Narrow"/>
              <a:ea typeface="PT Sans Narrow"/>
              <a:cs typeface="PT Sans Narrow"/>
              <a:sym typeface="PT Sans Narrow"/>
            </a:endParaRPr>
          </a:p>
          <a:p>
            <a:pPr marL="0" lvl="0" indent="0" algn="ctr" rtl="0">
              <a:spcBef>
                <a:spcPts val="0"/>
              </a:spcBef>
              <a:spcAft>
                <a:spcPts val="0"/>
              </a:spcAft>
              <a:buNone/>
            </a:pPr>
            <a:endParaRPr sz="1800" b="1" dirty="0">
              <a:solidFill>
                <a:srgbClr val="FFFFFF"/>
              </a:solidFill>
              <a:latin typeface="PT Sans Narrow"/>
              <a:ea typeface="PT Sans Narrow"/>
              <a:cs typeface="PT Sans Narrow"/>
              <a:sym typeface="PT Sans Narrow"/>
            </a:endParaRPr>
          </a:p>
        </p:txBody>
      </p:sp>
      <p:sp>
        <p:nvSpPr>
          <p:cNvPr id="79" name="Google Shape;79;p16"/>
          <p:cNvSpPr txBox="1"/>
          <p:nvPr/>
        </p:nvSpPr>
        <p:spPr>
          <a:xfrm>
            <a:off x="4465000" y="3633225"/>
            <a:ext cx="3740400" cy="136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dk1"/>
                </a:solidFill>
                <a:latin typeface="PT Sans Narrow"/>
                <a:ea typeface="PT Sans Narrow"/>
                <a:cs typeface="PT Sans Narrow"/>
                <a:sym typeface="PT Sans Narrow"/>
              </a:rPr>
              <a:t>THREAT: </a:t>
            </a:r>
            <a:r>
              <a:rPr lang="en" sz="1700" b="1">
                <a:solidFill>
                  <a:srgbClr val="783F04"/>
                </a:solidFill>
                <a:latin typeface="PT Sans Narrow"/>
                <a:ea typeface="PT Sans Narrow"/>
                <a:cs typeface="PT Sans Narrow"/>
                <a:sym typeface="PT Sans Narrow"/>
              </a:rPr>
              <a:t>Grows a thick carpet of seedlings which cover the space needed by native plants to grow</a:t>
            </a:r>
            <a:endParaRPr sz="1700" b="1">
              <a:solidFill>
                <a:srgbClr val="783F04"/>
              </a:solidFill>
              <a:latin typeface="PT Sans Narrow"/>
              <a:ea typeface="PT Sans Narrow"/>
              <a:cs typeface="PT Sans Narrow"/>
              <a:sym typeface="PT Sans Narrow"/>
            </a:endParaRPr>
          </a:p>
          <a:p>
            <a:pPr marL="0" lvl="0" indent="0">
              <a:spcBef>
                <a:spcPts val="0"/>
              </a:spcBef>
              <a:spcAft>
                <a:spcPts val="0"/>
              </a:spcAft>
              <a:buNone/>
            </a:pPr>
            <a:endParaRPr sz="1700">
              <a:solidFill>
                <a:srgbClr val="783F0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4489275" y="842625"/>
            <a:ext cx="4034250" cy="2503249"/>
          </a:xfrm>
          <a:prstGeom prst="rect">
            <a:avLst/>
          </a:prstGeom>
          <a:noFill/>
          <a:ln w="28575" cap="flat" cmpd="sng">
            <a:solidFill>
              <a:srgbClr val="7F6000"/>
            </a:solidFill>
            <a:prstDash val="solid"/>
            <a:round/>
            <a:headEnd type="none" w="sm" len="sm"/>
            <a:tailEnd type="none" w="sm" len="sm"/>
          </a:ln>
        </p:spPr>
      </p:pic>
      <p:pic>
        <p:nvPicPr>
          <p:cNvPr id="85" name="Google Shape;85;p17"/>
          <p:cNvPicPr preferRelativeResize="0"/>
          <p:nvPr/>
        </p:nvPicPr>
        <p:blipFill>
          <a:blip r:embed="rId4">
            <a:alphaModFix/>
          </a:blip>
          <a:stretch>
            <a:fillRect/>
          </a:stretch>
        </p:blipFill>
        <p:spPr>
          <a:xfrm>
            <a:off x="455025" y="842625"/>
            <a:ext cx="4034250" cy="2503250"/>
          </a:xfrm>
          <a:prstGeom prst="rect">
            <a:avLst/>
          </a:prstGeom>
          <a:noFill/>
          <a:ln w="28575" cap="flat" cmpd="sng">
            <a:solidFill>
              <a:srgbClr val="7F6000"/>
            </a:solidFill>
            <a:prstDash val="solid"/>
            <a:round/>
            <a:headEnd type="none" w="sm" len="sm"/>
            <a:tailEnd type="none" w="sm" len="sm"/>
          </a:ln>
        </p:spPr>
      </p:pic>
      <p:sp>
        <p:nvSpPr>
          <p:cNvPr id="86" name="Google Shape;86;p17"/>
          <p:cNvSpPr txBox="1"/>
          <p:nvPr/>
        </p:nvSpPr>
        <p:spPr>
          <a:xfrm>
            <a:off x="2554950" y="186025"/>
            <a:ext cx="4034100" cy="503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b="1" i="1">
                <a:solidFill>
                  <a:srgbClr val="783F04"/>
                </a:solidFill>
                <a:latin typeface="PT Sans Narrow"/>
                <a:ea typeface="PT Sans Narrow"/>
                <a:cs typeface="PT Sans Narrow"/>
                <a:sym typeface="PT Sans Narrow"/>
              </a:rPr>
              <a:t>Falcataria moluccana</a:t>
            </a:r>
            <a:endParaRPr sz="3000" b="1" i="1">
              <a:solidFill>
                <a:srgbClr val="783F04"/>
              </a:solidFill>
              <a:latin typeface="PT Sans Narrow"/>
              <a:ea typeface="PT Sans Narrow"/>
              <a:cs typeface="PT Sans Narrow"/>
              <a:sym typeface="PT Sans Narrow"/>
            </a:endParaRPr>
          </a:p>
          <a:p>
            <a:pPr marL="0" lvl="0" indent="0">
              <a:spcBef>
                <a:spcPts val="0"/>
              </a:spcBef>
              <a:spcAft>
                <a:spcPts val="0"/>
              </a:spcAft>
              <a:buNone/>
            </a:pPr>
            <a:endParaRPr sz="2400">
              <a:latin typeface="PT Sans Narrow"/>
              <a:ea typeface="PT Sans Narrow"/>
              <a:cs typeface="PT Sans Narrow"/>
              <a:sym typeface="PT Sans Narrow"/>
            </a:endParaRPr>
          </a:p>
        </p:txBody>
      </p:sp>
      <p:sp>
        <p:nvSpPr>
          <p:cNvPr id="87" name="Google Shape;87;p17"/>
          <p:cNvSpPr txBox="1"/>
          <p:nvPr/>
        </p:nvSpPr>
        <p:spPr>
          <a:xfrm>
            <a:off x="566700" y="3499075"/>
            <a:ext cx="3810900" cy="176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latin typeface="PT Sans Narrow"/>
                <a:ea typeface="PT Sans Narrow"/>
                <a:cs typeface="PT Sans Narrow"/>
                <a:sym typeface="PT Sans Narrow"/>
              </a:rPr>
              <a:t>COMMON NAME:</a:t>
            </a:r>
            <a:r>
              <a:rPr lang="en" sz="2400" dirty="0">
                <a:latin typeface="PT Sans Narrow"/>
                <a:ea typeface="PT Sans Narrow"/>
                <a:cs typeface="PT Sans Narrow"/>
                <a:sym typeface="PT Sans Narrow"/>
              </a:rPr>
              <a:t> </a:t>
            </a:r>
            <a:r>
              <a:rPr lang="en" sz="2400" b="1" dirty="0">
                <a:solidFill>
                  <a:srgbClr val="783F04"/>
                </a:solidFill>
                <a:latin typeface="PT Sans Narrow"/>
                <a:ea typeface="PT Sans Narrow"/>
                <a:cs typeface="PT Sans Narrow"/>
                <a:sym typeface="PT Sans Narrow"/>
              </a:rPr>
              <a:t>Tamaligi</a:t>
            </a:r>
            <a:endParaRPr sz="2400" b="1" dirty="0">
              <a:solidFill>
                <a:srgbClr val="783F04"/>
              </a:solidFill>
              <a:latin typeface="PT Sans Narrow"/>
              <a:ea typeface="PT Sans Narrow"/>
              <a:cs typeface="PT Sans Narrow"/>
              <a:sym typeface="PT Sans Narrow"/>
            </a:endParaRPr>
          </a:p>
          <a:p>
            <a:pPr marL="0" lvl="0" indent="0" algn="ctr" rtl="0">
              <a:spcBef>
                <a:spcPts val="0"/>
              </a:spcBef>
              <a:spcAft>
                <a:spcPts val="0"/>
              </a:spcAft>
              <a:buNone/>
            </a:pPr>
            <a:r>
              <a:rPr lang="en" sz="2400" b="1" dirty="0">
                <a:latin typeface="PT Sans Narrow"/>
                <a:ea typeface="PT Sans Narrow"/>
                <a:cs typeface="PT Sans Narrow"/>
                <a:sym typeface="PT Sans Narrow"/>
              </a:rPr>
              <a:t>TAXONOMIC FAMILY: </a:t>
            </a:r>
            <a:r>
              <a:rPr lang="en" sz="2400" b="1" dirty="0">
                <a:solidFill>
                  <a:srgbClr val="783F04"/>
                </a:solidFill>
                <a:latin typeface="PT Sans Narrow"/>
                <a:ea typeface="PT Sans Narrow"/>
                <a:cs typeface="PT Sans Narrow"/>
                <a:sym typeface="PT Sans Narrow"/>
              </a:rPr>
              <a:t>Fabaceae</a:t>
            </a:r>
            <a:endParaRPr sz="2400" b="1" dirty="0">
              <a:solidFill>
                <a:srgbClr val="783F04"/>
              </a:solidFill>
              <a:latin typeface="PT Sans Narrow"/>
              <a:ea typeface="PT Sans Narrow"/>
              <a:cs typeface="PT Sans Narrow"/>
              <a:sym typeface="PT Sans Narrow"/>
            </a:endParaRPr>
          </a:p>
          <a:p>
            <a:pPr marL="0" lvl="0" indent="0" algn="ctr" rtl="0">
              <a:spcBef>
                <a:spcPts val="0"/>
              </a:spcBef>
              <a:spcAft>
                <a:spcPts val="0"/>
              </a:spcAft>
              <a:buNone/>
            </a:pPr>
            <a:endParaRPr sz="2400" dirty="0">
              <a:solidFill>
                <a:srgbClr val="FFFFFF"/>
              </a:solidFill>
              <a:latin typeface="PT Sans Narrow"/>
              <a:ea typeface="PT Sans Narrow"/>
              <a:cs typeface="PT Sans Narrow"/>
              <a:sym typeface="PT Sans Narrow"/>
            </a:endParaRPr>
          </a:p>
          <a:p>
            <a:pPr marL="0" lvl="0" indent="0" algn="ctr">
              <a:spcBef>
                <a:spcPts val="0"/>
              </a:spcBef>
              <a:spcAft>
                <a:spcPts val="0"/>
              </a:spcAft>
              <a:buNone/>
            </a:pPr>
            <a:endParaRPr sz="1800" dirty="0">
              <a:latin typeface="PT Sans Narrow"/>
              <a:ea typeface="PT Sans Narrow"/>
              <a:cs typeface="PT Sans Narrow"/>
              <a:sym typeface="PT Sans Narrow"/>
            </a:endParaRPr>
          </a:p>
        </p:txBody>
      </p:sp>
      <p:sp>
        <p:nvSpPr>
          <p:cNvPr id="88" name="Google Shape;88;p17"/>
          <p:cNvSpPr txBox="1"/>
          <p:nvPr/>
        </p:nvSpPr>
        <p:spPr>
          <a:xfrm>
            <a:off x="4572000" y="3499075"/>
            <a:ext cx="4268100" cy="141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dk1"/>
                </a:solidFill>
                <a:latin typeface="PT Sans Narrow"/>
                <a:ea typeface="PT Sans Narrow"/>
                <a:cs typeface="PT Sans Narrow"/>
                <a:sym typeface="PT Sans Narrow"/>
              </a:rPr>
              <a:t>THREATS:</a:t>
            </a:r>
            <a:r>
              <a:rPr lang="en" sz="1700">
                <a:solidFill>
                  <a:schemeClr val="dk1"/>
                </a:solidFill>
                <a:latin typeface="PT Sans Narrow"/>
                <a:ea typeface="PT Sans Narrow"/>
                <a:cs typeface="PT Sans Narrow"/>
                <a:sym typeface="PT Sans Narrow"/>
              </a:rPr>
              <a:t> </a:t>
            </a:r>
            <a:r>
              <a:rPr lang="en" sz="1700" b="1">
                <a:solidFill>
                  <a:srgbClr val="783F04"/>
                </a:solidFill>
                <a:latin typeface="PT Sans Narrow"/>
                <a:ea typeface="PT Sans Narrow"/>
                <a:cs typeface="PT Sans Narrow"/>
                <a:sym typeface="PT Sans Narrow"/>
              </a:rPr>
              <a:t>Tamaligi  is a nitrogen fixing tree which increases high levels of nitrogen in the form of nitrates in the soil changing the soil chemistry which is unfavorable for native plants to grow. </a:t>
            </a:r>
            <a:endParaRPr sz="1700" b="1">
              <a:solidFill>
                <a:srgbClr val="783F04"/>
              </a:solidFill>
              <a:latin typeface="PT Sans Narrow"/>
              <a:ea typeface="PT Sans Narrow"/>
              <a:cs typeface="PT Sans Narrow"/>
              <a:sym typeface="PT Sans Narrow"/>
            </a:endParaRPr>
          </a:p>
          <a:p>
            <a:pPr marL="0" lvl="0" indent="0">
              <a:spcBef>
                <a:spcPts val="0"/>
              </a:spcBef>
              <a:spcAft>
                <a:spcPts val="0"/>
              </a:spcAft>
              <a:buNone/>
            </a:pPr>
            <a:endParaRPr sz="2000">
              <a:solidFill>
                <a:srgbClr val="783F0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226925" y="720900"/>
            <a:ext cx="22305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b="1">
                <a:solidFill>
                  <a:srgbClr val="FFFFFF"/>
                </a:solidFill>
                <a:latin typeface="PT Sans Narrow"/>
                <a:ea typeface="PT Sans Narrow"/>
                <a:cs typeface="PT Sans Narrow"/>
                <a:sym typeface="PT Sans Narrow"/>
              </a:rPr>
              <a:t>Purpose</a:t>
            </a:r>
            <a:endParaRPr sz="3000" b="1">
              <a:solidFill>
                <a:srgbClr val="FFFFFF"/>
              </a:solidFill>
              <a:latin typeface="PT Sans Narrow"/>
              <a:ea typeface="PT Sans Narrow"/>
              <a:cs typeface="PT Sans Narrow"/>
              <a:sym typeface="PT Sans Narrow"/>
            </a:endParaRPr>
          </a:p>
        </p:txBody>
      </p:sp>
      <p:sp>
        <p:nvSpPr>
          <p:cNvPr id="94" name="Google Shape;94;p18"/>
          <p:cNvSpPr txBox="1">
            <a:spLocks noGrp="1"/>
          </p:cNvSpPr>
          <p:nvPr>
            <p:ph type="body" idx="1"/>
          </p:nvPr>
        </p:nvSpPr>
        <p:spPr>
          <a:xfrm>
            <a:off x="236750" y="1293600"/>
            <a:ext cx="8769900" cy="2556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3000">
                <a:solidFill>
                  <a:srgbClr val="FFFFFF"/>
                </a:solidFill>
                <a:latin typeface="PT Sans Narrow"/>
                <a:ea typeface="PT Sans Narrow"/>
                <a:cs typeface="PT Sans Narrow"/>
                <a:sym typeface="PT Sans Narrow"/>
              </a:rPr>
              <a:t>●</a:t>
            </a:r>
            <a:r>
              <a:rPr lang="en" sz="4400" b="1">
                <a:solidFill>
                  <a:srgbClr val="FFFFFF"/>
                </a:solidFill>
                <a:latin typeface="PT Sans Narrow"/>
                <a:ea typeface="PT Sans Narrow"/>
                <a:cs typeface="PT Sans Narrow"/>
                <a:sym typeface="PT Sans Narrow"/>
              </a:rPr>
              <a:t>To measure the species richness of native plants within the National Park of American Samoa</a:t>
            </a:r>
            <a:endParaRPr sz="4400" b="1">
              <a:solidFill>
                <a:srgbClr val="FFFFFF"/>
              </a:solidFill>
              <a:latin typeface="PT Sans Narrow"/>
              <a:ea typeface="PT Sans Narrow"/>
              <a:cs typeface="PT Sans Narrow"/>
              <a:sym typeface="PT Sans Narrow"/>
            </a:endParaRPr>
          </a:p>
          <a:p>
            <a:pPr marL="457200" lvl="0" indent="0" rtl="0">
              <a:spcBef>
                <a:spcPts val="0"/>
              </a:spcBef>
              <a:spcAft>
                <a:spcPts val="0"/>
              </a:spcAft>
              <a:buNone/>
            </a:pPr>
            <a:endParaRPr sz="3000" b="1">
              <a:solidFill>
                <a:srgbClr val="FFFFFF"/>
              </a:solidFill>
              <a:latin typeface="PT Sans Narrow"/>
              <a:ea typeface="PT Sans Narrow"/>
              <a:cs typeface="PT Sans Narrow"/>
              <a:sym typeface="PT Sans Narrow"/>
            </a:endParaRPr>
          </a:p>
          <a:p>
            <a:pPr marL="0" lvl="0" indent="0">
              <a:spcBef>
                <a:spcPts val="1600"/>
              </a:spcBef>
              <a:spcAft>
                <a:spcPts val="1600"/>
              </a:spcAft>
              <a:buNone/>
            </a:pPr>
            <a:endParaRPr sz="2000">
              <a:solidFill>
                <a:srgbClr val="38761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lin ang="5400012" scaled="0"/>
        </a:gra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256975" y="153200"/>
            <a:ext cx="8520600" cy="24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rgbClr val="000000"/>
                </a:solidFill>
                <a:latin typeface="PT Sans Narrow"/>
                <a:ea typeface="PT Sans Narrow"/>
                <a:cs typeface="PT Sans Narrow"/>
                <a:sym typeface="PT Sans Narrow"/>
              </a:rPr>
              <a:t>Hypothesis</a:t>
            </a:r>
            <a:endParaRPr sz="2400" b="1" u="sng" dirty="0">
              <a:solidFill>
                <a:srgbClr val="000000"/>
              </a:solidFill>
              <a:latin typeface="PT Sans Narrow"/>
              <a:ea typeface="PT Sans Narrow"/>
              <a:cs typeface="PT Sans Narrow"/>
              <a:sym typeface="PT Sans Narrow"/>
            </a:endParaRPr>
          </a:p>
          <a:p>
            <a:pPr marL="0" lvl="0" indent="0" algn="ctr" rtl="0">
              <a:spcBef>
                <a:spcPts val="0"/>
              </a:spcBef>
              <a:spcAft>
                <a:spcPts val="0"/>
              </a:spcAft>
              <a:buNone/>
            </a:pPr>
            <a:r>
              <a:rPr lang="en" sz="1700" b="1" dirty="0">
                <a:solidFill>
                  <a:srgbClr val="FFFFFF"/>
                </a:solidFill>
                <a:latin typeface="PT Sans Narrow"/>
                <a:ea typeface="PT Sans Narrow"/>
                <a:cs typeface="PT Sans Narrow"/>
                <a:sym typeface="PT Sans Narrow"/>
              </a:rPr>
              <a:t>We hypothesise that because humans (via logging, farming, grazing, etc.) have not heavily altered the wet forest plant community within the National Park of American Samoa (NPSA) we expect native species to exceed non-native species richness on average across the sampling area</a:t>
            </a:r>
            <a:endParaRPr sz="1700" b="1" dirty="0">
              <a:solidFill>
                <a:srgbClr val="FFFFFF"/>
              </a:solidFill>
              <a:latin typeface="PT Sans Narrow"/>
              <a:ea typeface="PT Sans Narrow"/>
              <a:cs typeface="PT Sans Narrow"/>
              <a:sym typeface="PT Sans Narrow"/>
            </a:endParaRPr>
          </a:p>
          <a:p>
            <a:pPr marL="0" lvl="0" indent="0">
              <a:spcBef>
                <a:spcPts val="0"/>
              </a:spcBef>
              <a:spcAft>
                <a:spcPts val="1600"/>
              </a:spcAft>
              <a:buNone/>
            </a:pPr>
            <a:endParaRPr sz="1700" dirty="0">
              <a:solidFill>
                <a:srgbClr val="FFFFFF"/>
              </a:solidFill>
              <a:latin typeface="PT Sans Narrow"/>
              <a:ea typeface="PT Sans Narrow"/>
              <a:cs typeface="PT Sans Narrow"/>
              <a:sym typeface="PT Sans Narrow"/>
            </a:endParaRPr>
          </a:p>
        </p:txBody>
      </p:sp>
      <p:pic>
        <p:nvPicPr>
          <p:cNvPr id="100" name="Google Shape;100;p19"/>
          <p:cNvPicPr preferRelativeResize="0"/>
          <p:nvPr/>
        </p:nvPicPr>
        <p:blipFill rotWithShape="1">
          <a:blip r:embed="rId3">
            <a:alphaModFix/>
          </a:blip>
          <a:srcRect l="5195" t="7433"/>
          <a:stretch/>
        </p:blipFill>
        <p:spPr>
          <a:xfrm>
            <a:off x="43775" y="2309100"/>
            <a:ext cx="3009549" cy="2834400"/>
          </a:xfrm>
          <a:prstGeom prst="rect">
            <a:avLst/>
          </a:prstGeom>
          <a:noFill/>
          <a:ln>
            <a:noFill/>
          </a:ln>
        </p:spPr>
      </p:pic>
      <p:pic>
        <p:nvPicPr>
          <p:cNvPr id="101" name="Google Shape;101;p19"/>
          <p:cNvPicPr preferRelativeResize="0"/>
          <p:nvPr/>
        </p:nvPicPr>
        <p:blipFill>
          <a:blip r:embed="rId4">
            <a:alphaModFix/>
          </a:blip>
          <a:stretch>
            <a:fillRect/>
          </a:stretch>
        </p:blipFill>
        <p:spPr>
          <a:xfrm>
            <a:off x="5901325" y="2309100"/>
            <a:ext cx="3242675" cy="2834400"/>
          </a:xfrm>
          <a:prstGeom prst="rect">
            <a:avLst/>
          </a:prstGeom>
          <a:noFill/>
          <a:ln>
            <a:noFill/>
          </a:ln>
        </p:spPr>
      </p:pic>
      <p:pic>
        <p:nvPicPr>
          <p:cNvPr id="102" name="Google Shape;102;p19"/>
          <p:cNvPicPr preferRelativeResize="0"/>
          <p:nvPr/>
        </p:nvPicPr>
        <p:blipFill>
          <a:blip r:embed="rId5">
            <a:alphaModFix/>
          </a:blip>
          <a:stretch>
            <a:fillRect/>
          </a:stretch>
        </p:blipFill>
        <p:spPr>
          <a:xfrm>
            <a:off x="3053325" y="2309100"/>
            <a:ext cx="2847999" cy="2834400"/>
          </a:xfrm>
          <a:prstGeom prst="rect">
            <a:avLst/>
          </a:prstGeom>
          <a:noFill/>
          <a:ln>
            <a:noFill/>
          </a:ln>
        </p:spPr>
      </p:pic>
      <p:sp>
        <p:nvSpPr>
          <p:cNvPr id="103" name="Google Shape;103;p19"/>
          <p:cNvSpPr txBox="1"/>
          <p:nvPr/>
        </p:nvSpPr>
        <p:spPr>
          <a:xfrm>
            <a:off x="0" y="1"/>
            <a:ext cx="9165825" cy="5154324"/>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4" name="Google Shape;104;p19"/>
          <p:cNvSpPr txBox="1"/>
          <p:nvPr/>
        </p:nvSpPr>
        <p:spPr>
          <a:xfrm>
            <a:off x="2615525" y="-87550"/>
            <a:ext cx="6303600" cy="735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 name="Google Shape;105;p19"/>
          <p:cNvSpPr txBox="1"/>
          <p:nvPr/>
        </p:nvSpPr>
        <p:spPr>
          <a:xfrm rot="10800000" flipH="1">
            <a:off x="21725" y="2287200"/>
            <a:ext cx="9144000" cy="219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0"/>
          <p:cNvSpPr txBox="1"/>
          <p:nvPr/>
        </p:nvSpPr>
        <p:spPr>
          <a:xfrm>
            <a:off x="218175" y="133000"/>
            <a:ext cx="1974600" cy="5166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sz="2400">
                <a:latin typeface="Georgia"/>
                <a:ea typeface="Georgia"/>
                <a:cs typeface="Georgia"/>
                <a:sym typeface="Georgia"/>
              </a:rPr>
              <a:t>Ta’u, Manu’a</a:t>
            </a:r>
            <a:endParaRPr sz="2400">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1"/>
          <p:cNvSpPr txBox="1"/>
          <p:nvPr/>
        </p:nvSpPr>
        <p:spPr>
          <a:xfrm>
            <a:off x="264625" y="601925"/>
            <a:ext cx="2536800" cy="73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rgbClr val="7F6000"/>
                </a:solidFill>
                <a:highlight>
                  <a:srgbClr val="B6D7A8"/>
                </a:highlight>
              </a:rPr>
              <a:t>Sampling  Plots</a:t>
            </a:r>
            <a:endParaRPr sz="2400" b="1" u="sng">
              <a:solidFill>
                <a:srgbClr val="7F6000"/>
              </a:solidFill>
              <a:highlight>
                <a:srgbClr val="B6D7A8"/>
              </a:highlight>
            </a:endParaRPr>
          </a:p>
          <a:p>
            <a:pPr marL="0" lvl="0" indent="0" rtl="0">
              <a:spcBef>
                <a:spcPts val="0"/>
              </a:spcBef>
              <a:spcAft>
                <a:spcPts val="0"/>
              </a:spcAft>
              <a:buNone/>
            </a:pPr>
            <a:r>
              <a:rPr lang="en" b="1">
                <a:solidFill>
                  <a:srgbClr val="7F6000"/>
                </a:solidFill>
              </a:rPr>
              <a:t>Only Fixed Plot 1-4, 6-11 and Rotational Plot 16 and 19 were sampled in 2013</a:t>
            </a:r>
            <a:endParaRPr b="1">
              <a:solidFill>
                <a:srgbClr val="7F6000"/>
              </a:solidFill>
            </a:endParaRPr>
          </a:p>
        </p:txBody>
      </p:sp>
      <p:sp>
        <p:nvSpPr>
          <p:cNvPr id="116" name="Google Shape;116;p21"/>
          <p:cNvSpPr txBox="1"/>
          <p:nvPr/>
        </p:nvSpPr>
        <p:spPr>
          <a:xfrm>
            <a:off x="3103850" y="658025"/>
            <a:ext cx="3144900" cy="10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783F04"/>
                </a:solidFill>
              </a:rPr>
              <a:t>Plots</a:t>
            </a:r>
            <a:endParaRPr b="1" u="sng">
              <a:solidFill>
                <a:srgbClr val="783F04"/>
              </a:solidFill>
            </a:endParaRPr>
          </a:p>
          <a:p>
            <a:pPr marL="0" lvl="0" indent="0" rtl="0">
              <a:spcBef>
                <a:spcPts val="0"/>
              </a:spcBef>
              <a:spcAft>
                <a:spcPts val="0"/>
              </a:spcAft>
              <a:buNone/>
            </a:pPr>
            <a:r>
              <a:rPr lang="en" b="1" u="sng">
                <a:solidFill>
                  <a:srgbClr val="783F04"/>
                </a:solidFill>
              </a:rPr>
              <a:t>Fixed Plots</a:t>
            </a:r>
            <a:r>
              <a:rPr lang="en" b="1">
                <a:solidFill>
                  <a:srgbClr val="783F04"/>
                </a:solidFill>
              </a:rPr>
              <a:t>: are Inventoried and Monitored every five years</a:t>
            </a:r>
            <a:endParaRPr b="1">
              <a:solidFill>
                <a:srgbClr val="783F04"/>
              </a:solidFill>
            </a:endParaRPr>
          </a:p>
          <a:p>
            <a:pPr marL="0" lvl="0" indent="0" rtl="0">
              <a:spcBef>
                <a:spcPts val="0"/>
              </a:spcBef>
              <a:spcAft>
                <a:spcPts val="0"/>
              </a:spcAft>
              <a:buNone/>
            </a:pPr>
            <a:r>
              <a:rPr lang="en" b="1" u="sng">
                <a:solidFill>
                  <a:srgbClr val="783F04"/>
                </a:solidFill>
              </a:rPr>
              <a:t>Rotational Plots</a:t>
            </a:r>
            <a:r>
              <a:rPr lang="en" b="1">
                <a:solidFill>
                  <a:srgbClr val="783F04"/>
                </a:solidFill>
              </a:rPr>
              <a:t>: changes every five years</a:t>
            </a:r>
            <a:endParaRPr b="1">
              <a:solidFill>
                <a:srgbClr val="783F04"/>
              </a:solidFill>
            </a:endParaRPr>
          </a:p>
          <a:p>
            <a:pPr marL="0" lvl="0" indent="0" rtl="0">
              <a:spcBef>
                <a:spcPts val="0"/>
              </a:spcBef>
              <a:spcAft>
                <a:spcPts val="0"/>
              </a:spcAft>
              <a:buNone/>
            </a:pPr>
            <a:endParaRPr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1213</Words>
  <Application>Microsoft Macintosh PowerPoint</Application>
  <PresentationFormat>On-screen Show (16:9)</PresentationFormat>
  <Paragraphs>130</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Species Richness of Native Plants within the National Park of American Samoa</vt:lpstr>
      <vt:lpstr>PowerPoint Presentation</vt:lpstr>
      <vt:lpstr>PowerPoint Presentation</vt:lpstr>
      <vt:lpstr>PowerPoint Presentation</vt:lpstr>
      <vt:lpstr>PowerPoint Presentation</vt:lpstr>
      <vt:lpstr>Purpose</vt:lpstr>
      <vt:lpstr>PowerPoint Presentation</vt:lpstr>
      <vt:lpstr>PowerPoint Presentation</vt:lpstr>
      <vt:lpstr>PowerPoint Presentation</vt:lpstr>
      <vt:lpstr>PowerPoint Presentation</vt:lpstr>
      <vt:lpstr>PowerPoint Presentation</vt:lpstr>
      <vt:lpstr>METHOD: Plot Design</vt:lpstr>
      <vt:lpstr>PowerPoint Presentation</vt:lpstr>
      <vt:lpstr>METHOD: Data Survey</vt:lpstr>
      <vt:lpstr>RESULTS</vt:lpstr>
      <vt:lpstr>PowerPoint Presentation</vt:lpstr>
      <vt:lpstr>CONCLUSION</vt:lpstr>
      <vt:lpstr>PowerPoint Presentation</vt:lpstr>
      <vt:lpstr>PowerPoint Presentation</vt:lpstr>
      <vt:lpstr>ACKNOWLEDGEMENT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Richness of Native Plants within the National Park of American Samoa</dc:title>
  <cp:lastModifiedBy>b</cp:lastModifiedBy>
  <cp:revision>2</cp:revision>
  <dcterms:modified xsi:type="dcterms:W3CDTF">2018-08-02T23:22:31Z</dcterms:modified>
</cp:coreProperties>
</file>