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zFGdFeQjfJ+qv5hoMh/1DNfnv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98DC02B-14E5-45F5-90C1-D84CB885BDB8}">
  <a:tblStyle styleId="{198DC02B-14E5-45F5-90C1-D84CB885BDB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ed1cc618e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ed1cc618e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Cite the articles you read here in APA format (I forwarded you the link) </a:t>
            </a:r>
            <a:endParaRPr/>
          </a:p>
        </p:txBody>
      </p:sp>
      <p:sp>
        <p:nvSpPr>
          <p:cNvPr id="146" name="Google Shape;146;g5ed1cc618e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de4e7bca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de4e7bca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5de4e7bca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dcc405aeb_1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dcc405aeb_1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5dcc405aeb_1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Briefly explain what occurs when a woman has GDM (what happens to the body during diabetes?): high blood sugar levels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GDM screening: Briefly explain optimal time frame and OGTT (2 hour glucose test)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150">
                <a:solidFill>
                  <a:srgbClr val="2A2A2A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Pacific Islanders are known to be at increased risk for GDM and this is compounded by high levels of pregnancy obesity.</a:t>
            </a:r>
            <a:endParaRPr sz="1150">
              <a:solidFill>
                <a:srgbClr val="2A2A2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1150"/>
              <a:buFont typeface="Arial"/>
              <a:buChar char="-"/>
            </a:pPr>
            <a:r>
              <a:rPr lang="en-US" sz="1150">
                <a:solidFill>
                  <a:srgbClr val="2A2A2A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GDM risk factors: mention list, but highlight that our project will focus on BMI (obesity) and GDM. </a:t>
            </a:r>
            <a:endParaRPr sz="1150">
              <a:solidFill>
                <a:srgbClr val="2A2A2A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cc40583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cc40583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*Explain why PIs like Samoans are at risk of developing GDM (risk factors: older age women, overweight/obesity, family history of diabetes)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 This specific study we will look at high BMI as a risk factor for GDM.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*Picture on the right is from a GDM knowledge intervention video shown at the LBJ OBGYN clinic (collaboration between Yale University, LBJ OBGYN Dept, ASCC and UNC. </a:t>
            </a:r>
            <a:endParaRPr/>
          </a:p>
        </p:txBody>
      </p:sp>
      <p:sp>
        <p:nvSpPr>
          <p:cNvPr id="100" name="Google Shape;100;g5dcc40583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Briefly explain objective and hypothesis (Null and alternative hypotheses based on chi square test of independence)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BMI &gt;= 30 obesity</a:t>
            </a:r>
            <a:endParaRPr/>
          </a:p>
        </p:txBody>
      </p:sp>
      <p:sp>
        <p:nvSpPr>
          <p:cNvPr id="108" name="Google Shape;10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Epidemiology (2 main statistics)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What is descriptive statistics? (What did we do?)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What is analytical statistics? (What tests did we do?)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GDM dataset: EHR review of women who gave birth in 2016. </a:t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*Describe your descriptive statistic table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1)Demographics: Age and marital status (age range 15-43 years, about 60% of women who gave birth were &lt;30 years of age; for marital status about 60% of women who gave birth were married and about 38% were not married.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dd12ac697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dd12ac697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2) Health indicators: 1st trimester weight, range is from 41-216 kg, more than 70% of women weighed less than 100kg and about 30% weighed more than 100kg, looking at 1st trimester BMI range is from 14-71 kg/m2, more than 50% of pregnant women had a BMI of 30 or higher. Finally when looking at GDM Diagnosis, about 9% of the pregnant women were diagnosed with GDM. </a:t>
            </a:r>
            <a:endParaRPr/>
          </a:p>
        </p:txBody>
      </p:sp>
      <p:sp>
        <p:nvSpPr>
          <p:cNvPr id="127" name="Google Shape;127;g5dd12ac697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ed1cc618e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5ed1cc618e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319475" y="1054200"/>
            <a:ext cx="10215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US" sz="4800"/>
              <a:t>Body mass index (BMI) during pregnancy</a:t>
            </a:r>
            <a:r>
              <a:rPr b="1" lang="en-US" sz="4800"/>
              <a:t> and gestational diabetes (GDM) in American Samoa</a:t>
            </a:r>
            <a:endParaRPr sz="4800"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9068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Rosa Mareko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July 20, 2019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2019 NIDDK STEP-UP High School Symposium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Research mentors: Mata’uitafa Faiai, MPH &amp; Aifili Tufa, MPH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ed1cc618e_0_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References</a:t>
            </a:r>
            <a:endParaRPr b="1"/>
          </a:p>
        </p:txBody>
      </p:sp>
      <p:sp>
        <p:nvSpPr>
          <p:cNvPr id="149" name="Google Shape;149;g5ed1cc618e_0_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AutoNum type="arabicParenR"/>
            </a:pPr>
            <a:r>
              <a:rPr lang="en-US" sz="2400"/>
              <a:t>Hawley, N.L., Johnson, W., Hart, C.N., Triche, E.W., Ah Ching, J., Muasau-Howard, B., McGarvey, T.S. (2015). Gestational weight gain among American Samoa women and its impact on delivery and infant outcomes.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en-US" sz="2400"/>
              <a:t>Hawley, N.L., Rosen, R.K., Ashton Strait, E., Raffucci, G. Holmdahl, I., Freeman, J.R., Muasau-Howard, B.T., McGarvey, S.T. (2015). Mothers’ attitudes and beliefs about infant feeding highlight barriers to exclusive breastfeeding in American Samoa.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en-US" sz="2400"/>
              <a:t>Kocher, E.L., Sternberg Lamb, J.M., McGarvey, S.T., Faiai, M., Muasau-Howard, B.T., Hawley, N.L. (2018). Conceptions of pregnancy health and motivations for healthful behavior change among women in American Samoa.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de4e7bca7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Acknowledgements </a:t>
            </a:r>
            <a:endParaRPr b="1"/>
          </a:p>
        </p:txBody>
      </p:sp>
      <p:sp>
        <p:nvSpPr>
          <p:cNvPr id="156" name="Google Shape;156;g5de4e7bca7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Mentors: Mata’uitafa Faiai &amp; Aifili Tufa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NIDDK High School STEP-UP (Dr. Mark Schmaedick)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Brittany Meyer (GDM prevalence dataset)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Maternal Child Health Division, Department of Health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Family &amp; Friends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Staff of Fagaitua High School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dcc405aeb_1_2"/>
          <p:cNvSpPr txBox="1"/>
          <p:nvPr>
            <p:ph type="title"/>
          </p:nvPr>
        </p:nvSpPr>
        <p:spPr>
          <a:xfrm>
            <a:off x="775425" y="223265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1155CC"/>
                </a:solidFill>
              </a:rPr>
              <a:t>Questions </a:t>
            </a:r>
            <a:endParaRPr b="1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Background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527025"/>
            <a:ext cx="6794700" cy="48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GDM </a:t>
            </a:r>
            <a:r>
              <a:rPr lang="en-US"/>
              <a:t>is a type of diabetes which only occurs during pregnancy.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Hormonal change during pregnancy and insulin resistance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Optimal GDM screening time frame </a:t>
            </a:r>
            <a:r>
              <a:rPr b="1" lang="en-US">
                <a:solidFill>
                  <a:srgbClr val="0000FF"/>
                </a:solidFill>
              </a:rPr>
              <a:t>(2nd trimester, 24 to 28 weeks gestation)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Oral glucose tolerance test (OGTT)</a:t>
            </a:r>
            <a:r>
              <a:rPr lang="en-US">
                <a:solidFill>
                  <a:srgbClr val="38761D"/>
                </a:solidFill>
              </a:rPr>
              <a:t>:</a:t>
            </a:r>
            <a:r>
              <a:rPr lang="en-US"/>
              <a:t> routine GDM screening test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2 hour duration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8225" y="2047800"/>
            <a:ext cx="4333400" cy="289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dcc405838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Background (cont.) </a:t>
            </a:r>
            <a:endParaRPr b="1"/>
          </a:p>
        </p:txBody>
      </p:sp>
      <p:sp>
        <p:nvSpPr>
          <p:cNvPr id="103" name="Google Shape;103;g5dcc405838_0_0"/>
          <p:cNvSpPr txBox="1"/>
          <p:nvPr>
            <p:ph idx="1" type="body"/>
          </p:nvPr>
        </p:nvSpPr>
        <p:spPr>
          <a:xfrm>
            <a:off x="838200" y="1558225"/>
            <a:ext cx="5595900" cy="459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Pacific Islanders (AS):</a:t>
            </a:r>
            <a:r>
              <a:rPr lang="en-US"/>
              <a:t> increased risk for GDM, high levels of pregnancy obesity (Hawley et.al, 2019)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GDM risk factors:</a:t>
            </a:r>
            <a:r>
              <a:rPr lang="en-US"/>
              <a:t> Age (35 years or older), overweight/obesity, excessive gestational weight gain and family history of diabetes.</a:t>
            </a:r>
            <a:endParaRPr/>
          </a:p>
        </p:txBody>
      </p:sp>
      <p:pic>
        <p:nvPicPr>
          <p:cNvPr id="104" name="Google Shape;104;g5dcc40583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6600" y="2286175"/>
            <a:ext cx="4662525" cy="262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Objectives and Hypotheses</a:t>
            </a:r>
            <a:endParaRPr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838200" y="1773125"/>
            <a:ext cx="10515600" cy="39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Objective:</a:t>
            </a:r>
            <a:r>
              <a:rPr lang="en-US"/>
              <a:t> To determine if high BMI </a:t>
            </a:r>
            <a:r>
              <a:rPr lang="en-US"/>
              <a:t>(≥30 kg/m2) </a:t>
            </a:r>
            <a:r>
              <a:rPr lang="en-US"/>
              <a:t> during first trimester of pregnancy is associated with GDM.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Hypothesis: </a:t>
            </a:r>
            <a:r>
              <a:rPr lang="en-US"/>
              <a:t>High first trimester BMI (≥30 kg/m2) is associated with GDM</a:t>
            </a:r>
            <a:endParaRPr/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Null hypothesis: High first trimester BMI is not associated with GDM (Independent factors)</a:t>
            </a:r>
            <a:endParaRPr/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Alternative hypothesis: High first trimester BMI is associated with GDM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Methods</a:t>
            </a:r>
            <a:endParaRPr/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838200" y="1451825"/>
            <a:ext cx="10515600" cy="4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Descriptive statistics </a:t>
            </a:r>
            <a:endParaRPr b="1">
              <a:solidFill>
                <a:srgbClr val="38761D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Count or percentages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Demographics : Age and marital status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Health indicators: weight and BMI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Analytical Statistics </a:t>
            </a:r>
            <a:endParaRPr b="1">
              <a:solidFill>
                <a:srgbClr val="38761D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Chi-square test (Chi-square statistic, p-value (&lt; 0.05 vs. &gt;</a:t>
            </a:r>
            <a:r>
              <a:rPr lang="en-US"/>
              <a:t>0.05)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Test association between BMI and GDM.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Microsoft Excel chi-square functions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GDM Dataset</a:t>
            </a:r>
            <a:r>
              <a:rPr b="1" lang="en-US">
                <a:solidFill>
                  <a:srgbClr val="274E13"/>
                </a:solidFill>
              </a:rPr>
              <a:t> </a:t>
            </a:r>
            <a:endParaRPr b="1">
              <a:solidFill>
                <a:srgbClr val="274E13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Electronic Health Record (EHR) Review, 2017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GDM prevalence study in AS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Collaboration: LBJ OBGYN Dept., DOH MCH Division, PIHOA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Sample size: 147 pregnant women (2016)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617975" y="160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Results</a:t>
            </a:r>
            <a:r>
              <a:rPr b="1" lang="en-US"/>
              <a:t> </a:t>
            </a:r>
            <a:r>
              <a:rPr b="1" lang="en-US">
                <a:solidFill>
                  <a:srgbClr val="1155CC"/>
                </a:solidFill>
              </a:rPr>
              <a:t>(Table 1: Demographics)</a:t>
            </a:r>
            <a:r>
              <a:rPr b="1" lang="en-US"/>
              <a:t> </a:t>
            </a:r>
            <a:endParaRPr/>
          </a:p>
        </p:txBody>
      </p:sp>
      <p:graphicFrame>
        <p:nvGraphicFramePr>
          <p:cNvPr id="123" name="Google Shape;123;p5"/>
          <p:cNvGraphicFramePr/>
          <p:nvPr/>
        </p:nvGraphicFramePr>
        <p:xfrm>
          <a:off x="2701975" y="148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{198DC02B-14E5-45F5-90C1-D84CB885BDB8}</a:tableStyleId>
              </a:tblPr>
              <a:tblGrid>
                <a:gridCol w="2107600"/>
                <a:gridCol w="1960850"/>
                <a:gridCol w="1147175"/>
                <a:gridCol w="1651425"/>
              </a:tblGrid>
              <a:tr h="46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Range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Demographics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15-43 years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&lt;30 years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61.2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≥30 years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38.8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Marital status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Married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60.5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Never married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38.1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Divorced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1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dd12ac697_0_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Results </a:t>
            </a:r>
            <a:r>
              <a:rPr b="1" lang="en-US">
                <a:solidFill>
                  <a:srgbClr val="1155CC"/>
                </a:solidFill>
              </a:rPr>
              <a:t>(Table 2: Health Indicators)</a:t>
            </a:r>
            <a:r>
              <a:rPr b="1" lang="en-US"/>
              <a:t> </a:t>
            </a:r>
            <a:endParaRPr/>
          </a:p>
        </p:txBody>
      </p:sp>
      <p:graphicFrame>
        <p:nvGraphicFramePr>
          <p:cNvPr id="130" name="Google Shape;130;g5dd12ac697_0_2"/>
          <p:cNvGraphicFramePr/>
          <p:nvPr/>
        </p:nvGraphicFramePr>
        <p:xfrm>
          <a:off x="2965888" y="16908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{198DC02B-14E5-45F5-90C1-D84CB885BDB8}</a:tableStyleId>
              </a:tblPr>
              <a:tblGrid>
                <a:gridCol w="1963475"/>
                <a:gridCol w="1889850"/>
                <a:gridCol w="994025"/>
                <a:gridCol w="1412875"/>
              </a:tblGrid>
              <a:tr h="35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Range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7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 indicators 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First trimester weight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41-216 kg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&lt;100 kg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72.8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≥100 kg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27.2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First trimester BMI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14-71 (kg/m2)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&lt;30 (kg/m2)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48.3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≥30 (kg/m2)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51.7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GDM Diagnosis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 GDM Diagnosed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134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91.2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GDM Diagnosed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1425" marR="9525" marL="952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ed1cc618e_0_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Results </a:t>
            </a:r>
            <a:r>
              <a:rPr b="1" lang="en-US">
                <a:solidFill>
                  <a:srgbClr val="1155CC"/>
                </a:solidFill>
              </a:rPr>
              <a:t>(Analytical Statistics) 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136" name="Google Shape;136;g5ed1cc618e_0_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Chi-square test of independence (High BMI and GDM diagnosis) 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Char char="●"/>
            </a:pPr>
            <a:r>
              <a:rPr b="1" lang="en-US">
                <a:solidFill>
                  <a:srgbClr val="1155CC"/>
                </a:solidFill>
              </a:rPr>
              <a:t>Chi square statistic: 4.7935</a:t>
            </a:r>
            <a:endParaRPr b="1">
              <a:solidFill>
                <a:srgbClr val="1155CC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p-value: 0.028566</a:t>
            </a:r>
            <a:endParaRPr b="1">
              <a:solidFill>
                <a:srgbClr val="38761D"/>
              </a:solidFill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p&lt;0.05: statistically significant, reject the null hypothesis (2 factors: BMI and GDM are independent or not associated)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Discussion </a:t>
            </a:r>
            <a:endParaRPr/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750300" y="1620475"/>
            <a:ext cx="11142300" cy="43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Hypothesis</a:t>
            </a:r>
            <a:endParaRPr b="1">
              <a:solidFill>
                <a:srgbClr val="38761D"/>
              </a:solidFill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Reject null hypothesis: No association between high 1st trimester BMI and GDM diagnosis </a:t>
            </a:r>
            <a:endParaRPr/>
          </a:p>
          <a:p>
            <a:pPr indent="-4191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Char char="○"/>
            </a:pPr>
            <a:r>
              <a:rPr b="1" lang="en-US" sz="3000">
                <a:solidFill>
                  <a:srgbClr val="0000FF"/>
                </a:solidFill>
              </a:rPr>
              <a:t>Conclude: Alternative hypothesis (There is an association between high 1st trimester BMI (≥30kg/m2) and GDM</a:t>
            </a:r>
            <a:endParaRPr b="1" sz="3000"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Limitations </a:t>
            </a:r>
            <a:endParaRPr b="1">
              <a:solidFill>
                <a:srgbClr val="38761D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Small sample size (n=147 women)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Data availability (gestational weight for each trimester not available in dataset)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Short project timeline (5-6 weeks)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-US">
                <a:solidFill>
                  <a:srgbClr val="38761D"/>
                </a:solidFill>
              </a:rPr>
              <a:t>Future plans</a:t>
            </a:r>
            <a:endParaRPr b="1">
              <a:solidFill>
                <a:srgbClr val="38761D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Gestational weight gain (1st, 2nd, 3rd trimester of pregnancy) and GDM diagnosis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2019-07-15T01:44:49Z</dcterms:created>
  <dc:creator>Matauitafa Faiai</dc:creator>
</cp:coreProperties>
</file>