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1" r:id="rId4"/>
    <p:sldId id="285" r:id="rId5"/>
    <p:sldId id="292" r:id="rId6"/>
    <p:sldId id="258" r:id="rId7"/>
    <p:sldId id="262" r:id="rId8"/>
    <p:sldId id="288" r:id="rId9"/>
    <p:sldId id="278" r:id="rId10"/>
    <p:sldId id="279" r:id="rId11"/>
    <p:sldId id="280" r:id="rId12"/>
    <p:sldId id="281" r:id="rId13"/>
    <p:sldId id="29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2" autoAdjust="0"/>
    <p:restoredTop sz="94660"/>
  </p:normalViewPr>
  <p:slideViewPr>
    <p:cSldViewPr snapToGrid="0">
      <p:cViewPr>
        <p:scale>
          <a:sx n="75" d="100"/>
          <a:sy n="75" d="100"/>
        </p:scale>
        <p:origin x="45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F1A6-F84A-4BE2-9B95-4D07AC0E6E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FF0E-AF87-4E1F-9120-F28B2ECCE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9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F1A6-F84A-4BE2-9B95-4D07AC0E6E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FF0E-AF87-4E1F-9120-F28B2ECCE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0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F1A6-F84A-4BE2-9B95-4D07AC0E6E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FF0E-AF87-4E1F-9120-F28B2ECCE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0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F1A6-F84A-4BE2-9B95-4D07AC0E6E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FF0E-AF87-4E1F-9120-F28B2ECCE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3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F1A6-F84A-4BE2-9B95-4D07AC0E6E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FF0E-AF87-4E1F-9120-F28B2ECCE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7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F1A6-F84A-4BE2-9B95-4D07AC0E6E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FF0E-AF87-4E1F-9120-F28B2ECCE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8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F1A6-F84A-4BE2-9B95-4D07AC0E6E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FF0E-AF87-4E1F-9120-F28B2ECCE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F1A6-F84A-4BE2-9B95-4D07AC0E6E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FF0E-AF87-4E1F-9120-F28B2ECCE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8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F1A6-F84A-4BE2-9B95-4D07AC0E6E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FF0E-AF87-4E1F-9120-F28B2ECCE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8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1"/>
            </a:lvl1pPr>
            <a:lvl2pPr marL="457177" indent="0">
              <a:buNone/>
              <a:defRPr sz="1200"/>
            </a:lvl2pPr>
            <a:lvl3pPr marL="914354" indent="0">
              <a:buNone/>
              <a:defRPr sz="1001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F1A6-F84A-4BE2-9B95-4D07AC0E6E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FF0E-AF87-4E1F-9120-F28B2ECCE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0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1"/>
            </a:lvl1pPr>
            <a:lvl2pPr marL="457177" indent="0">
              <a:buNone/>
              <a:defRPr sz="1200"/>
            </a:lvl2pPr>
            <a:lvl3pPr marL="914354" indent="0">
              <a:buNone/>
              <a:defRPr sz="1001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F1A6-F84A-4BE2-9B95-4D07AC0E6E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FF0E-AF87-4E1F-9120-F28B2ECCE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37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6F1A6-F84A-4BE2-9B95-4D07AC0E6E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FF0E-AF87-4E1F-9120-F28B2ECCE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4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1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7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3an9inho3qicd.cloudfront.net/images/pics/000/000/320/large/800px-BlackEyedPeas.JPG?13636208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434"/>
            <a:ext cx="9144000" cy="690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575" y="133391"/>
            <a:ext cx="8865596" cy="2671351"/>
          </a:xfrm>
          <a:prstGeom prst="roundRect">
            <a:avLst/>
          </a:prstGeom>
          <a:solidFill>
            <a:schemeClr val="tx1">
              <a:alpha val="55000"/>
            </a:schemeClr>
          </a:solidFill>
        </p:spPr>
        <p:txBody>
          <a:bodyPr>
            <a:normAutofit/>
          </a:bodyPr>
          <a:lstStyle/>
          <a:p>
            <a:r>
              <a:rPr lang="en-PH" sz="5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Tempus Sans ITC" panose="04020404030D07020202" pitchFamily="82" charset="0"/>
              </a:rPr>
              <a:t>Demonstrating </a:t>
            </a:r>
            <a:r>
              <a:rPr lang="en-PH" sz="5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Tempus Sans ITC" panose="04020404030D07020202" pitchFamily="82" charset="0"/>
              </a:rPr>
              <a:t>the “Ratio Problem” </a:t>
            </a:r>
            <a:r>
              <a:rPr lang="en-PH" sz="5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Tempus Sans ITC" panose="04020404030D07020202" pitchFamily="82" charset="0"/>
              </a:rPr>
              <a:t>Using </a:t>
            </a:r>
            <a:r>
              <a:rPr lang="en-PH" sz="5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Tempus Sans ITC" panose="04020404030D07020202" pitchFamily="82" charset="0"/>
              </a:rPr>
              <a:t>A Cotyledon Experiment </a:t>
            </a:r>
            <a:endParaRPr lang="en-US" sz="50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09477"/>
            <a:ext cx="9144000" cy="631212"/>
          </a:xfr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/>
          <a:p>
            <a:r>
              <a:rPr lang="en-US" sz="2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60000" dist="60007" dir="5400000" sy="-100000" algn="bl" rotWithShape="0"/>
                </a:effectLst>
                <a:latin typeface="Comic Sans MS" panose="030F0702030302020204" pitchFamily="66" charset="0"/>
              </a:rPr>
              <a:t>Johann Rei Castro </a:t>
            </a:r>
          </a:p>
        </p:txBody>
      </p:sp>
      <p:sp>
        <p:nvSpPr>
          <p:cNvPr id="5" name="AutoShape 2" descr="data:image/jpeg;base64,/9j/4AAQSkZJRgABAQAAAQABAAD/2wCEAAkGBxIQEA8QEBAQDw8PDw8PDw8PDw8PDxAPFRQWFhQRFRYYHCggGBolHBQVITEhJSkvLi4uFx81ODMtNygtLisBCgoKDg0OGhAQGiwgHBwsLCwsLCwsLCwvLCwsLCwsLCwsLSwsLCwsLCwsLCwsLCwsLCwtLCwsLCwsLS0tLCwsLP/AABEIAKgBLAMBEQACEQEDEQH/xAAcAAEAAgMBAQEAAAAAAAAAAAAAAgMBBAUGBwj/xAA9EAACAgEBBQUGAwYGAgMAAAABAgADEQQFEiExQQZRYXGBEyIyUpHRByOxFEJicqHBM4KisuHwQ/EWJGP/xAAbAQEAAwEBAQEAAAAAAAAAAAAAAQIDBAUGB//EADIRAQACAgADBQcEAwADAQAAAAABAgMRBCExBRIiQVFhgZGhsdHwMnHB4RMUQjNS8RX/2gAMAwEAAhEDEQA/APj2h2u9eAffTuY8R5GZ2xRL0uF7Uy4eVvFX0n+Jd7R65LfhPHqp4MPvOe1Jr1fRcNxmLiP0Tz9J6tsyjrRIkokUxJWWtqq8y1ZcvEU3DWpbBl5cmK3dl0amzMpepSdwyRCZhBlks7VRBhSJ0sVpDWLJgyF4kIhMwgVks5gBgiUgZC+2YCAhIVhEwqauW2ztRDfIhl3pqsS3MjTWuSJT5yF+Uqbasy0SxyYttJ0K+UvE7cFqTSeSyq6RMNceVtJZK6ddbrQ0hrFgyE9UGrk7Z2owHI8f1k6RF7V680ltB/5kaXjJWUzIW6onhJRygAgiPVnMhO3hp3vgGVJHEHBHIjnCYmYncOvoduMuBYN8fMPjH3mNsMT0ezwvbF6eHN4o9fP+3d0+oWwZRgw8OY8x0nPMTHV9Bhz481e9jnaXWF+kli5iC8bho214M0iXn5Kana7TWSsw3w3bYMo6+oRBpWyyWdqoiSpCamQ0iU8yFyBjdko0wVhHdYzCOcJBoWizOZC22YSwYQg6SWdq7azoRylnNas16LK7JEwvTIvBzIdETtXZXmTEs749tKynHKXiXDfFMdBHxEwUvMdWyjyunVW65WlW0WSBhdgrCJhW6SdsrUV5K8j6HlJZ7tXokuoHXh+kjurVzx/1yXBpDeJiWYHhp3PgSAgTptZDvKSpHUSJiJ6r48t8du9SdS7Wj25nAtGD86jh6j7TG2H0e7w3bET4c0e+P5j7O1W4YAqQQeRByJhMae7S9b171Z3Cu1JMMsldqQuJLCK6lejyNOitlgaQ1iyUhbqgyyVJqwIVhIQvEs5hLIkJZhLBEI0iVkqTCOZKu9Mh5GkxdIGQvEswlBlkqWrtr2JiWiXNemujd2TobL2wowucF24KPufATDPnphjdvgytxVcX6ne2tserT6fIFl1rEZt4rVUMjjgcMnkASec4OG4vJnza5VrHl5z+exPD8VbNfXKI9POXnHTM9SJdlqbatlMvEuS+JWpxDON1Xo8h0VsuVpVtFkwYXiQiQlBlkqWqosSWiXPeqriOR9JLDxV/TKxdQeokd1rGefN5Gdj40gICAgX6XVvUcoxHeOanzErasW6ujh+Ky4J3jnX0d3R7ZR8B/wAtv9B9enrMLYpjo+g4btXFl8OTwz8v69/xdErM3pTVAiGcxpgPJItpajyum1bLJDRAyVJBCGYWZEJZkJZhJCEGElWYVMJLC0aYV40VuvVpDeJSkLN/YOyf2m7cORWo37COe7yCjxJ/vOXjOJ/wY+9HWeUOTi8n+Km/Oej1ep0YrACKFVRgADAAnh1yzed2ncy+evuZ3LU1129S6stbEcR7Vt1AfmJ8Jvgr3csTEzH7c5a8Nea5I5z7njUafQS+lrbbLLITMbUWVy0S570a7LiWc0xMJK8aWreVqvK6bVutVpDWLJ5hdB0zEK2ptSapbbnnHLHs42j/ABvITsfGEBAQEBAQNzR7RergDvL8rcR6d0pakWdvDcflwconcek/nJ3NJtFLeAO63yt/Y9Zhak1e9w/H4s/KOVvSf49VzyrezCPGkVu262lZdlLbZYSFphCSzZBhMSyIWhnMJZkDMLEIQYSVLQk+zbsBhVYVPJlUuPquZn/sYt670b/fX1clslN9YWafZmoblTZ6jc/3YlbcThr1tH1+iI4rHXraELEZGKupVhzVhgiaVtFo3Wdw7KXi0bieT1PYBx7S9erVow8lYg/7hPI7YjwUn2z+fJw9pR4az7XrdTRkTxa208eYeS7QaCxwyJWuDzez4R4qBxz4z1uEzUrMWtPuj+U45jHPemfdDk6Ps4zf+ZAe7cb7ztv2jWv/ADPxd1O0Yj/ldrOzVtSlzZSyjqbPZn/Xgf1jF2jjyW7up3+2/p9nbi46l51qfhv6OIyzvdcwpdJbbG1FDJLbc810AwRKxWkNa2WhpDWLJZkL7IQxA8TO58GQEBAQEBAQEDf0u1HXg3vr4/EPWZ2xxPR6ODtHJj5X8UfN1dPqVfip8weBHpMprMdXr4eIx5Y3Sfu3qWmcu7HZsCVdXVFhJUmEcQrpkQszCWYGQZCWYWZVCxAALMeAABJPkBImYiNyidRG5btey9XX76VahOuVDKfUDj/Sc9uI4a/htas/u5MmTBflMxLbo7SOhC31HeHAsPdfzKGc1+zq28WK3L5fFwZOBieeOfz93eWujWVqzAOCPdcZV17xnn6Gef383C3mInXs8nLTLlwW1HJ0dg7Iq02+ULMz4BZyCQo5AYAnPxfF5M+otqIj0aZuJtm13vJ2CJxMGrqdPkTWl9KzDzmt05rbeWd+O8WjUsZjTZ0t6XLuWKrjqrAESlq3xz3qTqfY1x5bVndZ05G3uzqVI11L4QcWrfebH8rf2P1nocH2hbJaMeSOfrH8x9vg9nheNm8xS8c/X8/h5gies9CYVukttlailkksZqwBCqamF4lMGQ0iWcwlmQl4mdz4QgICAgICAgIHU1uwradJptY4/K1TWrXwPDcIGT5+9j+WBzFYg5BII6jgYTEzE7h1NFtcjAsGR8w5+o6zK2L0etw3ak15Zeftd/TXq4ypDDw/vOe0THV9FgzUy171J3C+VbokSUaYxCuiBiBnMJ23Nl6B9RYK6+Z4sx+FV6sZhnz1w079v/qmXLXFXvWfSNj7Hq0y4QZcj3rG+NvsPAT5fieKyZ7btPLyjyeHm4i+Wd26ejddZzxLBz9doksGLEVx/EobH1nRiy3pO6zMJi1q/pnTTGmWsBUUKo5KowBNZvN53adyztMzO5bGnvxM7UIl0arMznmF1pGZVLS1mm3gZtS+lZh5nV0Gpt5eXWejS0XjUsJjTq7O1ocYOCCMEHiCO4zmy4prO4aUs8x2l2OKGFlf+C5+HPGtu7+Xu+ndPZ4Di5zR3b/qj5/29/g+K/yx3bdY+bhkT0HbMK2WSzmqtlkspqjJUZEhZIGFolnMLbeLna+FICAgICAgbmy9PVZYEuv/AGZG/wDKa2tVT/EFOceIzA+jaL8HGuRbKto6e2txlXrrZ1I8CGgfSO0/Y6vV7OXQIRUKlqGncrvezavgD6rvA/zGQh8o27+GS6Kv2mp2lRUv7oNT7znuVQcsfKSl8/uChiFJZQTusV3SR34ycfWBmi9kO8jFT4f375ExE9WmLNfFbvUnUu7oduA4W0bp+YfD6jpMLYZ8n0HCdsVt4c3KfXy/p2VYEAggg8QQcgzB7dbRaNxO4kMJ0wRJVRhBCHstga3TaRHVrFNgAa6wccueVSY4tgZyRw+vDw+Lw5+JtExHLyj2es+m/i8viKZc1omI5eUfzPpt3tDtuq0oFb3nQ2lTu5SsfvOQcL0+s87LweTHuZjlE6/efSPVzXwXrvfly/efYz/8g0+5ZZv/AJdbez3scLHxndQc2j/Rz96tdc5jf7R7fRb/AFcu4rrnPP8Ab92jrO0dS10vj3790rWSN5ULY32xyGPrN8fZ+S17V8q+ft9IWjg7za0eVfP2+jduE5qy4ZajcDNYQ2tLdMr1TEulW2ZzzC6IvRmZA6l0+JARvL14jnLTS1Yi0xynpK80tERMxylx9sXVod2zNYPJ2Uisnu3uQPnidfD0vaN05+yOvw+yIw2vG68/r8Hn69Qq2N7Nw26QG3TnGf1E7rY7TWO9Gtue2O1NTMa22do6mrU1NSWAuC+1pzw3iAfhPXPESvD0yYbxk14ek/39Xbwl7Y7Rfy6S8irT3ph9BEskSEoMslSYQZZLKYRxCpAZhO3jZ2viCAgICAgICB9V/BFPYjWa2680aOpRUQ9u5S1xwxYgnBZVAA6+/A9zs38Udm33tQLWr4gV3XJ7Om0+DHiv+cCQh8j/ABZ2fZRtO4u72peBfQ7uz/lPk7gJ/dVt4ADoBJS8bAQEDZ0eueo+43Dqp4qfSVtSLdXVw3GZeHnwTy9PJ6DQ7YSzAb8t+4n3T5H7zmtimOj6Phe1cWbw28Nvl8fu6OJm9PTGJKNMEQrpHEISU4z0zwOOo7jCUgZC8IvJhW0vXbC7QLaq1WndtAChjwWzoOPRvDrPD4vgbUmb051+n9PE4nhZrM2p0+jtPXPPiXAinAyZ5wOjpnnPeF4eN7ZU2rqBaVCggCu2veXOM4B48HA4eIE97sy+O2HuRO/WJ/Oj3OBtS2Pux74n86OZp9sXIzEubVf/ABK7ibEsGMcc+HXwnXfhMV4iIjWukxymG2Thsdo1rWukxy0s/ZEtPttH+Xcoy+lc8COu4eq+H6cJlOS+OO5xHOs9LR/Pt/Obzs8TWO5m5x5W+7mbZ0+AlygqrnDIc+4/UY6HIOfETfhcnOcc9Y8/WPzo5+GyTS00nyatVk6ph62PJtsK0q6IlmQsiwkqTCsiSzmEDJZyjmEPITsfFkBAQEBAQEC59U7ItZdjWhJSssdxSeZA5ZPfApgbF+tsdK63sZ0q3vZKxLCsNjIXPIcBw5QNeAgICAgb+h2rZVgZ30+Vunkekztjiz0OF7SzYOXWvpP8ej0Gi2jXb8Jw3yNwPp3zntSavpOF4/DxHKs6n0nr/bbIlHXKJkoliFWQYTEjQmUN2SpEOkm2bxUat8lcqVY59ohUgjDd3DrOWeExTfv6+0+5h/q45v3tfZsHtLd+XkKShO8cY9opxzHQ8OY+kx//ADsXPW+fT2ML8Bj568/k9TsXbdV+Arbr9a2wGHl3jynkcTweTF1jcerzsmC+Pr09W/tvSNfp3rRwrHBG8FKseinI4eBHEHEw4TLGLLFrRuPp7f6acNkjHki0xt82uqKMVYFWUkMp4EHun1VbRaIms7iX0ETFo3HSVQYqQykqynII4EGWmItGp6SyyViY1Lu2o+s0jEgCzOAeQZlIOfDPKeVHd4biIiOn028HLSuHN7Pu8gpKkg5BBIIPMEdJ7XKY3DspbTbreUmHdS69TIbxKUhZBlkqTVWyyWc1Q3ZKndeOnY+JICAgZVSSAASScADiSe4QNzbGzLNJfbp7l3bam3XAORxAIIPcQQfWBpQEBAQEBAQPTdmeyNmt0m0NSu9jSVBqwBn2lgO86+OEDcO9lgeZgICBkGCJ06uh226YFn5i9/749evrMrYono9jhe18mPw5PFHz/v3/ABd3TapLBlGB7xyI8xOeazHV9Bg4jFnrvHO/qtMhrKG9JV3pINIWi22YNAMJiWecg5SravqOY4iTtnbH6Oppe0V6Ka3YW1sN0pcN8FfPn/Wcl+Bw2t36x3Zjzjl/Tn/18e961PsaJbPH9TnhOrTuhu7L2RZqWwgwmfetI9xR4fMfATn4jiseCPF19Pzo58/EUxRz6+jqbf16aVatPRzrZTZjjhRxKn+JuZnBwmC3ETbLk8+n56Q8rHhtmmcl/Pp+exxO1elC2JYvKwHPmMcfof6Tt7PyTNJpP/LPhrTMTWfJx6mnfLupZto0pLspZaplW0SlCzBWFZhHdk7V7rw87nwRAQO92Y7LWbRY10X6VLelN1rV2MO9Ru4b0OYHqezvYO7SbQ051ZqKVWCzdRmbeZeKcwOG9g+kD1v4n/h/dtC6nVaU1Kxq9neLHKZKn3GGAcnBIP8AKIHzbtH2Ev2em/qdRo0JGUqW52us/lQJn1PDxgeUgICAgSrIBBIyARkA4yOoz0gfSOx/Z/Ye0N2s36zS6k4HsLbqMMf/AM39nhvLgfCB9l7MdnKNn6YaWjeNYZ3ZrCpd2Y8SxAAPDA5cgJCHzntP+HuxdCGt1Oq1FAdmZKlsqLnJ+GtPZliBnHh1MlL5Jtd9ObD+yJclI5HUWI9reJ3VAXy4+cDRgICBKuwqQVJUjkQcGRMbWpe1J71Z1LtaLbnS0f51H6j7TG2H/wBXucN2x/znj3x/Mfb4OsrhhvKQwPUHMx1MdXs1tXJXvUncMZxJRvSYeRpfvhaCbIloV7x7QiNHfmGzpdoFOiOp5pai2IfQ8vMYmeTDF/OYn1idSi01v+r5cnTp2zUvEaPT73+nPkQcfWcluEyTy/y21+e1lPDXn9OWTX9q9Q43Ru0LyxUCDju3jy9MRi7Nw0nc+Kfb9vupXhcdJ3aNz7XFrqNrqi8Wc47+fMn+pnda8UrNp6Q0yXite95Q6fa20b1VY/cBY+GcAfoZw9nVnVrz5vN4Ws6m3q4AE9J2RC+syst6SvUyrorKwGQ1iWYSQPCTvfnxAQMqxBBBIIOQRwIPeIH1/T3XUbO0Os117M1uXVrSC4pP+Guebkgb3HJ96QPdbO25XtHZ9w0GpX9oFLBcY9pVZg7pZGGQMjnjHdCH5s1t1j2O1zO9pY+0aws1hYcDvE8c8MSUqICAgICB6X8PtHTZra7NS6VaXS//AGLnsOF9wjcTxJbdGOZGYH0fan411Jeq6fTNdpw35ltjeydx31rg47/e59wgcj8Udfo9raSnaGjcG7TYq1NLgJelLn3Sy9QrnGQSPzDxgfKoCAgICAgW6fUNWcoxHf3HzHWRNYnq2w58mG3epOnZ0u2FbhYNxu/90/aYWxTHR7fD9qUvyyeGfXy/pv78pp6He84Y340d9INIWiyULdUHSTtnaiFfA8W3R34LfpE9OUbYza9OjqaNdO3C3Vbo6haLC39Zy5L5o/Rj374Wjir25dz5w2rNZTp8nRq7sRg23AcvAf8AqYxgy5v/ADzER6R+fdjfhct+dp5ekOFZeXYs5JdjlieZM760isar0hrWa6100yBJaRCYEhpELFkNIWAyGsSmDIXiWYS8JO9+fEBAQN3am1btU4e+1rWUBV3j7qKBgKijgo4chAq0OtsosW2mx6rFOVetirD1EDGu1bXWPbZg2WMXchQoZz8TYHAEnjw74FEBAQEDJH9eUDEBAQEBAQEBAQEBA2NNq3r5Hh8p4iVmsS6MPFZMX6Z5ejqafXq/D4W7j/YzKaTD1sPG0ycuktoPK6dcWlYryumtbrQ0hrFgjMJmNqbKO6WiWF8O+iKahk4MOEaiVK574+Vui/C2DIODK84dOqZo3Xqr4qcGT1Zc6TqVqNIbVstEhrCQkLQkIXhKQtt4Wd78/ICAgICAgICAgdrsto9LfelGqfUVG10rqehEsG+xwAynjxJHEZ8oH1Xt32I0FGhoste6tNBUKC1FaPZcWbeG/ngCXZjnOPfgfFL93ebcDBMndDkFt3pkgYzArgICAgICAgICAgICBt6bXsnA+8vceY8jKWpEuzBxt8fKecOxpdQlnwnj8p4NMbVmOr2sGfHm/TPP082yBKuqITEheFgkNIYarMbJxxZq2aUrxXI8peLb6uO/DWpPeolXqv3bB69JE19F6cTE+HLHvWmrqpyJG2s4/OvOGEeNFbr1aQ3iUxIXhmFnhp3PgCAgICAgICAgIF+h1llFi21MUsQko4xlTjGRnkePPpAvq2vqFFwF1m7qQVvVmLi3PVw2cnx5iBowEBAQEBAQEBAQEBAQEDIOOI4EdRCYmYncOpo9sFeFg3h8w+IfeZWxRPR6vDdqWr4cvOPXz/t2qLVsGUIYeHMeY6TCYmOr3sWTHlr3qTtbiQ11pNWkNKyskNOUqbdOreEmLTDDJgrZq+yav4eXdzH/ABL7iXJ/jvhndenyWAq/8Lf9+sjnDWJrl9lkeK8/rJ6qeKk81yWSum9b7WZkNdvETufBEBAQEBAQEBA9z2j7FHTbJ0Ws3SLWJbVDjkLdg1ZzywAAR3vA8NAQEBAQEBAQEBAQEBAQEBAQECdVrId5SVI6iRMRPVfHkvjt3qTqXa0W3AcC0Y/jUcPUfaY2xej3eF7YifDmj3x/Mfb4OyjBgCpBB5EHImE8nt1mt471Z3EpCFo5JgyGkTtFlhWate2kdOB/79JeJc2TFE9OTC29H+v3jXorXJ/zdGyorxXiIidovjmvOvRlbY0Vy8nkJ2PjCAgICAgIGxodSK3DGuu0cilgJUj0IIPjA+h9kbNmaptw6NFtA3jW4ZhgYyQwOCOPXEgfXClWpqam1FsqsADVt8JAIIH1A+kIfK+2W2djaRrKNJs2nUalGZHewWpRU4JBGM5cgjkMDxkpfML7d9mbCrvEndRQqjPQDoIFcBAQEBAQEBAQEBAQEBAQEBAQL9Lq3qOUYjvHNT5iVtWLdXRg4rLgndJ19He0W2kfAf8ALbv/AHD69PWYWxTHR9Dwva2LL4cnhn5f17/i6omL1oSELwi6wrau2nesvDiy10jVaV8R3faTMbUx5LU9sLgiNxH2lecN4rjvzh42dr4ggICAgICAgeu7K7Y02g01trA3au5t2upeArqXq7EcMt0GT7o74G1sj8TNVTcWsVLaWI/JA3Cg/gbnnzz6QOb2+12m1WpGs0rHGoQG6pgVsruUANkcsEbpyMgnegeZgICAgICAgICAgICAgICAgICAgICBuaLaVlXAHeX5G4j07pS2OLO3he0M3D8oncek/nJ6HQ7UrtwM7r/K39j1nNbHNX0vCdo4c/KJ1b0n+PVvyj0FVqZkxLHJXbnsSh/hPOadXm2mcVvYv9grcQecruYdH+Gl+cPIzsfGkBAQEBAQEBAQEBAQEBAQEBAQEBAQEBAQEBAQEBAQEBAQOpodtPXgP+YvifeHkfvMrYono9bhO1suHw38Vfn8fu7+l1iWjKNk9VPBh6TntWa9X0WDisXERuk+7zY1FORESrmxRaHP3mT3eYmnKXnd7Jj8MPOzpfNEBAQEBAQEBAQEBAQEBAQEBAQEBAQEBAQEBAQEBAQEBAQECSMQQQSCORBwRC1bTWd1nUuxotuEe7aN4fOPi9R1mFsPo9rhu2LR4c0b9sdfe6qOjjeVgQeuZlMTHV7FLYssd6sxMP/Z"/>
          <p:cNvSpPr>
            <a:spLocks noChangeAspect="1" noChangeArrowheads="1"/>
          </p:cNvSpPr>
          <p:nvPr/>
        </p:nvSpPr>
        <p:spPr bwMode="auto">
          <a:xfrm>
            <a:off x="155575" y="-1444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endParaRPr lang="en-US" sz="180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115"/>
          <p:cNvSpPr txBox="1">
            <a:spLocks noChangeArrowheads="1"/>
          </p:cNvSpPr>
          <p:nvPr/>
        </p:nvSpPr>
        <p:spPr bwMode="auto">
          <a:xfrm>
            <a:off x="0" y="3527440"/>
            <a:ext cx="9144000" cy="248602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xtLst/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914354" eaLnBrk="1" hangingPunct="1">
              <a:lnSpc>
                <a:spcPct val="90000"/>
              </a:lnSpc>
            </a:pPr>
            <a:endParaRPr lang="en-US" altLang="en-US" sz="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914354" eaLnBrk="1" hangingPunct="1">
              <a:lnSpc>
                <a:spcPct val="90000"/>
              </a:lnSpc>
            </a:pPr>
            <a:r>
              <a:rPr lang="en-US" alt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College </a:t>
            </a:r>
            <a:r>
              <a:rPr lang="en-US" altLang="en-US" sz="2400" kern="0" dirty="0">
                <a:solidFill>
                  <a:srgbClr val="000000"/>
                </a:solidFill>
                <a:latin typeface="Arial"/>
                <a:cs typeface="Arial"/>
              </a:rPr>
              <a:t>of Natural and Applied Sciences</a:t>
            </a:r>
          </a:p>
          <a:p>
            <a:pPr defTabSz="914354" eaLnBrk="1" hangingPunct="1">
              <a:lnSpc>
                <a:spcPct val="90000"/>
              </a:lnSpc>
            </a:pPr>
            <a:endParaRPr lang="en-US" alt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914354" eaLnBrk="1" hangingPunct="1">
              <a:lnSpc>
                <a:spcPct val="90000"/>
              </a:lnSpc>
            </a:pPr>
            <a:endParaRPr lang="en-US" alt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914354" eaLnBrk="1" hangingPunct="1">
              <a:lnSpc>
                <a:spcPct val="90000"/>
              </a:lnSpc>
            </a:pPr>
            <a:endParaRPr lang="en-US" alt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914354" eaLnBrk="1" hangingPunct="1">
              <a:lnSpc>
                <a:spcPct val="90000"/>
              </a:lnSpc>
            </a:pPr>
            <a:r>
              <a:rPr lang="en-US" alt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Mentor</a:t>
            </a:r>
            <a:r>
              <a:rPr lang="en-US" altLang="en-US" sz="2400" kern="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alt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Dr. Timothy </a:t>
            </a:r>
            <a:r>
              <a:rPr lang="en-US" altLang="en-US" sz="2400" kern="0" dirty="0">
                <a:solidFill>
                  <a:srgbClr val="000000"/>
                </a:solidFill>
                <a:latin typeface="Arial"/>
                <a:cs typeface="Arial"/>
              </a:rPr>
              <a:t>Righetti</a:t>
            </a:r>
          </a:p>
          <a:p>
            <a:pPr defTabSz="914354" eaLnBrk="1" hangingPunct="1">
              <a:lnSpc>
                <a:spcPct val="90000"/>
              </a:lnSpc>
            </a:pPr>
            <a:r>
              <a:rPr lang="en-US" altLang="en-US" sz="2400" kern="0" dirty="0">
                <a:solidFill>
                  <a:srgbClr val="000000"/>
                </a:solidFill>
                <a:latin typeface="Arial"/>
                <a:cs typeface="Arial"/>
              </a:rPr>
              <a:t>Funding Agency: NIH/NIDDK STEP-UP</a:t>
            </a:r>
          </a:p>
          <a:p>
            <a:pPr algn="r" defTabSz="914354" eaLnBrk="1" hangingPunct="1">
              <a:lnSpc>
                <a:spcPct val="90000"/>
              </a:lnSpc>
            </a:pPr>
            <a:endParaRPr lang="en-US" altLang="en-US" sz="2400" kern="0" dirty="0">
              <a:solidFill>
                <a:srgbClr val="003300"/>
              </a:solidFill>
              <a:latin typeface="Arial"/>
              <a:cs typeface="Arial"/>
            </a:endParaRPr>
          </a:p>
        </p:txBody>
      </p:sp>
      <p:pic>
        <p:nvPicPr>
          <p:cNvPr id="10" name="Picture 122" descr="IMG_07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93" y="4029075"/>
            <a:ext cx="2926014" cy="119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90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deejadams.com/wp-content/uploads/2014/11/the-end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94" y="1244049"/>
            <a:ext cx="6663212" cy="4997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0" y="83765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</a:rPr>
              <a:t>Always be careful when analyzing ratios! </a:t>
            </a:r>
          </a:p>
          <a:p>
            <a:pPr algn="ctr"/>
            <a:r>
              <a:rPr lang="en-US" sz="380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</a:rPr>
              <a:t>	</a:t>
            </a:r>
            <a:r>
              <a:rPr lang="en-US" sz="3800" dirty="0" smtClean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</a:rPr>
              <a:t>	</a:t>
            </a:r>
            <a:endParaRPr lang="en-US" sz="3800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833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api.ning.com/files/SWXdzvDqQaJpBpSSb6tHtbTcL5lYF4yE7f0LBCudlZv-3lnxzZ*msB3bsvs4dzEFe-yVNcBHwAYCp7DttlYoXBpa-3Rete0o/ReKruiTInDoYouHaveAnyQuestio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458" r="1551" b="5226"/>
          <a:stretch/>
        </p:blipFill>
        <p:spPr bwMode="auto">
          <a:xfrm>
            <a:off x="0" y="9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85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assets.inhabitat.com/wp-content/blogs.dir/1/files/2012/06/shutterstock-plant-root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1" b="12708"/>
          <a:stretch/>
        </p:blipFill>
        <p:spPr bwMode="auto">
          <a:xfrm>
            <a:off x="-1806" y="2764971"/>
            <a:ext cx="9145806" cy="409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0629" y="711199"/>
            <a:ext cx="8897257" cy="5965372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58057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 w="19050">
                  <a:solidFill>
                    <a:srgbClr val="33CC33"/>
                  </a:solidFill>
                  <a:prstDash val="solid"/>
                </a:ln>
                <a:solidFill>
                  <a:srgbClr val="33CC33"/>
                </a:solidFill>
                <a:effectLst>
                  <a:reflection blurRad="6350" stA="55000" endA="300" endPos="45500" dir="5400000" sy="-100000" algn="bl" rotWithShape="0"/>
                </a:effectLst>
                <a:latin typeface="Harrington" panose="04040505050A02020702" pitchFamily="82" charset="0"/>
              </a:rPr>
              <a:t>References</a:t>
            </a:r>
            <a:endParaRPr lang="en-US" sz="4800" b="1" dirty="0">
              <a:ln w="19050">
                <a:solidFill>
                  <a:srgbClr val="33CC33"/>
                </a:solidFill>
                <a:prstDash val="solid"/>
              </a:ln>
              <a:solidFill>
                <a:srgbClr val="33CC33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9" y="920486"/>
            <a:ext cx="889725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lvl="0" indent="-465138">
              <a:lnSpc>
                <a:spcPct val="115000"/>
              </a:lnSpc>
              <a:buClr>
                <a:srgbClr val="92D050"/>
              </a:buClr>
              <a:buSzPct val="70000"/>
            </a:pPr>
            <a:r>
              <a:rPr lang="en-PH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Pearson, K. 1897. On a form of spurious correlation which may arise when indices are used in the measurement of organs. Proc. R.  Doc. London. 60: 489-502.</a:t>
            </a:r>
          </a:p>
          <a:p>
            <a:pPr marL="465138" lvl="0" indent="-465138">
              <a:lnSpc>
                <a:spcPct val="115000"/>
              </a:lnSpc>
              <a:buClr>
                <a:srgbClr val="92D050"/>
              </a:buClr>
              <a:buSzPct val="70000"/>
            </a:pPr>
            <a:endParaRPr lang="en-PH" sz="1600" dirty="0" smtClean="0">
              <a:solidFill>
                <a:prstClr val="white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465138" lvl="0" indent="-465138">
              <a:lnSpc>
                <a:spcPct val="115000"/>
              </a:lnSpc>
              <a:buClr>
                <a:srgbClr val="92D050"/>
              </a:buClr>
              <a:buSzPct val="70000"/>
            </a:pPr>
            <a:r>
              <a:rPr lang="en-PH" dirty="0" smtClean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Tanner</a:t>
            </a:r>
            <a:r>
              <a:rPr lang="en-PH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, J.M. 1949. Fallacy of per-weight and per-surface are standards and their relation to spurious correlation. J. Appl. Physiology. </a:t>
            </a:r>
          </a:p>
          <a:p>
            <a:pPr marL="465138" lvl="0" indent="-465138">
              <a:lnSpc>
                <a:spcPct val="115000"/>
              </a:lnSpc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PH" sz="1600" dirty="0">
              <a:solidFill>
                <a:prstClr val="white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465138" lvl="0" indent="-465138">
              <a:lnSpc>
                <a:spcPct val="115000"/>
              </a:lnSpc>
              <a:buClr>
                <a:srgbClr val="92D050"/>
              </a:buClr>
              <a:buSzPct val="70000"/>
            </a:pPr>
            <a:r>
              <a:rPr lang="en-PH" dirty="0" err="1" smtClean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Kratochvil</a:t>
            </a:r>
            <a:r>
              <a:rPr lang="en-PH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, L. and </a:t>
            </a:r>
            <a:r>
              <a:rPr lang="en-PH" dirty="0" err="1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Flegr</a:t>
            </a:r>
            <a:r>
              <a:rPr lang="en-PH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, J. 2009. Differences in the 2nd to 4th digit ratios in humans reflect shifts along the common </a:t>
            </a:r>
            <a:r>
              <a:rPr lang="en-PH" dirty="0" err="1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allometric</a:t>
            </a:r>
            <a:r>
              <a:rPr lang="en-PH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line. Biology Letters 5: 643-646.</a:t>
            </a:r>
          </a:p>
          <a:p>
            <a:pPr marL="231762" lvl="0" indent="-231762">
              <a:lnSpc>
                <a:spcPct val="115000"/>
              </a:lnSpc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600" dirty="0" smtClean="0">
              <a:solidFill>
                <a:prstClr val="white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>
              <a:lnSpc>
                <a:spcPct val="115000"/>
              </a:lnSpc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PH" sz="1600" dirty="0">
              <a:solidFill>
                <a:prstClr val="white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lvl="0">
              <a:lnSpc>
                <a:spcPct val="115000"/>
              </a:lnSpc>
              <a:buClr>
                <a:srgbClr val="92D050"/>
              </a:buClr>
              <a:buSzPct val="70000"/>
            </a:pPr>
            <a:r>
              <a:rPr lang="en-PH" sz="2500" dirty="0" smtClean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I </a:t>
            </a:r>
            <a:r>
              <a:rPr lang="en-PH" sz="25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would like to acknowledge: </a:t>
            </a:r>
          </a:p>
          <a:p>
            <a:pPr marL="347663" lvl="0" indent="-231775">
              <a:lnSpc>
                <a:spcPct val="115000"/>
              </a:lnSpc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PH" sz="25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Maegan </a:t>
            </a:r>
            <a:r>
              <a:rPr lang="en-PH" sz="2500" dirty="0" err="1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Delfin</a:t>
            </a:r>
            <a:r>
              <a:rPr lang="en-PH" sz="25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for </a:t>
            </a:r>
            <a:r>
              <a:rPr lang="en-PH" sz="2500" dirty="0" smtClean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taking </a:t>
            </a:r>
            <a:r>
              <a:rPr lang="en-PH" sz="25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the photographs presented here</a:t>
            </a:r>
            <a:r>
              <a:rPr lang="en-PH" sz="2500" dirty="0" smtClean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.</a:t>
            </a:r>
            <a:endParaRPr lang="en-PH" sz="2500" dirty="0">
              <a:solidFill>
                <a:prstClr val="white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347663" lvl="0" indent="-231775">
              <a:lnSpc>
                <a:spcPct val="115000"/>
              </a:lnSpc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PH" sz="2500" dirty="0" smtClean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Cathy and Tina Nguyen, and the rest of the crew who are working in Dr. </a:t>
            </a:r>
            <a:r>
              <a:rPr lang="en-PH" sz="2500" dirty="0" err="1" smtClean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Righetti’s</a:t>
            </a:r>
            <a:r>
              <a:rPr lang="en-PH" sz="2500" dirty="0" smtClean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lab, for </a:t>
            </a:r>
            <a:r>
              <a:rPr lang="en-PH" sz="25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helping </a:t>
            </a:r>
            <a:r>
              <a:rPr lang="en-PH" sz="2500" dirty="0" smtClean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me set </a:t>
            </a:r>
            <a:r>
              <a:rPr lang="en-PH" sz="25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up </a:t>
            </a:r>
            <a:r>
              <a:rPr lang="en-PH" sz="2500" dirty="0" smtClean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my experiment. </a:t>
            </a:r>
            <a:r>
              <a:rPr lang="en-PH" sz="2500" dirty="0" smtClean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Wingdings" panose="05000000000000000000" pitchFamily="2" charset="2"/>
              </a:rPr>
              <a:t></a:t>
            </a:r>
            <a:endParaRPr lang="en-PH" sz="1600" dirty="0">
              <a:solidFill>
                <a:prstClr val="white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>
              <a:lnSpc>
                <a:spcPct val="115000"/>
              </a:lnSpc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600" dirty="0" smtClean="0">
              <a:solidFill>
                <a:prstClr val="white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>
              <a:lnSpc>
                <a:spcPct val="115000"/>
              </a:lnSpc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600" dirty="0">
              <a:solidFill>
                <a:prstClr val="white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lvl="0">
              <a:lnSpc>
                <a:spcPct val="115000"/>
              </a:lnSpc>
              <a:buClr>
                <a:srgbClr val="92D050"/>
              </a:buClr>
              <a:buSzPct val="70000"/>
            </a:pPr>
            <a:endParaRPr lang="en-US" sz="1600" dirty="0" smtClean="0">
              <a:solidFill>
                <a:prstClr val="white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194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enerationcp.org/sunsetblog/wp-content/uploads/2015/10/Cowpea_field_II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6" y="-1"/>
            <a:ext cx="91592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95087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 w="19050">
                  <a:solidFill>
                    <a:srgbClr val="00CCFF"/>
                  </a:solidFill>
                  <a:prstDash val="solid"/>
                </a:ln>
                <a:solidFill>
                  <a:srgbClr val="00CC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arrington" panose="04040505050A02020702" pitchFamily="82" charset="0"/>
              </a:rPr>
              <a:t>Math</a:t>
            </a:r>
            <a:endParaRPr lang="en-US" sz="5400" dirty="0">
              <a:latin typeface="Harrington" panose="04040505050A020207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08" t="2401" r="2210" b="5741"/>
          <a:stretch/>
        </p:blipFill>
        <p:spPr>
          <a:xfrm>
            <a:off x="-29032" y="737030"/>
            <a:ext cx="4601030" cy="3207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1187" y="736689"/>
            <a:ext cx="16691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660066"/>
                </a:solidFill>
                <a:latin typeface="Levenim MT"/>
              </a:rPr>
              <a:t>y = mx + b</a:t>
            </a:r>
            <a:endParaRPr lang="en-PH" sz="2500" dirty="0">
              <a:solidFill>
                <a:srgbClr val="660066"/>
              </a:solidFill>
              <a:latin typeface="Levenim MT"/>
            </a:endParaRPr>
          </a:p>
        </p:txBody>
      </p:sp>
      <p:pic>
        <p:nvPicPr>
          <p:cNvPr id="9" name="Picture 9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2400" r="2252" b="4972"/>
          <a:stretch/>
        </p:blipFill>
        <p:spPr>
          <a:xfrm>
            <a:off x="4586514" y="733019"/>
            <a:ext cx="4557486" cy="321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67016" y="736689"/>
            <a:ext cx="25182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660066"/>
                </a:solidFill>
                <a:latin typeface="Levenim MT"/>
              </a:rPr>
              <a:t>y/x = b </a:t>
            </a:r>
            <a:r>
              <a:rPr lang="en-US" sz="2500" dirty="0">
                <a:solidFill>
                  <a:srgbClr val="660066"/>
                </a:solidFill>
                <a:latin typeface="Levenim MT"/>
              </a:rPr>
              <a:t>(1/x) + m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2618" r="2553" b="5477"/>
          <a:stretch/>
        </p:blipFill>
        <p:spPr bwMode="auto">
          <a:xfrm>
            <a:off x="-35932" y="3981975"/>
            <a:ext cx="4601030" cy="291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41187" y="3991769"/>
            <a:ext cx="16691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660066"/>
                </a:solidFill>
                <a:latin typeface="Levenim MT"/>
              </a:rPr>
              <a:t>y = mx + b</a:t>
            </a:r>
            <a:endParaRPr lang="en-PH" sz="2500" dirty="0">
              <a:solidFill>
                <a:srgbClr val="660066"/>
              </a:solidFill>
              <a:latin typeface="Levenim MT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1822" r="2001" b="5204"/>
          <a:stretch/>
        </p:blipFill>
        <p:spPr bwMode="auto">
          <a:xfrm>
            <a:off x="4581524" y="3981975"/>
            <a:ext cx="4562475" cy="289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71180" y="3981975"/>
            <a:ext cx="25182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660066"/>
                </a:solidFill>
                <a:latin typeface="Levenim MT"/>
              </a:rPr>
              <a:t>y/x = b </a:t>
            </a:r>
            <a:r>
              <a:rPr lang="en-US" sz="2500" dirty="0">
                <a:solidFill>
                  <a:srgbClr val="660066"/>
                </a:solidFill>
                <a:latin typeface="Levenim MT"/>
              </a:rPr>
              <a:t>(1/x) + m</a:t>
            </a:r>
          </a:p>
        </p:txBody>
      </p:sp>
    </p:spTree>
    <p:extLst>
      <p:ext uri="{BB962C8B-B14F-4D97-AF65-F5344CB8AC3E}">
        <p14:creationId xmlns:p14="http://schemas.microsoft.com/office/powerpoint/2010/main" val="445028600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eskepticsguide.org/wp-content/uploads/2015/02/2015-022-19-560x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2941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304806" y="304807"/>
            <a:ext cx="8458201" cy="6248400"/>
          </a:xfrm>
          <a:prstGeom prst="round2DiagRect">
            <a:avLst/>
          </a:prstGeom>
          <a:solidFill>
            <a:schemeClr val="tx1">
              <a:alpha val="4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584" y="210412"/>
            <a:ext cx="9144000" cy="1219200"/>
          </a:xfrm>
        </p:spPr>
        <p:txBody>
          <a:bodyPr>
            <a:normAutofit/>
          </a:bodyPr>
          <a:lstStyle/>
          <a:p>
            <a:r>
              <a:rPr lang="en-US" sz="6601" b="1" dirty="0">
                <a:ln w="19050">
                  <a:solidFill>
                    <a:srgbClr val="00CCFF"/>
                  </a:solidFill>
                  <a:prstDash val="solid"/>
                </a:ln>
                <a:solidFill>
                  <a:srgbClr val="00CC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arrington" panose="04040505050A02020702" pitchFamily="82" charset="0"/>
              </a:rPr>
              <a:t>Introduction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222" y="1905002"/>
            <a:ext cx="8458201" cy="4114799"/>
          </a:xfrm>
        </p:spPr>
        <p:txBody>
          <a:bodyPr>
            <a:normAutofit/>
          </a:bodyPr>
          <a:lstStyle/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3000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Scientists </a:t>
            </a:r>
            <a:r>
              <a:rPr lang="en-US" sz="3000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regularly use </a:t>
            </a:r>
            <a:r>
              <a:rPr lang="en-US" sz="3000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ratios, however, ratios can produce misleading interpretations.</a:t>
            </a:r>
          </a:p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lvl="1"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Local importance: Ratios are extensively used for both terrestrial and marine research at University of Guam</a:t>
            </a:r>
          </a:p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20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3000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Ratio problems have been well-known for over a hundred years.</a:t>
            </a:r>
          </a:p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lvl="1"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Scientists often ignore the issue and use inappropriate statistics.</a:t>
            </a:r>
          </a:p>
          <a:p>
            <a:pPr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20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0" indent="0">
              <a:buNone/>
            </a:pPr>
            <a:endParaRPr lang="en-US" sz="35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10800000" flipV="1">
            <a:off x="0" y="6553203"/>
            <a:ext cx="8229600" cy="304804"/>
          </a:xfrm>
          <a:prstGeom prst="rect">
            <a:avLst/>
          </a:prstGeom>
        </p:spPr>
        <p:txBody>
          <a:bodyPr vert="horz" lIns="91440" tIns="45721" rIns="91440" bIns="45721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Sources</a:t>
            </a:r>
            <a:r>
              <a:rPr lang="en-US" sz="2000" dirty="0" smtClean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:</a:t>
            </a:r>
            <a:endParaRPr lang="en-US" dirty="0">
              <a:solidFill>
                <a:prstClr val="black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10909" y="1576318"/>
            <a:ext cx="7543801" cy="0"/>
          </a:xfrm>
          <a:prstGeom prst="line">
            <a:avLst/>
          </a:prstGeom>
          <a:ln w="127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65319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92" y="-15818"/>
            <a:ext cx="9172691" cy="6858000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150126" y="152404"/>
            <a:ext cx="8816454" cy="6553213"/>
          </a:xfrm>
          <a:prstGeom prst="round2Diag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692" y="22405"/>
            <a:ext cx="9144000" cy="930223"/>
          </a:xfrm>
        </p:spPr>
        <p:txBody>
          <a:bodyPr>
            <a:noAutofit/>
          </a:bodyPr>
          <a:lstStyle/>
          <a:p>
            <a:r>
              <a:rPr lang="en-US" sz="5900" b="1" dirty="0" smtClean="0">
                <a:ln w="19050">
                  <a:solidFill>
                    <a:srgbClr val="33CC33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arrington" panose="04040505050A02020702" pitchFamily="82" charset="0"/>
                <a:ea typeface="+mn-ea"/>
                <a:cs typeface="+mn-cs"/>
              </a:rPr>
              <a:t>Objectives</a:t>
            </a:r>
            <a:endParaRPr lang="en-US" sz="59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26" y="952628"/>
            <a:ext cx="8816454" cy="5752990"/>
          </a:xfrm>
        </p:spPr>
        <p:txBody>
          <a:bodyPr>
            <a:noAutofit/>
          </a:bodyPr>
          <a:lstStyle/>
          <a:p>
            <a:pPr marL="350838" lvl="0" indent="-35083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350838" lvl="0" indent="-35083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350838" lvl="0" indent="-35083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lvl="0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PH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350838" lvl="0" indent="-35083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PH" sz="29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To develop a laboratory experiment, using cowpea (</a:t>
            </a:r>
            <a:r>
              <a:rPr lang="en-PH" sz="2900" i="1" dirty="0" err="1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Vigna</a:t>
            </a:r>
            <a:r>
              <a:rPr lang="en-PH" sz="2900" i="1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  </a:t>
            </a:r>
            <a:r>
              <a:rPr lang="en-PH" sz="2900" i="1" dirty="0" err="1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ung</a:t>
            </a:r>
            <a:r>
              <a:rPr lang="en-PH" sz="2900" dirty="0" err="1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uiculata</a:t>
            </a:r>
            <a:r>
              <a:rPr lang="en-PH" sz="29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) plants, that would demonstrate the </a:t>
            </a:r>
            <a:r>
              <a:rPr lang="en-PH" sz="2900" b="1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“ratio problem” </a:t>
            </a:r>
          </a:p>
          <a:p>
            <a:pPr marL="350838" lvl="0" indent="-35083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b="1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350838" lvl="0" indent="-35083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b="1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350838" lvl="0" indent="-35083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b="1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350838" lvl="0" indent="-35083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b="1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350838" lvl="0" indent="-35083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b="1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350838" lvl="0" indent="-35083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b="1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350838" lvl="0" indent="-35083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b="1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350838" lvl="0" indent="-35083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b="1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lvl="0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lvl="0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lvl="0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lvl="0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PH" sz="100" b="1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350838" lvl="0" indent="-35083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29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To analyze the leaf darkness and shoot-root ratio of the plants </a:t>
            </a:r>
            <a:endParaRPr lang="en-PH" sz="2900" b="1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r>
              <a:rPr lang="en-US" sz="5200" b="1" dirty="0" smtClean="0">
                <a:ln w="19050">
                  <a:solidFill>
                    <a:srgbClr val="00CCFF"/>
                  </a:solidFill>
                  <a:prstDash val="solid"/>
                </a:ln>
                <a:solidFill>
                  <a:srgbClr val="00CC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arrington" panose="04040505050A02020702" pitchFamily="82" charset="0"/>
                <a:ea typeface="+mj-ea"/>
                <a:cs typeface="+mj-cs"/>
              </a:rPr>
              <a:t>Hypothesis</a:t>
            </a: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177800" lvl="0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prstClr val="white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177800" lvl="0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>
              <a:solidFill>
                <a:prstClr val="white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177800" lvl="0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prstClr val="white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177800" lvl="0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>
              <a:solidFill>
                <a:prstClr val="white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177800" lvl="0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prstClr val="white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177800" lvl="0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PH" sz="100" dirty="0" smtClean="0">
              <a:solidFill>
                <a:prstClr val="white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573088" lvl="0" indent="-395288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PH" sz="3000" dirty="0" smtClean="0">
                <a:solidFill>
                  <a:prstClr val="white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After making a very simple analysis (leaf pigmentation), students </a:t>
            </a:r>
            <a:r>
              <a:rPr lang="en-PH" sz="30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will </a:t>
            </a:r>
            <a:r>
              <a:rPr lang="en-PH" sz="3000" dirty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misinterpret results, if unaware of ratio </a:t>
            </a:r>
            <a:r>
              <a:rPr lang="en-PH" sz="30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difficulties while analyzing shoot-root ratios.</a:t>
            </a:r>
          </a:p>
          <a:p>
            <a:pPr marL="231762" lvl="0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lvl="0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lvl="0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lvl="0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lvl="0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lvl="0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lvl="0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lvl="0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lvl="0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lvl="0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lvl="0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PH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24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2400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2400" dirty="0"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2400" dirty="0"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231762" indent="-231762">
              <a:buNone/>
            </a:pPr>
            <a:endParaRPr lang="en-US" sz="2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38205" y="952628"/>
            <a:ext cx="7543801" cy="0"/>
          </a:xfrm>
          <a:prstGeom prst="line">
            <a:avLst/>
          </a:prstGeom>
          <a:ln w="127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38205" y="4323285"/>
            <a:ext cx="7543801" cy="0"/>
          </a:xfrm>
          <a:prstGeom prst="line">
            <a:avLst/>
          </a:prstGeom>
          <a:ln w="127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81705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006" t="51851" r="26272" b="3708"/>
          <a:stretch/>
        </p:blipFill>
        <p:spPr>
          <a:xfrm>
            <a:off x="-13372" y="3773714"/>
            <a:ext cx="4500420" cy="3068468"/>
          </a:xfrm>
          <a:prstGeom prst="rect">
            <a:avLst/>
          </a:prstGeom>
        </p:spPr>
      </p:pic>
      <p:pic>
        <p:nvPicPr>
          <p:cNvPr id="1030" name="Picture 6" descr="http://2.wlimg.com/product_images/bc-full/dir_108/3212891/dihydrate-dibasic-calcium-phosphate-1859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09" y="3339943"/>
            <a:ext cx="4687943" cy="352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serendib.btoptions.lk/cpanel/uploader/763/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1"/>
          <a:stretch/>
        </p:blipFill>
        <p:spPr bwMode="auto">
          <a:xfrm>
            <a:off x="4597015" y="1"/>
            <a:ext cx="4532637" cy="343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cx.images-amazon.com/images/I/51qDVvlbOIL._SX425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8" y="0"/>
            <a:ext cx="4622133" cy="39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267827" y="290287"/>
            <a:ext cx="8534980" cy="6262923"/>
          </a:xfrm>
          <a:prstGeom prst="round2Diag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348" y="152405"/>
            <a:ext cx="9144000" cy="11430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n w="19050">
                  <a:solidFill>
                    <a:srgbClr val="33CC33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arrington" panose="04040505050A02020702" pitchFamily="82" charset="0"/>
              </a:rPr>
              <a:t>Materials &amp; Methods</a:t>
            </a:r>
            <a:endParaRPr lang="en-US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27" y="1371601"/>
            <a:ext cx="8654787" cy="5181609"/>
          </a:xfrm>
        </p:spPr>
        <p:txBody>
          <a:bodyPr>
            <a:noAutofit/>
          </a:bodyPr>
          <a:lstStyle/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801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801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1801" dirty="0"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1801" dirty="0"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231762" indent="-231762">
              <a:buNone/>
            </a:pPr>
            <a:endParaRPr lang="en-US" sz="1801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28691" y="6553213"/>
            <a:ext cx="9172699" cy="288969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1401" dirty="0">
              <a:solidFill>
                <a:prstClr val="white"/>
              </a:solidFill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0" indent="0">
              <a:buNone/>
            </a:pPr>
            <a:endParaRPr lang="en-US" sz="1401" dirty="0">
              <a:solidFill>
                <a:prstClr val="white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38205" y="1371601"/>
            <a:ext cx="7543801" cy="0"/>
          </a:xfrm>
          <a:prstGeom prst="line">
            <a:avLst/>
          </a:prstGeom>
          <a:ln w="127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495302" y="1600219"/>
            <a:ext cx="4236491" cy="5105399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1801" dirty="0">
              <a:solidFill>
                <a:prstClr val="black"/>
              </a:solidFill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1801" dirty="0">
              <a:solidFill>
                <a:prstClr val="black"/>
              </a:solidFill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0" indent="0">
              <a:buNone/>
            </a:pPr>
            <a:endParaRPr lang="en-US" sz="1801" dirty="0">
              <a:solidFill>
                <a:prstClr val="black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67828" y="1509484"/>
            <a:ext cx="8644016" cy="4967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82" indent="-342882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7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1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6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7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Arial" panose="020B0604020202020204" pitchFamily="34" charset="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Arial" panose="020B0604020202020204" pitchFamily="34" charset="0"/>
              <a:buNone/>
            </a:pPr>
            <a:endParaRPr lang="en-US" sz="100" b="1" dirty="0" smtClean="0">
              <a:ln w="19050">
                <a:solidFill>
                  <a:srgbClr val="00CCFF"/>
                </a:solidFill>
                <a:prstDash val="solid"/>
              </a:ln>
              <a:solidFill>
                <a:srgbClr val="00CC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  <a:ea typeface="+mj-ea"/>
              <a:cs typeface="+mj-cs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27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Planted 480 cowpeas (</a:t>
            </a:r>
            <a:r>
              <a:rPr lang="en-US" sz="2700" i="1" dirty="0" err="1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Vigna</a:t>
            </a:r>
            <a:r>
              <a:rPr lang="en-US" sz="2700" i="1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 </a:t>
            </a:r>
            <a:r>
              <a:rPr lang="en-US" sz="2700" i="1" dirty="0" err="1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unguiculata</a:t>
            </a:r>
            <a:r>
              <a:rPr lang="en-US" sz="27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) with various nitrogen and phosphorus treatments </a:t>
            </a: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27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Removed cotyledons after a week</a:t>
            </a:r>
            <a:endParaRPr lang="en-US" sz="2700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27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Harvested 160 plants a week after the cotyledons were removed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Measured the leaves’ green pigment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    of two and four-week old plants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r>
              <a:rPr lang="en-US" sz="2500" dirty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 </a:t>
            </a: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    (photographically using </a:t>
            </a:r>
            <a:r>
              <a:rPr lang="en-US" sz="2500" b="1" dirty="0" err="1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ImageJ</a:t>
            </a: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)</a:t>
            </a: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24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2400" dirty="0" smtClean="0"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231762" indent="-231762">
              <a:buFont typeface="Arial" panose="020B0604020202020204" pitchFamily="34" charset="0"/>
              <a:buNone/>
            </a:pPr>
            <a:endParaRPr lang="en-US" sz="2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1" name="Picture 6" descr="http://cf.ydcdn.net/1.0.1.58/images/main/A5cotyledo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6" r="4779" b="6110"/>
          <a:stretch/>
        </p:blipFill>
        <p:spPr bwMode="auto">
          <a:xfrm>
            <a:off x="4999877" y="3514530"/>
            <a:ext cx="2699337" cy="31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7069540" y="6168788"/>
            <a:ext cx="6296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99214" y="5968733"/>
            <a:ext cx="682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root</a:t>
            </a:r>
            <a:endParaRPr lang="en-PH" sz="20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907103" y="4792639"/>
            <a:ext cx="7921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89686" y="4592584"/>
            <a:ext cx="847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shoot</a:t>
            </a:r>
            <a:endParaRPr lang="en-PH" sz="20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l="1749" t="1633" r="48217" b="26167"/>
          <a:stretch/>
        </p:blipFill>
        <p:spPr>
          <a:xfrm>
            <a:off x="4979280" y="3501555"/>
            <a:ext cx="4034559" cy="318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1351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enerationcp.org/sunsetblog/wp-content/uploads/2015/10/Cowpea_field_II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6" y="-1"/>
            <a:ext cx="91592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4517" y="116981"/>
            <a:ext cx="9159229" cy="6604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00099" y="844589"/>
            <a:ext cx="7543801" cy="0"/>
          </a:xfrm>
          <a:prstGeom prst="line">
            <a:avLst/>
          </a:prstGeom>
          <a:ln w="127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2214526" y="4689862"/>
            <a:ext cx="5992669" cy="1625248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882" indent="-342882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7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1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6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7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  <a:buClr>
                <a:srgbClr val="92D050"/>
              </a:buClr>
              <a:buSzPct val="70000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Tempus Sans ITC" panose="04020404030D07020202" pitchFamily="82" charset="0"/>
                <a:cs typeface="Levenim MT" panose="02010502060101010101"/>
              </a:rPr>
              <a:t>Time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  <a:buClr>
                <a:srgbClr val="92D050"/>
              </a:buClr>
              <a:buSzPct val="70000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Tempus Sans ITC" panose="04020404030D07020202" pitchFamily="82" charset="0"/>
                <a:cs typeface="Levenim MT" panose="02010502060101010101"/>
              </a:rPr>
              <a:t>Cotyledon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  <a:buClr>
                <a:srgbClr val="92D050"/>
              </a:buClr>
              <a:buSzPct val="70000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Tempus Sans ITC" panose="04020404030D07020202" pitchFamily="82" charset="0"/>
                <a:cs typeface="Levenim MT" panose="02010502060101010101"/>
              </a:rPr>
              <a:t>Time x Cotyledon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  <a:buClr>
                <a:srgbClr val="92D050"/>
              </a:buClr>
              <a:buSzPct val="70000"/>
              <a:buNone/>
            </a:pPr>
            <a:r>
              <a:rPr lang="en-US" sz="2400" b="1" dirty="0">
                <a:solidFill>
                  <a:schemeClr val="bg1"/>
                </a:solidFill>
                <a:latin typeface="Tempus Sans ITC" panose="04020404030D07020202" pitchFamily="82" charset="0"/>
                <a:cs typeface="Levenim MT" panose="02010502060101010101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empus Sans ITC" panose="04020404030D07020202" pitchFamily="82" charset="0"/>
                <a:cs typeface="Levenim MT" panose="02010502060101010101"/>
              </a:rPr>
              <a:t>         </a:t>
            </a:r>
            <a:r>
              <a:rPr lang="en-US" sz="2400" b="1" dirty="0" smtClean="0">
                <a:solidFill>
                  <a:schemeClr val="bg1"/>
                </a:solidFill>
                <a:latin typeface="Tempus Sans ITC" panose="04020404030D07020202" pitchFamily="82" charset="0"/>
                <a:cs typeface="Levenim MT" panose="02010502060101010101"/>
              </a:rPr>
              <a:t>0.038</a:t>
            </a:r>
            <a:endParaRPr lang="en-US" sz="2400" b="1" dirty="0" smtClean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  <a:buClr>
                <a:srgbClr val="92D050"/>
              </a:buClr>
              <a:buSzPct val="70000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Tempus Sans ITC" panose="04020404030D07020202" pitchFamily="82" charset="0"/>
                <a:cs typeface="Levenim MT" panose="02010502060101010101"/>
              </a:rPr>
              <a:t>          0.001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  <a:buClr>
                <a:srgbClr val="92D050"/>
              </a:buClr>
              <a:buSzPct val="70000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Tempus Sans ITC" panose="04020404030D07020202" pitchFamily="82" charset="0"/>
                <a:cs typeface="Levenim MT" panose="02010502060101010101"/>
              </a:rPr>
              <a:t>          0.078</a:t>
            </a:r>
            <a:endParaRPr lang="en-PH" sz="2400" b="1" dirty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87" t="1896" r="2008" b="2712"/>
          <a:stretch/>
        </p:blipFill>
        <p:spPr>
          <a:xfrm>
            <a:off x="1076871" y="975218"/>
            <a:ext cx="7007495" cy="359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655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.sciencedaily.com/2015/02/150218122110_1_900x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5139"/>
          <a:stretch/>
        </p:blipFill>
        <p:spPr bwMode="auto">
          <a:xfrm>
            <a:off x="0" y="0"/>
            <a:ext cx="9144000" cy="685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170597" y="52032"/>
            <a:ext cx="8802805" cy="6619164"/>
          </a:xfrm>
          <a:prstGeom prst="round2DiagRect">
            <a:avLst/>
          </a:prstGeom>
          <a:solidFill>
            <a:schemeClr val="tx1">
              <a:alpha val="4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43011"/>
            <a:ext cx="9144000" cy="1143001"/>
          </a:xfrm>
        </p:spPr>
        <p:txBody>
          <a:bodyPr>
            <a:normAutofit/>
          </a:bodyPr>
          <a:lstStyle/>
          <a:p>
            <a:r>
              <a:rPr lang="en-US" sz="6601" b="1" dirty="0" smtClean="0">
                <a:ln w="19050">
                  <a:solidFill>
                    <a:srgbClr val="00CCFF"/>
                  </a:solidFill>
                  <a:prstDash val="solid"/>
                </a:ln>
                <a:solidFill>
                  <a:srgbClr val="00CC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arrington" panose="04040505050A02020702" pitchFamily="82" charset="0"/>
              </a:rPr>
              <a:t>Finger Ratio</a:t>
            </a:r>
            <a:endParaRPr lang="en-US" sz="6601" dirty="0">
              <a:ln w="19050">
                <a:solidFill>
                  <a:srgbClr val="33CC33"/>
                </a:solidFill>
                <a:prstDash val="solid"/>
              </a:ln>
              <a:solidFill>
                <a:srgbClr val="33CC3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Harrington" panose="04040505050A02020702" pitchFamily="8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142" r="8132" b="13989"/>
          <a:stretch/>
        </p:blipFill>
        <p:spPr>
          <a:xfrm>
            <a:off x="252484" y="1423982"/>
            <a:ext cx="4686776" cy="400696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00098" y="1286012"/>
            <a:ext cx="7543801" cy="0"/>
          </a:xfrm>
          <a:prstGeom prst="line">
            <a:avLst/>
          </a:prstGeom>
          <a:ln w="127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170597" y="5325100"/>
            <a:ext cx="4947314" cy="1248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82" indent="-342882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7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1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6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7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r>
              <a:rPr lang="en-US" sz="30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Finger Ratio: </a:t>
            </a:r>
          </a:p>
          <a:p>
            <a:pPr marL="341313" lvl="0" indent="0" defTabSz="91440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24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 </a:t>
            </a: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2</a:t>
            </a:r>
            <a:r>
              <a:rPr lang="en-US" sz="2500" baseline="300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nd</a:t>
            </a: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 digit (index):4</a:t>
            </a:r>
            <a:r>
              <a:rPr lang="en-US" sz="2500" baseline="300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th</a:t>
            </a: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 digit (ring)</a:t>
            </a:r>
            <a:endParaRPr lang="en-PH" sz="25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24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2400" dirty="0" smtClean="0"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2400" dirty="0" smtClean="0"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231762" indent="-231762">
              <a:buFont typeface="Arial" panose="020B0604020202020204" pitchFamily="34" charset="0"/>
              <a:buNone/>
            </a:pPr>
            <a:endParaRPr lang="en-US" sz="2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39261" y="1286012"/>
            <a:ext cx="4034140" cy="5398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82" indent="-342882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7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1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6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7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20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Finger ratios have been associated with gender, testosterone, homosexuality and mouse behavior (an NIH-funded project).</a:t>
            </a: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25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Two scientists presented evidence that the whole finger story is an artifact.</a:t>
            </a:r>
            <a:endParaRPr lang="en-PH" sz="25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2500" dirty="0" smtClean="0">
              <a:solidFill>
                <a:schemeClr val="bg1"/>
              </a:solidFill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2500" dirty="0" smtClean="0"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2500" dirty="0" smtClean="0"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231762" indent="-231762">
              <a:buFont typeface="Arial" panose="020B0604020202020204" pitchFamily="34" charset="0"/>
              <a:buNone/>
            </a:pPr>
            <a:endParaRPr lang="en-US" sz="25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2484" y="1549197"/>
            <a:ext cx="4686776" cy="536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82" indent="-342882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7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1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6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7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62" indent="-231762">
              <a:buFont typeface="Arial" panose="020B0604020202020204" pitchFamily="34" charset="0"/>
              <a:buNone/>
            </a:pP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   Dr. </a:t>
            </a:r>
            <a:r>
              <a:rPr lang="en-US" sz="2500" dirty="0" err="1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Righetti’s</a:t>
            </a: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     Jasmine’s                       </a:t>
            </a:r>
            <a:endParaRPr lang="en-US" sz="25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4947866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enerationcp.org/sunsetblog/wp-content/uploads/2015/10/Cowpea_field_II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6" y="-1"/>
            <a:ext cx="91592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3195" y="130629"/>
            <a:ext cx="9144000" cy="6604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516" y="0"/>
            <a:ext cx="9144000" cy="844589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 w="19050">
                  <a:solidFill>
                    <a:srgbClr val="33CC33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arrington" panose="04040505050A02020702" pitchFamily="82" charset="0"/>
              </a:rPr>
              <a:t>Data</a:t>
            </a:r>
            <a:endParaRPr lang="en-US" sz="5400" dirty="0">
              <a:latin typeface="Harrington" panose="04040505050A0202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030" y="5781912"/>
            <a:ext cx="9158514" cy="952716"/>
          </a:xfrm>
        </p:spPr>
        <p:txBody>
          <a:bodyPr>
            <a:noAutofit/>
          </a:bodyPr>
          <a:lstStyle/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r>
              <a:rPr lang="en-PH" sz="2000" dirty="0" smtClean="0">
                <a:solidFill>
                  <a:prstClr val="white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     The </a:t>
            </a:r>
            <a:r>
              <a:rPr lang="en-PH" sz="2000" dirty="0">
                <a:solidFill>
                  <a:prstClr val="white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effect of cotyledon removal upon emergence (week 1) on shoot-root ratio for two-week old cowpea (</a:t>
            </a:r>
            <a:r>
              <a:rPr lang="en-PH" sz="2000" i="1" dirty="0" err="1">
                <a:solidFill>
                  <a:prstClr val="white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Vigna</a:t>
            </a:r>
            <a:r>
              <a:rPr lang="en-PH" sz="2000" i="1" dirty="0">
                <a:solidFill>
                  <a:prstClr val="white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 </a:t>
            </a:r>
            <a:r>
              <a:rPr lang="en-PH" sz="2000" i="1" dirty="0" err="1">
                <a:solidFill>
                  <a:prstClr val="white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unguiculata</a:t>
            </a:r>
            <a:r>
              <a:rPr lang="en-PH" sz="2000" dirty="0">
                <a:solidFill>
                  <a:prstClr val="white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) seedlings. The cotyledon removal effect approaches statistical significance (p=0.065).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PH" sz="3000" dirty="0">
              <a:latin typeface="Copperplate Gothic Light" panose="020E0507020206020404" pitchFamily="34" charset="0"/>
              <a:cs typeface="Levenim MT" panose="02010502060101010101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00099" y="844589"/>
            <a:ext cx="7543801" cy="0"/>
          </a:xfrm>
          <a:prstGeom prst="line">
            <a:avLst/>
          </a:prstGeom>
          <a:ln w="127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351" t="11853" r="13704" b="6323"/>
          <a:stretch/>
        </p:blipFill>
        <p:spPr>
          <a:xfrm>
            <a:off x="274865" y="941591"/>
            <a:ext cx="4180113" cy="2516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516" t="2906" r="4168" b="5611"/>
          <a:stretch/>
        </p:blipFill>
        <p:spPr>
          <a:xfrm>
            <a:off x="5091791" y="3595410"/>
            <a:ext cx="3819071" cy="21865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470" y="4665394"/>
            <a:ext cx="522516" cy="516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251857" y="3628059"/>
            <a:ext cx="3518613" cy="1639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82" indent="-342882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7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1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6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7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  <a:buClr>
                <a:srgbClr val="92D050"/>
              </a:buClr>
              <a:buSzPct val="70000"/>
              <a:buNone/>
            </a:pPr>
            <a:r>
              <a:rPr lang="en-US" sz="3000" b="1" dirty="0">
                <a:solidFill>
                  <a:schemeClr val="bg1"/>
                </a:solidFill>
                <a:latin typeface="Copperplate Gothic Light" panose="020E0507020206020404" pitchFamily="34" charset="0"/>
                <a:cs typeface="Levenim MT" panose="02010502060101010101"/>
              </a:rPr>
              <a:t>n</a:t>
            </a:r>
            <a:r>
              <a:rPr lang="en-US" sz="3000" b="1" dirty="0" smtClean="0">
                <a:solidFill>
                  <a:schemeClr val="bg1"/>
                </a:solidFill>
                <a:latin typeface="Copperplate Gothic Light" panose="020E0507020206020404" pitchFamily="34" charset="0"/>
                <a:cs typeface="Levenim MT" panose="02010502060101010101"/>
              </a:rPr>
              <a:t>o cotyledon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  <a:buClr>
                <a:srgbClr val="92D050"/>
              </a:buClr>
              <a:buSzPct val="70000"/>
              <a:buNone/>
            </a:pPr>
            <a:endParaRPr lang="en-US" sz="100" b="1" dirty="0">
              <a:solidFill>
                <a:schemeClr val="bg1"/>
              </a:solidFill>
              <a:latin typeface="Copperplate Gothic Light" panose="020E0507020206020404" pitchFamily="34" charset="0"/>
              <a:cs typeface="Levenim MT" panose="02010502060101010101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  <a:buClr>
                <a:srgbClr val="92D050"/>
              </a:buClr>
              <a:buSzPct val="70000"/>
              <a:buNone/>
            </a:pPr>
            <a:endParaRPr lang="en-US" sz="100" b="1" dirty="0">
              <a:solidFill>
                <a:schemeClr val="bg1"/>
              </a:solidFill>
              <a:latin typeface="Copperplate Gothic Light" panose="020E0507020206020404" pitchFamily="34" charset="0"/>
              <a:cs typeface="Levenim MT" panose="02010502060101010101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  <a:buClr>
                <a:srgbClr val="92D050"/>
              </a:buClr>
              <a:buSzPct val="70000"/>
              <a:buNone/>
            </a:pPr>
            <a:r>
              <a:rPr lang="en-US" sz="3000" b="1" dirty="0">
                <a:solidFill>
                  <a:schemeClr val="bg1"/>
                </a:solidFill>
                <a:latin typeface="Copperplate Gothic Light" panose="020E0507020206020404" pitchFamily="34" charset="0"/>
                <a:cs typeface="Levenim MT" panose="02010502060101010101"/>
              </a:rPr>
              <a:t>w</a:t>
            </a:r>
            <a:r>
              <a:rPr lang="en-US" sz="3000" b="1" dirty="0" smtClean="0">
                <a:solidFill>
                  <a:schemeClr val="bg1"/>
                </a:solidFill>
                <a:latin typeface="Copperplate Gothic Light" panose="020E0507020206020404" pitchFamily="34" charset="0"/>
                <a:cs typeface="Levenim MT" panose="02010502060101010101"/>
              </a:rPr>
              <a:t>ith </a:t>
            </a:r>
            <a:r>
              <a:rPr lang="en-US" sz="3000" b="1" dirty="0">
                <a:solidFill>
                  <a:schemeClr val="bg1"/>
                </a:solidFill>
                <a:latin typeface="Copperplate Gothic Light" panose="020E0507020206020404" pitchFamily="34" charset="0"/>
                <a:cs typeface="Levenim MT" panose="02010502060101010101"/>
              </a:rPr>
              <a:t>c</a:t>
            </a:r>
            <a:r>
              <a:rPr lang="en-US" sz="3000" b="1" dirty="0" smtClean="0">
                <a:solidFill>
                  <a:schemeClr val="bg1"/>
                </a:solidFill>
                <a:latin typeface="Copperplate Gothic Light" panose="020E0507020206020404" pitchFamily="34" charset="0"/>
                <a:cs typeface="Levenim MT" panose="02010502060101010101"/>
              </a:rPr>
              <a:t>otyledon</a:t>
            </a:r>
            <a:endParaRPr lang="en-PH" sz="3000" b="1" dirty="0">
              <a:solidFill>
                <a:schemeClr val="bg1"/>
              </a:solidFill>
              <a:latin typeface="Copperplate Gothic Light" panose="020E0507020206020404" pitchFamily="34" charset="0"/>
              <a:cs typeface="Levenim MT" panose="02010502060101010101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470" y="3725590"/>
            <a:ext cx="522516" cy="516837"/>
          </a:xfrm>
          <a:prstGeom prst="rect">
            <a:avLst/>
          </a:prstGeom>
          <a:solidFill>
            <a:schemeClr val="accent6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968" t="1459" r="21516" b="4983"/>
          <a:stretch/>
        </p:blipFill>
        <p:spPr>
          <a:xfrm>
            <a:off x="5091790" y="941592"/>
            <a:ext cx="3819071" cy="251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604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1.bp.blogspot.com/-YArEfP0QYEY/UWNNZI5H7VI/AAAAAAAAA8s/3IPEskHxGos/s1600/Happy+Finger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2170" r="2513"/>
          <a:stretch/>
        </p:blipFill>
        <p:spPr bwMode="auto">
          <a:xfrm>
            <a:off x="4518743" y="1"/>
            <a:ext cx="4628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1.bp.blogspot.com/-YArEfP0QYEY/UWNNZI5H7VI/AAAAAAAAA8s/3IPEskHxGos/s1600/Happy+Finger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9" t="2170" r="8680"/>
          <a:stretch/>
        </p:blipFill>
        <p:spPr bwMode="auto">
          <a:xfrm>
            <a:off x="-3411" y="0"/>
            <a:ext cx="45221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20914"/>
            <a:ext cx="8723086" cy="6168572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9873" t="36713" r="27960" b="31061"/>
          <a:stretch/>
        </p:blipFill>
        <p:spPr>
          <a:xfrm>
            <a:off x="-3412" y="-20284"/>
            <a:ext cx="4927921" cy="349581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-3413" y="3321551"/>
            <a:ext cx="4974608" cy="449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82" indent="-342882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7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1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6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7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r>
              <a:rPr lang="en-US" sz="24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Lukas </a:t>
            </a:r>
            <a:r>
              <a:rPr lang="en-US" sz="2400" dirty="0" err="1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Kratochvil</a:t>
            </a:r>
            <a:r>
              <a:rPr lang="en-US" sz="24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 and Jaroslav </a:t>
            </a:r>
            <a:r>
              <a:rPr lang="en-US" sz="2400" dirty="0" err="1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Flegr</a:t>
            </a:r>
            <a:r>
              <a:rPr lang="en-US" sz="2400" dirty="0" smtClean="0">
                <a:solidFill>
                  <a:schemeClr val="bg1"/>
                </a:solidFill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, 2009</a:t>
            </a:r>
            <a:endParaRPr lang="en-US" sz="2500" dirty="0" smtClean="0">
              <a:solidFill>
                <a:schemeClr val="bg1"/>
              </a:solidFill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231762" indent="-231762" algn="ctr">
              <a:buFont typeface="Arial" panose="020B0604020202020204" pitchFamily="34" charset="0"/>
              <a:buNone/>
            </a:pPr>
            <a:endParaRPr lang="en-US" sz="25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513" y="3744042"/>
            <a:ext cx="4161487" cy="31139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195" y="6364224"/>
            <a:ext cx="4267570" cy="432854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090237" y="6514049"/>
            <a:ext cx="91440" cy="914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2" name="Oval 21"/>
          <p:cNvSpPr/>
          <p:nvPr/>
        </p:nvSpPr>
        <p:spPr>
          <a:xfrm>
            <a:off x="7730412" y="6498046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Flowchart: Decision 2"/>
          <p:cNvSpPr/>
          <p:nvPr/>
        </p:nvSpPr>
        <p:spPr>
          <a:xfrm>
            <a:off x="3842951" y="2598877"/>
            <a:ext cx="182880" cy="182880"/>
          </a:xfrm>
          <a:prstGeom prst="flowChartDecision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Flowchart: Decision 6"/>
          <p:cNvSpPr/>
          <p:nvPr/>
        </p:nvSpPr>
        <p:spPr>
          <a:xfrm>
            <a:off x="3842951" y="2238922"/>
            <a:ext cx="182880" cy="182880"/>
          </a:xfrm>
          <a:prstGeom prst="flowChartDecisi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3" name="TextBox 12"/>
          <p:cNvSpPr txBox="1"/>
          <p:nvPr/>
        </p:nvSpPr>
        <p:spPr>
          <a:xfrm>
            <a:off x="4061310" y="2118382"/>
            <a:ext cx="886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women</a:t>
            </a:r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 smtClean="0"/>
          </a:p>
          <a:p>
            <a:r>
              <a:rPr lang="en-US" dirty="0" smtClean="0"/>
              <a:t>men</a:t>
            </a:r>
            <a:endParaRPr lang="en-PH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4325" t="2463" r="21914" b="6283"/>
          <a:stretch/>
        </p:blipFill>
        <p:spPr>
          <a:xfrm>
            <a:off x="4989545" y="-20284"/>
            <a:ext cx="4161488" cy="34958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3931" t="1710" r="2781" b="6526"/>
          <a:stretch/>
        </p:blipFill>
        <p:spPr>
          <a:xfrm>
            <a:off x="-7035" y="3744042"/>
            <a:ext cx="4931543" cy="311395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982513" y="2959100"/>
            <a:ext cx="4263087" cy="306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82" indent="-342882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7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1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6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7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r>
              <a:rPr lang="en-US" sz="1600" dirty="0" smtClean="0">
                <a:latin typeface="+mj-lt"/>
                <a:cs typeface="Levenim MT" panose="02010502060101010101"/>
              </a:rPr>
              <a:t>    no cotyledon                                  with cotyledon</a:t>
            </a:r>
            <a:endParaRPr lang="en-PH" sz="1600" dirty="0">
              <a:latin typeface="+mj-lt"/>
              <a:cs typeface="Levenim MT" panose="02010502060101010101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89246" y="3112488"/>
            <a:ext cx="91440" cy="914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Oval 17"/>
          <p:cNvSpPr/>
          <p:nvPr/>
        </p:nvSpPr>
        <p:spPr>
          <a:xfrm>
            <a:off x="7730412" y="3108396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3" name="Rectangle 22"/>
          <p:cNvSpPr/>
          <p:nvPr/>
        </p:nvSpPr>
        <p:spPr>
          <a:xfrm>
            <a:off x="0" y="-25165"/>
            <a:ext cx="9158068" cy="3500692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32352" y="3692425"/>
            <a:ext cx="4101146" cy="40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82" indent="-342882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7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1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6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7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r>
              <a:rPr lang="en-US" sz="2000" dirty="0" smtClean="0">
                <a:latin typeface="Levenim MT" panose="02010502060101010101" pitchFamily="2" charset="-79"/>
                <a:ea typeface="Times New Roman"/>
                <a:cs typeface="Levenim MT" panose="02010502060101010101" pitchFamily="2" charset="-79"/>
              </a:rPr>
              <a:t>Ratio = 0.823 x 4th digit length + 11.223</a:t>
            </a: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2000" dirty="0" smtClean="0">
              <a:latin typeface="Levenim MT" panose="02010502060101010101" pitchFamily="2" charset="-79"/>
              <a:ea typeface="Times New Roman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2000" dirty="0" smtClean="0"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231762" indent="-231762">
              <a:lnSpc>
                <a:spcPct val="115000"/>
              </a:lnSpc>
              <a:spcBef>
                <a:spcPts val="0"/>
              </a:spcBef>
              <a:spcAft>
                <a:spcPts val="1001"/>
              </a:spcAft>
            </a:pPr>
            <a:endParaRPr lang="en-US" sz="2000" dirty="0" smtClean="0">
              <a:latin typeface="Levenim MT" panose="02010502060101010101" pitchFamily="2" charset="-79"/>
              <a:ea typeface="Malgun Gothic"/>
              <a:cs typeface="Levenim MT" panose="02010502060101010101" pitchFamily="2" charset="-79"/>
            </a:endParaRPr>
          </a:p>
          <a:p>
            <a:pPr marL="231762" indent="-231762">
              <a:buFont typeface="Arial" panose="020B0604020202020204" pitchFamily="34" charset="0"/>
              <a:buNone/>
            </a:pPr>
            <a:endParaRPr lang="en-US" sz="20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5478958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4" grpId="0"/>
      <p:bldP spid="17" grpId="0" animBg="1"/>
      <p:bldP spid="18" grpId="0" animBg="1"/>
      <p:bldP spid="23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dwallpaperbackgrounds.net/wp-content/uploads/2016/02/Plants-Desktop-HD-Wallpaper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0"/>
          <a:stretch/>
        </p:blipFill>
        <p:spPr bwMode="auto">
          <a:xfrm>
            <a:off x="-2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Diagonal Corner Rectangle 3"/>
          <p:cNvSpPr/>
          <p:nvPr/>
        </p:nvSpPr>
        <p:spPr>
          <a:xfrm>
            <a:off x="163773" y="152404"/>
            <a:ext cx="8816454" cy="6589590"/>
          </a:xfrm>
          <a:prstGeom prst="round2Diag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36393"/>
            <a:ext cx="9144000" cy="11430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n w="19050">
                  <a:solidFill>
                    <a:srgbClr val="00CCFF"/>
                  </a:solidFill>
                  <a:prstDash val="solid"/>
                </a:ln>
                <a:solidFill>
                  <a:srgbClr val="00CC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arrington" panose="04040505050A02020702" pitchFamily="82" charset="0"/>
              </a:rPr>
              <a:t>Conclusions</a:t>
            </a:r>
            <a:endParaRPr lang="en-US" sz="6600" dirty="0">
              <a:ln w="19050">
                <a:solidFill>
                  <a:srgbClr val="33CC33"/>
                </a:solidFill>
                <a:prstDash val="solid"/>
              </a:ln>
              <a:solidFill>
                <a:srgbClr val="33CC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72" y="1514901"/>
            <a:ext cx="8816455" cy="5227092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r>
              <a:rPr lang="en-US" sz="3100" dirty="0" smtClean="0">
                <a:solidFill>
                  <a:schemeClr val="bg1"/>
                </a:solidFill>
                <a:latin typeface="Tempus Sans ITC" panose="04020404030D07020202" pitchFamily="82" charset="0"/>
                <a:cs typeface="Levenim MT" panose="02010502060101010101" pitchFamily="2" charset="-79"/>
              </a:rPr>
              <a:t>Color Analysis</a:t>
            </a: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 pitchFamily="2" charset="-79"/>
            </a:endParaRP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 pitchFamily="2" charset="-79"/>
            </a:endParaRP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 pitchFamily="2" charset="-79"/>
            </a:endParaRP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 pitchFamily="2" charset="-79"/>
            </a:endParaRP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 pitchFamily="2" charset="-79"/>
            </a:endParaRP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PH" sz="25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Results are </a:t>
            </a:r>
            <a:r>
              <a:rPr lang="en-PH" sz="2500" dirty="0" smtClean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straight-forward </a:t>
            </a:r>
            <a:r>
              <a:rPr lang="en-PH" sz="25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and easy to interpret. Removing cotyledons produces leaves that are lighter in green color after four weeks.</a:t>
            </a: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25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r>
              <a:rPr lang="en-US" sz="3100" dirty="0" smtClean="0">
                <a:solidFill>
                  <a:schemeClr val="bg1"/>
                </a:solidFill>
                <a:latin typeface="Tempus Sans ITC" panose="04020404030D07020202" pitchFamily="82" charset="0"/>
                <a:cs typeface="Levenim MT" panose="02010502060101010101" pitchFamily="2" charset="-79"/>
              </a:rPr>
              <a:t>Shoot-Root Ratio</a:t>
            </a: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 pitchFamily="2" charset="-79"/>
            </a:endParaRP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 pitchFamily="2" charset="-79"/>
            </a:endParaRP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 pitchFamily="2" charset="-79"/>
            </a:endParaRP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 pitchFamily="2" charset="-79"/>
            </a:endParaRP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 pitchFamily="2" charset="-79"/>
            </a:endParaRP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100" dirty="0" smtClean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PH" sz="2500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The effect of the cotyledon removal on the shoot-root ratios of plants is indirect.</a:t>
            </a: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2500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Regression </a:t>
            </a:r>
            <a:r>
              <a:rPr lang="en-US" sz="2500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results produce a different conclusion than a traditional analysis of anatomical ratios. </a:t>
            </a:r>
            <a:endParaRPr lang="en-US" sz="25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endParaRPr lang="en-US" sz="1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31762" lvl="0" indent="-231762" defTabSz="914400">
              <a:spcBef>
                <a:spcPts val="0"/>
              </a:spcBef>
              <a:buClr>
                <a:srgbClr val="92D050"/>
              </a:buClr>
              <a:buSzPct val="70000"/>
              <a:buFont typeface="Wingdings 2" panose="05020102010507070707" pitchFamily="18" charset="2"/>
              <a:buChar char="8"/>
            </a:pPr>
            <a:r>
              <a:rPr lang="en-US" sz="2500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We make two different conclusions depending on how we analyze the data. </a:t>
            </a:r>
          </a:p>
          <a:p>
            <a:pPr marL="0" lvl="0" indent="0" defTabSz="91440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3100" dirty="0">
              <a:solidFill>
                <a:schemeClr val="bg1"/>
              </a:solidFill>
              <a:latin typeface="Tempus Sans ITC" panose="04020404030D07020202" pitchFamily="82" charset="0"/>
              <a:cs typeface="Levenim MT" panose="02010502060101010101" pitchFamily="2" charset="-79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00096" y="1288577"/>
            <a:ext cx="7543801" cy="0"/>
          </a:xfrm>
          <a:prstGeom prst="line">
            <a:avLst/>
          </a:prstGeom>
          <a:ln w="127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9011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3027</TotalTime>
  <Words>569</Words>
  <Application>Microsoft Office PowerPoint</Application>
  <PresentationFormat>On-screen Show (4:3)</PresentationFormat>
  <Paragraphs>210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Levenim MT</vt:lpstr>
      <vt:lpstr>Malgun Gothic</vt:lpstr>
      <vt:lpstr>Arial</vt:lpstr>
      <vt:lpstr>Calibri</vt:lpstr>
      <vt:lpstr>Comic Sans MS</vt:lpstr>
      <vt:lpstr>Copperplate Gothic Light</vt:lpstr>
      <vt:lpstr>Harrington</vt:lpstr>
      <vt:lpstr>Tempus Sans ITC</vt:lpstr>
      <vt:lpstr>Times New Roman</vt:lpstr>
      <vt:lpstr>Wingdings</vt:lpstr>
      <vt:lpstr>Wingdings 2</vt:lpstr>
      <vt:lpstr>1_Office Theme</vt:lpstr>
      <vt:lpstr>Demonstrating the “Ratio Problem” Using A Cotyledon Experiment </vt:lpstr>
      <vt:lpstr>Introduction</vt:lpstr>
      <vt:lpstr>Objectives</vt:lpstr>
      <vt:lpstr>Materials &amp; Methods</vt:lpstr>
      <vt:lpstr>PowerPoint Presentation</vt:lpstr>
      <vt:lpstr>Finger Ratio</vt:lpstr>
      <vt:lpstr>Data</vt:lpstr>
      <vt:lpstr>PowerPoint Presentation</vt:lpstr>
      <vt:lpstr>Conclusions</vt:lpstr>
      <vt:lpstr>PowerPoint Presentation</vt:lpstr>
      <vt:lpstr>PowerPoint Presentation</vt:lpstr>
      <vt:lpstr>References</vt:lpstr>
      <vt:lpstr>Math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Johanniiieee</dc:creator>
  <cp:lastModifiedBy>Johanniiieee</cp:lastModifiedBy>
  <cp:revision>125</cp:revision>
  <dcterms:created xsi:type="dcterms:W3CDTF">2016-07-07T04:40:47Z</dcterms:created>
  <dcterms:modified xsi:type="dcterms:W3CDTF">2016-07-27T06:37:52Z</dcterms:modified>
</cp:coreProperties>
</file>